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7"/>
  </p:notesMasterIdLst>
  <p:handoutMasterIdLst>
    <p:handoutMasterId r:id="rId58"/>
  </p:handoutMasterIdLst>
  <p:sldIdLst>
    <p:sldId id="256" r:id="rId2"/>
    <p:sldId id="258" r:id="rId3"/>
    <p:sldId id="257" r:id="rId4"/>
    <p:sldId id="259" r:id="rId5"/>
    <p:sldId id="260" r:id="rId6"/>
    <p:sldId id="262"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9" r:id="rId29"/>
    <p:sldId id="290" r:id="rId30"/>
    <p:sldId id="291" r:id="rId31"/>
    <p:sldId id="292" r:id="rId32"/>
    <p:sldId id="293" r:id="rId33"/>
    <p:sldId id="294" r:id="rId34"/>
    <p:sldId id="295"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Lst>
  <p:sldSz cx="12192000" cy="6858000"/>
  <p:notesSz cx="7102475" cy="9388475"/>
  <p:embeddedFontLst>
    <p:embeddedFont>
      <p:font typeface="MS PGothic" panose="020B0600070205080204" pitchFamily="34" charset="-128"/>
      <p:regular r:id="rId59"/>
    </p:embeddedFont>
    <p:embeddedFont>
      <p:font typeface="Calibri" panose="020F0502020204030204" pitchFamily="34" charset="0"/>
      <p:regular r:id="rId60"/>
      <p:bold r:id="rId61"/>
      <p:italic r:id="rId62"/>
      <p:boldItalic r:id="rId63"/>
    </p:embeddedFont>
    <p:embeddedFont>
      <p:font typeface="Georgia" panose="02040502050405020303" pitchFamily="18" charset="0"/>
      <p:regular r:id="rId64"/>
      <p:bold r:id="rId65"/>
      <p:italic r:id="rId66"/>
      <p:boldItalic r:id="rId67"/>
    </p:embeddedFont>
    <p:embeddedFont>
      <p:font typeface="Helvetica Neue" panose="020B0604020202020204" charset="0"/>
      <p:regular r:id="rId68"/>
      <p:bold r:id="rId69"/>
      <p:italic r:id="rId70"/>
      <p:boldItalic r:id="rId71"/>
    </p:embeddedFont>
    <p:embeddedFont>
      <p:font typeface="Helvetica Neue Light" panose="020B0604020202020204" charset="0"/>
      <p:regular r:id="rId72"/>
      <p:bold r:id="rId73"/>
      <p:italic r:id="rId74"/>
      <p:boldItalic r:id="rId75"/>
    </p:embeddedFont>
    <p:embeddedFont>
      <p:font typeface="Open Sans" panose="020B0604020202020204" charset="0"/>
      <p:regular r:id="rId76"/>
      <p:bold r:id="rId77"/>
      <p:italic r:id="rId78"/>
      <p:boldItalic r:id="rId79"/>
    </p:embeddedFont>
    <p:embeddedFont>
      <p:font typeface="Segoe UI" panose="020B0502040204020203" pitchFamily="34" charset="0"/>
      <p:regular r:id="rId80"/>
      <p:bold r:id="rId81"/>
      <p:italic r:id="rId82"/>
      <p:boldItalic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8" roundtripDataSignature="AMtx7miKt6JITgLeU7znZrQ3z7uYUotU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05AC03-4B18-7CA3-0E7E-1410C5F78623}" v="221" dt="2024-03-22T17:53:52.7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35" autoAdjust="0"/>
  </p:normalViewPr>
  <p:slideViewPr>
    <p:cSldViewPr snapToGrid="0">
      <p:cViewPr varScale="1">
        <p:scale>
          <a:sx n="56" d="100"/>
          <a:sy n="56" d="100"/>
        </p:scale>
        <p:origin x="1546" y="4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handoutMaster" Target="handoutMasters/handoutMaster1.xml"/><Relationship Id="rId74" Type="http://schemas.openxmlformats.org/officeDocument/2006/relationships/font" Target="fonts/font16.fntdata"/><Relationship Id="rId79" Type="http://schemas.openxmlformats.org/officeDocument/2006/relationships/font" Target="fonts/font21.fntdata"/><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font" Target="fonts/font22.fntdata"/><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font" Target="fonts/font25.fntdata"/><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13.fntdata"/><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8.fntdata"/><Relationship Id="rId61" Type="http://schemas.openxmlformats.org/officeDocument/2006/relationships/font" Target="fonts/font3.fntdata"/><Relationship Id="rId82" Type="http://schemas.openxmlformats.org/officeDocument/2006/relationships/font" Target="fonts/font24.fntdata"/><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A0C860-63EA-13CB-954E-836CD31CDB99}"/>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0F1B9AE-EC0B-C18E-C106-21611A02BA70}"/>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06906343-4633-411E-8DAF-7A8FA57229A1}" type="datetimeFigureOut">
              <a:rPr lang="en-US" smtClean="0"/>
              <a:t>3/22/2024</a:t>
            </a:fld>
            <a:endParaRPr lang="en-US"/>
          </a:p>
        </p:txBody>
      </p:sp>
      <p:sp>
        <p:nvSpPr>
          <p:cNvPr id="4" name="Footer Placeholder 3">
            <a:extLst>
              <a:ext uri="{FF2B5EF4-FFF2-40B4-BE49-F238E27FC236}">
                <a16:creationId xmlns:a16="http://schemas.microsoft.com/office/drawing/2014/main" id="{7ACBAF11-738C-701B-278D-C8338D1328B8}"/>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F87018-18A0-F0DA-5AE3-FC8DEDCE0C4C}"/>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28ADFC44-5316-4556-A8C6-2F45EF37D3A7}" type="slidenum">
              <a:rPr lang="en-US" smtClean="0"/>
              <a:t>‹#›</a:t>
            </a:fld>
            <a:endParaRPr lang="en-US"/>
          </a:p>
        </p:txBody>
      </p:sp>
    </p:spTree>
    <p:extLst>
      <p:ext uri="{BB962C8B-B14F-4D97-AF65-F5344CB8AC3E}">
        <p14:creationId xmlns:p14="http://schemas.microsoft.com/office/powerpoint/2010/main" val="186047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13" tIns="47094" rIns="94213" bIns="4709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13" tIns="47094" rIns="94213" bIns="4709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13" tIns="47094" rIns="94213" bIns="4709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ciencedirect.com/topics/medicine-and-dentistry/heart-rate-variabilit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a:p>
            <a:pPr marL="0" indent="0"/>
            <a:endParaRPr/>
          </a:p>
          <a:p>
            <a:pPr marL="0" indent="0"/>
            <a:r>
              <a:rPr lang="en-US"/>
              <a:t>the different types of trauma</a:t>
            </a:r>
            <a:endParaRPr/>
          </a:p>
          <a:p>
            <a:pPr marL="0" indent="0"/>
            <a:r>
              <a:rPr lang="en-US"/>
              <a:t> how to diagnose </a:t>
            </a:r>
            <a:endParaRPr/>
          </a:p>
          <a:p>
            <a:pPr marL="0" indent="0"/>
            <a:r>
              <a:rPr lang="en-US"/>
              <a:t>how to treat.</a:t>
            </a:r>
            <a:endParaRPr/>
          </a:p>
        </p:txBody>
      </p:sp>
      <p:sp>
        <p:nvSpPr>
          <p:cNvPr id="115" name="Google Shape;115;p1: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p:txBody>
      </p:sp>
      <p:sp>
        <p:nvSpPr>
          <p:cNvPr id="234" name="Google Shape;234;p1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4: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  Walsh, Froma. (2020). Family Process. 59(3): 883-897. Loss and Resilience in the Time of COVID‐19: Meaning Making, Hope, and Transcendence.</a:t>
            </a:r>
            <a:endParaRPr/>
          </a:p>
          <a:p>
            <a:pPr marL="0" indent="0"/>
            <a:endParaRPr/>
          </a:p>
          <a:p>
            <a:pPr marL="0" indent="0"/>
            <a:r>
              <a:rPr lang="en-US" u="sng">
                <a:solidFill>
                  <a:schemeClr val="hlink"/>
                </a:solidFill>
                <a:hlinkClick r:id="rId3"/>
              </a:rPr>
              <a:t>Heart rate variability</a:t>
            </a:r>
            <a:r>
              <a:rPr lang="en-US"/>
              <a:t> is a promising biomarker of mental health resilience.</a:t>
            </a:r>
            <a:endParaRPr/>
          </a:p>
          <a:p>
            <a:pPr marL="0" indent="0"/>
            <a:r>
              <a:rPr lang="en-US"/>
              <a:t>•Heart rate variability is an index of flexibility and ability to adapt to stress.</a:t>
            </a:r>
            <a:endParaRPr/>
          </a:p>
          <a:p>
            <a:pPr marL="0" indent="0"/>
            <a:endParaRPr b="0"/>
          </a:p>
        </p:txBody>
      </p:sp>
      <p:sp>
        <p:nvSpPr>
          <p:cNvPr id="241" name="Google Shape;241;p14: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err="1"/>
              <a:t>nayla</a:t>
            </a:r>
          </a:p>
          <a:p>
            <a:pPr marL="0" indent="0"/>
            <a:endParaRPr lang="en-US" dirty="0"/>
          </a:p>
        </p:txBody>
      </p:sp>
      <p:sp>
        <p:nvSpPr>
          <p:cNvPr id="249" name="Google Shape;249;p1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Nayla</a:t>
            </a:r>
          </a:p>
          <a:p>
            <a:pPr marL="0" indent="0"/>
            <a:endParaRPr lang="en-US" dirty="0"/>
          </a:p>
          <a:p>
            <a:pPr marL="0" indent="0"/>
            <a:r>
              <a:rPr lang="en-US" dirty="0"/>
              <a:t>Stress can categorized as:</a:t>
            </a:r>
            <a:endParaRPr dirty="0"/>
          </a:p>
          <a:p>
            <a:pPr marL="470535" lvl="1" indent="0"/>
            <a:r>
              <a:rPr lang="en-US" dirty="0"/>
              <a:t>Positive: promoting growth</a:t>
            </a:r>
            <a:endParaRPr dirty="0"/>
          </a:p>
          <a:p>
            <a:pPr marL="470535" lvl="1" indent="0"/>
            <a:r>
              <a:rPr lang="en-US" dirty="0"/>
              <a:t>Tolerable: not helpful, but not damaging</a:t>
            </a:r>
            <a:endParaRPr dirty="0"/>
          </a:p>
          <a:p>
            <a:pPr marL="470535" lvl="1" indent="0"/>
            <a:r>
              <a:rPr lang="en-US" dirty="0"/>
              <a:t>Toxic: overwhelming a child’s coping mechanisms and leading to long term impairment</a:t>
            </a:r>
            <a:endParaRPr/>
          </a:p>
          <a:p>
            <a:pPr marL="0" indent="0"/>
            <a:endParaRPr/>
          </a:p>
          <a:p>
            <a:pPr marL="0" indent="0"/>
            <a:r>
              <a:rPr lang="en-US" dirty="0"/>
              <a:t>In absence of protective relationships.. Supportive relationships can make the difference.</a:t>
            </a:r>
            <a:endParaRPr/>
          </a:p>
          <a:p>
            <a:pPr marL="0" indent="0"/>
            <a:endParaRPr/>
          </a:p>
          <a:p>
            <a:pPr marL="0" indent="0"/>
            <a:r>
              <a:rPr lang="en-US" dirty="0"/>
              <a:t>http://developingchild.Harvard.edu</a:t>
            </a:r>
            <a:endParaRPr dirty="0"/>
          </a:p>
        </p:txBody>
      </p:sp>
      <p:sp>
        <p:nvSpPr>
          <p:cNvPr id="271" name="Google Shape;271;p1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Nayla</a:t>
            </a:r>
          </a:p>
          <a:p>
            <a:pPr marL="0" indent="0"/>
            <a:r>
              <a:rPr lang="en-US" dirty="0"/>
              <a:t>You can make a difference. </a:t>
            </a:r>
            <a:endParaRPr/>
          </a:p>
        </p:txBody>
      </p:sp>
      <p:sp>
        <p:nvSpPr>
          <p:cNvPr id="280" name="Google Shape;280;p1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Nayla</a:t>
            </a:r>
          </a:p>
        </p:txBody>
      </p:sp>
      <p:sp>
        <p:nvSpPr>
          <p:cNvPr id="289" name="Google Shape;289;p1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Nayla</a:t>
            </a:r>
          </a:p>
          <a:p>
            <a:pPr marL="0" indent="0"/>
            <a:endParaRPr lang="en-US" dirty="0"/>
          </a:p>
          <a:p>
            <a:pPr marL="0" indent="0">
              <a:buClr>
                <a:schemeClr val="dk1"/>
              </a:buClr>
              <a:buSzPts val="1200"/>
            </a:pPr>
            <a:r>
              <a:rPr lang="en-US" dirty="0"/>
              <a:t>We will focus on </a:t>
            </a:r>
            <a:r>
              <a:rPr lang="en-US" dirty="0" err="1"/>
              <a:t>whats</a:t>
            </a:r>
            <a:r>
              <a:rPr lang="en-US" dirty="0"/>
              <a:t> known about the effects of </a:t>
            </a:r>
            <a:r>
              <a:rPr lang="en-US" dirty="0" err="1"/>
              <a:t>ttrauma</a:t>
            </a:r>
            <a:r>
              <a:rPr lang="en-US" dirty="0"/>
              <a:t> </a:t>
            </a:r>
            <a:r>
              <a:rPr lang="en-US" dirty="0" err="1"/>
              <a:t>andWe</a:t>
            </a:r>
            <a:r>
              <a:rPr lang="en-US" dirty="0"/>
              <a:t> also know that childhood </a:t>
            </a:r>
            <a:r>
              <a:rPr lang="en-US" dirty="0" err="1"/>
              <a:t>adveersitty</a:t>
            </a:r>
            <a:r>
              <a:rPr lang="en-US" dirty="0"/>
              <a:t> is common pre </a:t>
            </a:r>
            <a:r>
              <a:rPr lang="en-US" dirty="0" err="1"/>
              <a:t>pnadmeic</a:t>
            </a:r>
            <a:r>
              <a:rPr lang="en-US" dirty="0"/>
              <a:t>. Oon the left here are thee </a:t>
            </a:r>
            <a:r>
              <a:rPr lang="en-US" dirty="0" err="1"/>
              <a:t>typese</a:t>
            </a:r>
            <a:r>
              <a:rPr lang="en-US" dirty="0"/>
              <a:t> of abusee, neglect and </a:t>
            </a:r>
            <a:r>
              <a:rPr lang="en-US" dirty="0" err="1"/>
              <a:t>hoouseehold</a:t>
            </a:r>
            <a:r>
              <a:rPr lang="en-US" dirty="0"/>
              <a:t> dysfunction which </a:t>
            </a:r>
            <a:r>
              <a:rPr lang="en-US" dirty="0" err="1"/>
              <a:t>areee</a:t>
            </a:r>
            <a:r>
              <a:rPr lang="en-US" dirty="0"/>
              <a:t> known as the aces – </a:t>
            </a:r>
            <a:r>
              <a:rPr lang="en-US" dirty="0" err="1"/>
              <a:t>adveersee</a:t>
            </a:r>
            <a:r>
              <a:rPr lang="en-US" dirty="0"/>
              <a:t> childhood </a:t>
            </a:r>
            <a:r>
              <a:rPr lang="en-US" dirty="0" err="1"/>
              <a:t>expeerienees</a:t>
            </a:r>
            <a:r>
              <a:rPr lang="en-US" dirty="0"/>
              <a:t>, studied </a:t>
            </a:r>
            <a:r>
              <a:rPr lang="en-US" dirty="0" err="1"/>
              <a:t>retroospectiveeley</a:t>
            </a:r>
            <a:r>
              <a:rPr lang="en-US" dirty="0"/>
              <a:t> in a </a:t>
            </a:r>
            <a:r>
              <a:rPr lang="en-US" dirty="0" err="1"/>
              <a:t>largeee</a:t>
            </a:r>
            <a:r>
              <a:rPr lang="en-US" dirty="0"/>
              <a:t> sample of middle class </a:t>
            </a:r>
            <a:r>
              <a:rPr lang="en-US" dirty="0" err="1"/>
              <a:t>americans</a:t>
            </a:r>
            <a:r>
              <a:rPr lang="en-US" dirty="0"/>
              <a:t> in the 90s by Kaiser </a:t>
            </a:r>
            <a:r>
              <a:rPr lang="en-US" dirty="0" err="1"/>
              <a:t>permanenteee</a:t>
            </a:r>
            <a:r>
              <a:rPr lang="en-US" dirty="0"/>
              <a:t>. The results showed us </a:t>
            </a:r>
            <a:r>
              <a:rPr lang="en-US" dirty="0" err="1"/>
              <a:t>howo</a:t>
            </a:r>
            <a:r>
              <a:rPr lang="en-US" dirty="0"/>
              <a:t> common childhood adversity is and the risks it is associated with, psychiatrically and medically. We now know that trauma </a:t>
            </a:r>
            <a:r>
              <a:rPr lang="en-US" dirty="0" err="1"/>
              <a:t>ooutsidee</a:t>
            </a:r>
            <a:r>
              <a:rPr lang="en-US" dirty="0"/>
              <a:t> of the home can also impact young ppl, trauma such as community violence, bullying or the trauma </a:t>
            </a:r>
            <a:r>
              <a:rPr lang="en-US" dirty="0" err="1"/>
              <a:t>tha</a:t>
            </a:r>
            <a:r>
              <a:rPr lang="en-US" dirty="0"/>
              <a:t> </a:t>
            </a:r>
            <a:r>
              <a:rPr lang="en-US" dirty="0" err="1"/>
              <a:t>tmany</a:t>
            </a:r>
            <a:r>
              <a:rPr lang="en-US" dirty="0"/>
              <a:t> have experienced as a result of covid, such as medical trauma </a:t>
            </a:r>
            <a:r>
              <a:rPr lang="en-US" dirty="0" err="1"/>
              <a:t>ro</a:t>
            </a:r>
            <a:r>
              <a:rPr lang="en-US" dirty="0"/>
              <a:t> traumatic grief. For underrepresented minorities, this </a:t>
            </a:r>
            <a:r>
              <a:rPr lang="en-US" dirty="0" err="1"/>
              <a:t>mayb</a:t>
            </a:r>
            <a:r>
              <a:rPr lang="en-US" dirty="0"/>
              <a:t> </a:t>
            </a:r>
            <a:r>
              <a:rPr lang="en-US" dirty="0" err="1"/>
              <a:t>eompounded</a:t>
            </a:r>
            <a:r>
              <a:rPr lang="en-US" dirty="0"/>
              <a:t> by </a:t>
            </a:r>
            <a:r>
              <a:rPr lang="en-US" dirty="0" err="1"/>
              <a:t>hihstoric</a:t>
            </a:r>
            <a:r>
              <a:rPr lang="en-US" dirty="0"/>
              <a:t> trauma, trauma that is transmitted socially and </a:t>
            </a:r>
            <a:r>
              <a:rPr lang="en-US" dirty="0" err="1"/>
              <a:t>genetticaly</a:t>
            </a:r>
            <a:r>
              <a:rPr lang="en-US" dirty="0"/>
              <a:t> across generations and racial trauma of everyday life.</a:t>
            </a:r>
            <a:endParaRPr dirty="0"/>
          </a:p>
          <a:p>
            <a:pPr marL="0" indent="0">
              <a:buClr>
                <a:schemeClr val="dk1"/>
              </a:buClr>
              <a:buSzPts val="1200"/>
            </a:pPr>
            <a:endParaRPr/>
          </a:p>
          <a:p>
            <a:pPr marL="0" indent="0">
              <a:buClr>
                <a:schemeClr val="dk1"/>
              </a:buClr>
              <a:buSzPts val="1200"/>
            </a:pPr>
            <a:endParaRPr/>
          </a:p>
          <a:p>
            <a:pPr marL="0" indent="0">
              <a:buClr>
                <a:schemeClr val="dk1"/>
              </a:buClr>
              <a:buSzPts val="1200"/>
            </a:pPr>
            <a:br>
              <a:rPr lang="en-US" dirty="0"/>
            </a:br>
            <a:r>
              <a:rPr lang="en-US" dirty="0"/>
              <a:t>Extended ACES – adversity outside of homes and embedded in low-resource communities affects communities of color disproportionately.  </a:t>
            </a:r>
            <a:endParaRPr lang="en-US"/>
          </a:p>
          <a:p>
            <a:pPr marL="0" indent="0">
              <a:buClr>
                <a:schemeClr val="dk1"/>
              </a:buClr>
              <a:buSzPts val="1200"/>
            </a:pPr>
            <a:endParaRPr lang="en-US"/>
          </a:p>
          <a:p>
            <a:pPr marL="0" indent="0">
              <a:buClr>
                <a:schemeClr val="dk1"/>
              </a:buClr>
              <a:buSzPts val="1200"/>
            </a:pPr>
            <a:r>
              <a:rPr lang="en-US" dirty="0"/>
              <a:t>Trauma + loss. Experience matters. </a:t>
            </a:r>
            <a:endParaRPr/>
          </a:p>
          <a:p>
            <a:pPr marL="0" indent="0">
              <a:buClr>
                <a:schemeClr val="dk1"/>
              </a:buClr>
              <a:buSzPts val="1200"/>
            </a:pPr>
            <a:endParaRPr/>
          </a:p>
          <a:p>
            <a:pPr marL="0" indent="0"/>
            <a:r>
              <a:rPr lang="en-US" dirty="0"/>
              <a:t>Up to  80% children experience at least one traumatic experience in childhood; minority  children are disproportionately impacted by trauma and continue to have high rates of contact with the health care system.</a:t>
            </a:r>
            <a:endParaRPr dirty="0"/>
          </a:p>
          <a:p>
            <a:pPr marL="0" indent="0"/>
            <a:endParaRPr/>
          </a:p>
          <a:p>
            <a:pPr marL="0" indent="0"/>
            <a:r>
              <a:rPr lang="en-US" dirty="0"/>
              <a:t>In times of pandemic, </a:t>
            </a:r>
            <a:r>
              <a:rPr lang="en-US" dirty="0" err="1"/>
              <a:t>ptsd</a:t>
            </a:r>
            <a:r>
              <a:rPr lang="en-US" dirty="0"/>
              <a:t>/trauma related </a:t>
            </a:r>
            <a:r>
              <a:rPr lang="en-US" dirty="0" err="1"/>
              <a:t>sx</a:t>
            </a:r>
            <a:r>
              <a:rPr lang="en-US" dirty="0"/>
              <a:t> being seen for kids and adults alike</a:t>
            </a:r>
            <a:endParaRPr dirty="0"/>
          </a:p>
          <a:p>
            <a:pPr marL="0" indent="0"/>
            <a:endParaRPr/>
          </a:p>
          <a:p>
            <a:pPr marL="0" indent="0"/>
            <a:r>
              <a:rPr lang="en-US" dirty="0"/>
              <a:t>Historical – </a:t>
            </a:r>
            <a:r>
              <a:rPr lang="en-US" i="1" dirty="0"/>
              <a:t>impacts entire communities, cumulative and transmitted across generations</a:t>
            </a:r>
            <a:endParaRPr dirty="0"/>
          </a:p>
          <a:p>
            <a:pPr marL="470535" lvl="1" indent="0"/>
            <a:r>
              <a:rPr lang="en-US" dirty="0"/>
              <a:t>Mechanisms include social as well as biologic transmission</a:t>
            </a:r>
            <a:endParaRPr dirty="0"/>
          </a:p>
          <a:p>
            <a:pPr marL="470535" lvl="1" indent="0"/>
            <a:r>
              <a:rPr lang="en-US" dirty="0"/>
              <a:t>Ex. African American communities and legacy of slavery, displacement of Native Americans and boarding schools</a:t>
            </a:r>
            <a:endParaRPr dirty="0"/>
          </a:p>
          <a:p>
            <a:pPr marL="471145" lvl="1" indent="0"/>
            <a:endParaRPr/>
          </a:p>
          <a:p>
            <a:pPr marL="471145" lvl="1" indent="0"/>
            <a:endParaRPr/>
          </a:p>
          <a:p>
            <a:pPr marL="0" indent="0"/>
            <a:r>
              <a:rPr lang="en-US" dirty="0"/>
              <a:t>Racial -   </a:t>
            </a:r>
            <a:r>
              <a:rPr lang="en-US" i="1" dirty="0"/>
              <a:t>trauma due to witnessing or experiencing racism, discrimination or structural prejudice</a:t>
            </a:r>
            <a:endParaRPr dirty="0"/>
          </a:p>
          <a:p>
            <a:pPr marL="470535" lvl="1" indent="0"/>
            <a:r>
              <a:rPr lang="en-US" dirty="0"/>
              <a:t>Increased vigilance, suspicion, sensitivity to threat, sense of foreshortened future</a:t>
            </a:r>
            <a:endParaRPr dirty="0"/>
          </a:p>
          <a:p>
            <a:pPr marL="470535" lvl="1" indent="0"/>
            <a:r>
              <a:rPr lang="en-US" dirty="0"/>
              <a:t>Potential maladaptive response to stress, particularly for youth  in  low-income communities with increased risk for community violence  and victimization</a:t>
            </a:r>
            <a:endParaRPr dirty="0"/>
          </a:p>
          <a:p>
            <a:pPr marL="471145" lvl="1" indent="0"/>
            <a:endParaRPr/>
          </a:p>
          <a:p>
            <a:pPr marL="0" indent="0"/>
            <a:endParaRPr/>
          </a:p>
          <a:p>
            <a:pPr marL="0" indent="0"/>
            <a:endParaRPr/>
          </a:p>
        </p:txBody>
      </p:sp>
      <p:sp>
        <p:nvSpPr>
          <p:cNvPr id="296" name="Google Shape;296;p1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Nayla</a:t>
            </a:r>
          </a:p>
          <a:p>
            <a:pPr marL="0" indent="0"/>
            <a:endParaRPr/>
          </a:p>
          <a:p>
            <a:pPr marL="0" indent="0"/>
            <a:r>
              <a:rPr lang="en-US" dirty="0"/>
              <a:t>https://vetoviolence.cdc.gov/apps/phl/resource_center_infographic.html</a:t>
            </a:r>
            <a:endParaRPr/>
          </a:p>
          <a:p>
            <a:pPr marL="0" indent="0"/>
            <a:endParaRPr/>
          </a:p>
          <a:p>
            <a:pPr marL="0" indent="0"/>
            <a:r>
              <a:rPr lang="en-US" b="1" dirty="0"/>
              <a:t>Adult Alcoholism/Liver Disease</a:t>
            </a:r>
            <a:endParaRPr/>
          </a:p>
          <a:p>
            <a:pPr marL="0" indent="0"/>
            <a:r>
              <a:rPr lang="en-US" b="1" dirty="0"/>
              <a:t>Chronic Depression/Suicide Attempts</a:t>
            </a:r>
            <a:endParaRPr/>
          </a:p>
          <a:p>
            <a:pPr marL="0" indent="0"/>
            <a:r>
              <a:rPr lang="en-US" b="1" dirty="0"/>
              <a:t>Perpetrating Domestic Violence/Being raped</a:t>
            </a:r>
            <a:endParaRPr/>
          </a:p>
          <a:p>
            <a:pPr marL="0" indent="0"/>
            <a:r>
              <a:rPr lang="en-US" sz="2500" b="1" i="1" u="sng" dirty="0">
                <a:solidFill>
                  <a:srgbClr val="FF0000"/>
                </a:solidFill>
              </a:rPr>
              <a:t>Difficulty Parenting</a:t>
            </a:r>
            <a:endParaRPr/>
          </a:p>
          <a:p>
            <a:pPr marL="0" indent="0"/>
            <a:endParaRPr/>
          </a:p>
          <a:p>
            <a:pPr marL="0" indent="0"/>
            <a:r>
              <a:rPr lang="en-US" dirty="0"/>
              <a:t>As the number of ACEs increases so does the risk for the following:</a:t>
            </a:r>
            <a:endParaRPr/>
          </a:p>
          <a:p>
            <a:pPr marL="0" indent="0"/>
            <a:r>
              <a:rPr lang="en-US" dirty="0"/>
              <a:t>Myocardial infarction</a:t>
            </a:r>
            <a:endParaRPr/>
          </a:p>
          <a:p>
            <a:pPr marL="0" indent="0"/>
            <a:r>
              <a:rPr lang="en-US" dirty="0"/>
              <a:t>Asthma</a:t>
            </a:r>
            <a:endParaRPr/>
          </a:p>
          <a:p>
            <a:pPr marL="0" indent="0"/>
            <a:r>
              <a:rPr lang="en-US" dirty="0"/>
              <a:t>Mental distress</a:t>
            </a:r>
            <a:endParaRPr/>
          </a:p>
          <a:p>
            <a:pPr marL="0" indent="0"/>
            <a:r>
              <a:rPr lang="en-US" dirty="0"/>
              <a:t>Depression</a:t>
            </a:r>
            <a:endParaRPr/>
          </a:p>
          <a:p>
            <a:pPr marL="0" indent="0"/>
            <a:r>
              <a:rPr lang="en-US" dirty="0"/>
              <a:t>Smoking</a:t>
            </a:r>
            <a:endParaRPr/>
          </a:p>
          <a:p>
            <a:pPr marL="0" indent="0"/>
            <a:r>
              <a:rPr lang="en-US" dirty="0"/>
              <a:t>Disability</a:t>
            </a:r>
            <a:endParaRPr/>
          </a:p>
          <a:p>
            <a:pPr marL="0" indent="0"/>
            <a:r>
              <a:rPr lang="en-US" dirty="0"/>
              <a:t>Reported income</a:t>
            </a:r>
            <a:endParaRPr/>
          </a:p>
          <a:p>
            <a:pPr marL="0" indent="0"/>
            <a:r>
              <a:rPr lang="en-US" dirty="0"/>
              <a:t>Unemployment</a:t>
            </a:r>
            <a:endParaRPr/>
          </a:p>
          <a:p>
            <a:pPr marL="0" indent="0"/>
            <a:r>
              <a:rPr lang="en-US" dirty="0"/>
              <a:t>Lowered educational attainment</a:t>
            </a:r>
            <a:endParaRPr dirty="0"/>
          </a:p>
          <a:p>
            <a:pPr marL="0" indent="0"/>
            <a:r>
              <a:rPr lang="en-US" dirty="0"/>
              <a:t>Coronary heart disease</a:t>
            </a:r>
            <a:endParaRPr dirty="0"/>
          </a:p>
          <a:p>
            <a:pPr marL="0" indent="0"/>
            <a:r>
              <a:rPr lang="en-US" dirty="0"/>
              <a:t>Stroke</a:t>
            </a:r>
            <a:endParaRPr dirty="0"/>
          </a:p>
          <a:p>
            <a:pPr marL="0" indent="0"/>
            <a:r>
              <a:rPr lang="en-US" dirty="0"/>
              <a:t>Diabetes</a:t>
            </a:r>
            <a:endParaRPr dirty="0"/>
          </a:p>
          <a:p>
            <a:pPr marL="0" indent="0"/>
            <a:endParaRPr/>
          </a:p>
        </p:txBody>
      </p:sp>
      <p:sp>
        <p:nvSpPr>
          <p:cNvPr id="305" name="Google Shape;305;p2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1: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a:p>
            <a:pPr marL="0" indent="0"/>
            <a:endParaRPr/>
          </a:p>
          <a:p>
            <a:pPr marL="0" indent="0"/>
            <a:r>
              <a:rPr lang="en-US"/>
              <a:t>The long term effects of trauma and aces are remarkable.</a:t>
            </a:r>
            <a:endParaRPr/>
          </a:p>
          <a:p>
            <a:pPr marL="0" indent="0"/>
            <a:endParaRPr/>
          </a:p>
          <a:p>
            <a:pPr marL="0" indent="0"/>
            <a:r>
              <a:rPr lang="en-US"/>
              <a:t>https://www.cdc.gov/violenceprevention/aces/about.html</a:t>
            </a:r>
            <a:endParaRPr/>
          </a:p>
        </p:txBody>
      </p:sp>
      <p:sp>
        <p:nvSpPr>
          <p:cNvPr id="312" name="Google Shape;312;p21: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2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p>
          <a:p>
            <a:pPr marL="0" indent="0"/>
            <a:endParaRPr lang="en-US" dirty="0"/>
          </a:p>
          <a:p>
            <a:pPr marL="0" indent="0"/>
            <a:r>
              <a:rPr lang="en-US" dirty="0"/>
              <a:t>:  All Kids who experience Childhood trauma develop PTSD- True or False.</a:t>
            </a:r>
            <a:endParaRPr dirty="0"/>
          </a:p>
          <a:p>
            <a:pPr marL="0" indent="0"/>
            <a:r>
              <a:rPr lang="en-US" dirty="0"/>
              <a:t>Answer: false!</a:t>
            </a:r>
            <a:endParaRPr dirty="0"/>
          </a:p>
        </p:txBody>
      </p:sp>
      <p:sp>
        <p:nvSpPr>
          <p:cNvPr id="318" name="Google Shape;318;p2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err="1"/>
              <a:t>nayla</a:t>
            </a:r>
            <a:endParaRPr dirty="0" err="1"/>
          </a:p>
        </p:txBody>
      </p:sp>
      <p:sp>
        <p:nvSpPr>
          <p:cNvPr id="132" name="Google Shape;132;p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p>
          <a:p>
            <a:pPr marL="0" indent="0"/>
            <a:endParaRPr lang="en-US" dirty="0"/>
          </a:p>
          <a:p>
            <a:pPr marL="0" indent="0"/>
            <a:r>
              <a:rPr lang="en-US" dirty="0"/>
              <a:t>:  All Kids who experience Childhood trauma develop PTSD- True or False.</a:t>
            </a:r>
            <a:endParaRPr dirty="0"/>
          </a:p>
          <a:p>
            <a:pPr marL="0" indent="0"/>
            <a:r>
              <a:rPr lang="en-US" dirty="0"/>
              <a:t>Answer: false!</a:t>
            </a:r>
            <a:endParaRPr dirty="0"/>
          </a:p>
        </p:txBody>
      </p:sp>
      <p:sp>
        <p:nvSpPr>
          <p:cNvPr id="325" name="Google Shape;325;p2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24: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p>
        </p:txBody>
      </p:sp>
      <p:sp>
        <p:nvSpPr>
          <p:cNvPr id="332" name="Google Shape;332;p24: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p2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p>
          <a:p>
            <a:pPr marL="0" indent="0"/>
            <a:endParaRPr/>
          </a:p>
          <a:p>
            <a:pPr marL="0" indent="0"/>
            <a:r>
              <a:rPr lang="en-US" dirty="0"/>
              <a:t>Exposure to actual or threatened death, serious injury, or sexual violence in one (or more) of the following ways:</a:t>
            </a:r>
            <a:endParaRPr dirty="0"/>
          </a:p>
          <a:p>
            <a:pPr marL="470535" lvl="1" indent="0"/>
            <a:r>
              <a:rPr lang="en-US" dirty="0"/>
              <a:t>Directly experiencing the traumatic event(s).</a:t>
            </a:r>
            <a:endParaRPr dirty="0"/>
          </a:p>
          <a:p>
            <a:pPr marL="470535" lvl="1" indent="0"/>
            <a:r>
              <a:rPr lang="en-US" dirty="0"/>
              <a:t>Witnessing, in person, the event(s) as it occurred to others.</a:t>
            </a:r>
            <a:endParaRPr dirty="0"/>
          </a:p>
          <a:p>
            <a:pPr marL="470535" lvl="1" indent="0"/>
            <a:r>
              <a:rPr lang="en-US" dirty="0"/>
              <a:t>Learning that the traumatic event(s) occurred to a close family member or close friend. In cases of actual or threatened death of a family member or friend, the event(s) must have been violent or accidental.</a:t>
            </a:r>
            <a:endParaRPr dirty="0"/>
          </a:p>
          <a:p>
            <a:pPr marL="470535" lvl="1" indent="0"/>
            <a:r>
              <a:rPr lang="en-US" dirty="0"/>
              <a:t>Experiencing repeated or extreme exposure to aversive details of the traumatic event(s) (e.g., first responders collecting human remains; police officers repeatedly exposed to details of child abuse). </a:t>
            </a:r>
            <a:r>
              <a:rPr lang="en-US" b="1" dirty="0"/>
              <a:t>Note:</a:t>
            </a:r>
            <a:r>
              <a:rPr lang="en-US" dirty="0"/>
              <a:t> Criterion A4 does not apply to exposure through electronic media, television, movies, or pictures, unless this exposure is work related.</a:t>
            </a:r>
            <a:endParaRPr dirty="0"/>
          </a:p>
          <a:p>
            <a:pPr marL="0" indent="0"/>
            <a:endParaRPr/>
          </a:p>
          <a:p>
            <a:pPr marL="0" indent="0"/>
            <a:r>
              <a:rPr lang="en-US" dirty="0"/>
              <a:t>Tightening of the A1 Criterion</a:t>
            </a:r>
            <a:endParaRPr dirty="0"/>
          </a:p>
          <a:p>
            <a:pPr marL="0" indent="0"/>
            <a:r>
              <a:rPr lang="en-US" dirty="0"/>
              <a:t>Eliminating the A2 Criterion (fear, horror, helplessness)</a:t>
            </a:r>
            <a:endParaRPr dirty="0"/>
          </a:p>
          <a:p>
            <a:pPr marL="0" indent="0"/>
            <a:r>
              <a:rPr lang="en-US" dirty="0"/>
              <a:t>4 (rather than 3) Symptom Clusters </a:t>
            </a:r>
            <a:endParaRPr/>
          </a:p>
          <a:p>
            <a:pPr marL="0" indent="0"/>
            <a:r>
              <a:rPr lang="en-US" dirty="0"/>
              <a:t>Special Criteria for Preschool Children (children 6 and younger)</a:t>
            </a:r>
            <a:endParaRPr dirty="0"/>
          </a:p>
          <a:p>
            <a:pPr marL="0" indent="0"/>
            <a:r>
              <a:rPr lang="en-US" dirty="0"/>
              <a:t>Addition of a Dissociative Subtype</a:t>
            </a:r>
            <a:endParaRPr dirty="0"/>
          </a:p>
          <a:p>
            <a:pPr marL="0" indent="0"/>
            <a:endParaRPr/>
          </a:p>
        </p:txBody>
      </p:sp>
      <p:sp>
        <p:nvSpPr>
          <p:cNvPr id="339" name="Google Shape;339;p2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p>
          <a:p>
            <a:pPr marL="0" indent="0"/>
            <a:endParaRPr lang="en-US" dirty="0"/>
          </a:p>
          <a:p>
            <a:pPr marL="0" indent="0"/>
            <a:r>
              <a:rPr lang="en-US" sz="2100" dirty="0"/>
              <a:t>Pediatricians and  </a:t>
            </a:r>
            <a:r>
              <a:rPr lang="en-US" sz="2100" dirty="0" err="1"/>
              <a:t>pcp</a:t>
            </a:r>
            <a:r>
              <a:rPr lang="en-US" sz="2100" dirty="0"/>
              <a:t> care for many children at </a:t>
            </a:r>
            <a:r>
              <a:rPr lang="en-US" sz="2100" dirty="0" err="1"/>
              <a:t>riskf</a:t>
            </a:r>
            <a:r>
              <a:rPr lang="en-US" sz="2100" dirty="0"/>
              <a:t> or traumatic s tress  </a:t>
            </a:r>
            <a:endParaRPr/>
          </a:p>
          <a:p>
            <a:pPr marL="0" indent="0"/>
            <a:r>
              <a:rPr lang="en-US" sz="2100" dirty="0"/>
              <a:t>Type I</a:t>
            </a:r>
            <a:endParaRPr dirty="0"/>
          </a:p>
          <a:p>
            <a:pPr marL="941705" lvl="2" indent="0"/>
            <a:r>
              <a:rPr lang="en-US" sz="2200" dirty="0"/>
              <a:t>A single, unexpected event</a:t>
            </a:r>
            <a:endParaRPr dirty="0"/>
          </a:p>
          <a:p>
            <a:pPr marL="941705" lvl="2" indent="0"/>
            <a:r>
              <a:rPr lang="en-US" sz="2200" dirty="0"/>
              <a:t>Examples: one time assault, natural disaster, car  accident, or witnessing a horrible event.</a:t>
            </a:r>
            <a:endParaRPr dirty="0"/>
          </a:p>
          <a:p>
            <a:pPr marL="941705" lvl="2" indent="0"/>
            <a:r>
              <a:rPr lang="en-US" sz="2200" dirty="0"/>
              <a:t>May lead to </a:t>
            </a:r>
            <a:r>
              <a:rPr lang="en-US" sz="2200" dirty="0">
                <a:latin typeface="Arial"/>
                <a:ea typeface="Arial"/>
                <a:cs typeface="Arial"/>
                <a:sym typeface="Arial"/>
              </a:rPr>
              <a:t>“</a:t>
            </a:r>
            <a:r>
              <a:rPr lang="en-US" sz="2200" dirty="0" err="1"/>
              <a:t>typical</a:t>
            </a:r>
            <a:r>
              <a:rPr lang="en-US" sz="2200" dirty="0" err="1">
                <a:latin typeface="Arial"/>
                <a:ea typeface="Arial"/>
                <a:cs typeface="Arial"/>
                <a:sym typeface="Arial"/>
              </a:rPr>
              <a:t>”</a:t>
            </a:r>
            <a:r>
              <a:rPr lang="en-US" sz="2200" dirty="0" err="1"/>
              <a:t>DSM</a:t>
            </a:r>
            <a:r>
              <a:rPr lang="en-US" sz="2200" dirty="0"/>
              <a:t> PTSD or depression. </a:t>
            </a:r>
            <a:endParaRPr/>
          </a:p>
          <a:p>
            <a:pPr marL="942289" lvl="2" indent="0"/>
            <a:endParaRPr sz="2200"/>
          </a:p>
          <a:p>
            <a:pPr marL="470535" lvl="1" indent="0"/>
            <a:r>
              <a:rPr lang="en-US" sz="2100" dirty="0"/>
              <a:t>Type II </a:t>
            </a:r>
            <a:endParaRPr/>
          </a:p>
          <a:p>
            <a:pPr marL="941705" lvl="2" indent="0"/>
            <a:r>
              <a:rPr lang="en-US" sz="1900" dirty="0"/>
              <a:t>Chronic, repetitive events, which become an expected part of life.</a:t>
            </a:r>
            <a:endParaRPr dirty="0"/>
          </a:p>
          <a:p>
            <a:pPr marL="941705" lvl="2" indent="0"/>
            <a:r>
              <a:rPr lang="en-US" sz="1900" dirty="0"/>
              <a:t>Examples: chronic physical or sexual abuse, living in a severely chaotic/unpredictable environment.</a:t>
            </a:r>
            <a:endParaRPr dirty="0"/>
          </a:p>
          <a:p>
            <a:pPr marL="941705" lvl="2" indent="0"/>
            <a:r>
              <a:rPr lang="en-US" sz="1900" dirty="0"/>
              <a:t>Clinical sequela more complicated, may lead to </a:t>
            </a:r>
            <a:r>
              <a:rPr lang="en-US" sz="1900" dirty="0">
                <a:latin typeface="Arial"/>
                <a:ea typeface="Arial"/>
                <a:cs typeface="Arial"/>
                <a:sym typeface="Arial"/>
              </a:rPr>
              <a:t>“</a:t>
            </a:r>
            <a:r>
              <a:rPr lang="en-US" sz="1900" dirty="0"/>
              <a:t>atypical</a:t>
            </a:r>
            <a:r>
              <a:rPr lang="en-US" sz="1900" dirty="0">
                <a:latin typeface="Arial"/>
                <a:ea typeface="Arial"/>
                <a:cs typeface="Arial"/>
                <a:sym typeface="Arial"/>
              </a:rPr>
              <a:t>”</a:t>
            </a:r>
            <a:r>
              <a:rPr lang="en-US" sz="1900" dirty="0"/>
              <a:t> PTSD or personality disorders.</a:t>
            </a:r>
            <a:endParaRPr dirty="0"/>
          </a:p>
          <a:p>
            <a:pPr marL="0" indent="0"/>
            <a:endParaRPr/>
          </a:p>
          <a:p>
            <a:pPr marL="0" indent="0"/>
            <a:r>
              <a:rPr lang="en-US" dirty="0"/>
              <a:t>(Lenore Terr)</a:t>
            </a:r>
            <a:endParaRPr/>
          </a:p>
          <a:p>
            <a:pPr marL="0" indent="0"/>
            <a:endParaRPr/>
          </a:p>
          <a:p>
            <a:pPr marL="0" indent="0">
              <a:buClr>
                <a:schemeClr val="dk1"/>
              </a:buClr>
              <a:buSzPts val="1200"/>
            </a:pPr>
            <a:r>
              <a:rPr lang="en-US" dirty="0"/>
              <a:t>Dyadic model – so much of complex aces and traumas are relational and multigenerational. PCP observational skills – transform observation into clinical description. What did you see? What did  it feel like in the room? Foundations of attachment and attachment relationships.</a:t>
            </a:r>
            <a:endParaRPr dirty="0"/>
          </a:p>
          <a:p>
            <a:pPr marL="0" indent="0"/>
            <a:endParaRPr/>
          </a:p>
          <a:p>
            <a:pPr marL="942289" lvl="2" indent="0"/>
            <a:endParaRPr sz="2200"/>
          </a:p>
        </p:txBody>
      </p:sp>
      <p:sp>
        <p:nvSpPr>
          <p:cNvPr id="346" name="Google Shape;346;p2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Nayla</a:t>
            </a:r>
            <a:endParaRPr dirty="0"/>
          </a:p>
          <a:p>
            <a:pPr marL="0" indent="0"/>
            <a:endParaRPr/>
          </a:p>
          <a:p>
            <a:pPr marL="0" indent="0"/>
            <a:r>
              <a:rPr lang="en-US" dirty="0"/>
              <a:t>POLLL!!</a:t>
            </a:r>
            <a:endParaRPr dirty="0"/>
          </a:p>
          <a:p>
            <a:pPr marL="0" indent="0"/>
            <a:endParaRPr/>
          </a:p>
          <a:p>
            <a:pPr marL="0" indent="0"/>
            <a:r>
              <a:rPr lang="en-US" dirty="0"/>
              <a:t>Most Kids who experience Trauma are resilient- True or False</a:t>
            </a:r>
            <a:endParaRPr dirty="0"/>
          </a:p>
          <a:p>
            <a:pPr marL="0" indent="0"/>
            <a:r>
              <a:rPr lang="en-US" dirty="0"/>
              <a:t>Answer: true!</a:t>
            </a:r>
            <a:endParaRPr dirty="0"/>
          </a:p>
        </p:txBody>
      </p:sp>
      <p:sp>
        <p:nvSpPr>
          <p:cNvPr id="355" name="Google Shape;355;p2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Nayla</a:t>
            </a:r>
          </a:p>
          <a:p>
            <a:pPr marL="0" indent="0"/>
            <a:endParaRPr/>
          </a:p>
          <a:p>
            <a:pPr marL="0" indent="0"/>
            <a:r>
              <a:rPr lang="en-US" dirty="0"/>
              <a:t>POLLL!!</a:t>
            </a:r>
            <a:endParaRPr/>
          </a:p>
          <a:p>
            <a:pPr marL="0" indent="0"/>
            <a:endParaRPr/>
          </a:p>
          <a:p>
            <a:pPr marL="0" indent="0"/>
            <a:r>
              <a:rPr lang="en-US" dirty="0"/>
              <a:t>Most Kids who experience Trauma are resilient- True or False</a:t>
            </a:r>
            <a:endParaRPr/>
          </a:p>
          <a:p>
            <a:pPr marL="0" indent="0"/>
            <a:r>
              <a:rPr lang="en-US" dirty="0"/>
              <a:t>Answer: true!</a:t>
            </a:r>
            <a:endParaRPr/>
          </a:p>
        </p:txBody>
      </p:sp>
      <p:sp>
        <p:nvSpPr>
          <p:cNvPr id="362" name="Google Shape;362;p2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471145" lvl="1" indent="0"/>
            <a:r>
              <a:rPr lang="en-US" sz="2800">
                <a:latin typeface="Georgia"/>
                <a:ea typeface="Georgia"/>
                <a:cs typeface="Georgia"/>
                <a:sym typeface="Georgia"/>
              </a:rPr>
              <a:t>nayla</a:t>
            </a:r>
            <a:endParaRPr sz="2800">
              <a:latin typeface="Georgia"/>
              <a:ea typeface="Georgia"/>
              <a:cs typeface="Georgia"/>
              <a:sym typeface="Georgia"/>
            </a:endParaRPr>
          </a:p>
          <a:p>
            <a:pPr marL="471145" lvl="1" indent="0"/>
            <a:endParaRPr sz="2800">
              <a:latin typeface="Georgia"/>
              <a:ea typeface="Georgia"/>
              <a:cs typeface="Georgia"/>
              <a:sym typeface="Georgia"/>
            </a:endParaRPr>
          </a:p>
          <a:p>
            <a:pPr marL="471145" lvl="1" indent="0"/>
            <a:r>
              <a:rPr lang="en-US" sz="2800">
                <a:latin typeface="Georgia"/>
                <a:ea typeface="Georgia"/>
                <a:cs typeface="Georgia"/>
                <a:sym typeface="Georgia"/>
              </a:rPr>
              <a:t>N = 1,178 at-risk children living in High-Risk environments</a:t>
            </a:r>
            <a:endParaRPr/>
          </a:p>
          <a:p>
            <a:pPr marL="471145" lvl="1" indent="0"/>
            <a:r>
              <a:rPr lang="en-US" sz="2800">
                <a:latin typeface="Georgia"/>
                <a:ea typeface="Georgia"/>
                <a:cs typeface="Georgia"/>
                <a:sym typeface="Georgia"/>
              </a:rPr>
              <a:t>Child Protective Services (CPS)</a:t>
            </a:r>
            <a:endParaRPr/>
          </a:p>
          <a:p>
            <a:pPr marL="0" indent="0">
              <a:buClr>
                <a:schemeClr val="dk1"/>
              </a:buClr>
              <a:buSzPts val="1200"/>
            </a:pPr>
            <a:endParaRPr b="1">
              <a:latin typeface="Georgia"/>
              <a:ea typeface="Georgia"/>
              <a:cs typeface="Georgia"/>
              <a:sym typeface="Georgia"/>
            </a:endParaRPr>
          </a:p>
          <a:p>
            <a:pPr marL="0" indent="0">
              <a:buClr>
                <a:schemeClr val="dk1"/>
              </a:buClr>
              <a:buSzPts val="1200"/>
            </a:pPr>
            <a:r>
              <a:rPr lang="en-US" b="1">
                <a:latin typeface="Georgia"/>
                <a:ea typeface="Georgia"/>
                <a:cs typeface="Georgia"/>
                <a:sym typeface="Georgia"/>
              </a:rPr>
              <a:t>Clinical-Improving group differs from Resilient</a:t>
            </a:r>
            <a:endParaRPr/>
          </a:p>
          <a:p>
            <a:pPr marL="0" indent="0">
              <a:buClr>
                <a:schemeClr val="dk1"/>
              </a:buClr>
              <a:buSzPts val="1200"/>
            </a:pPr>
            <a:r>
              <a:rPr lang="en-US">
                <a:latin typeface="Georgia"/>
                <a:ea typeface="Georgia"/>
                <a:cs typeface="Georgia"/>
                <a:sym typeface="Georgia"/>
              </a:rPr>
              <a:t>       1.  More likely to have CPS reports of</a:t>
            </a:r>
            <a:endParaRPr/>
          </a:p>
          <a:p>
            <a:pPr marL="0" indent="0">
              <a:buClr>
                <a:schemeClr val="dk1"/>
              </a:buClr>
              <a:buSzPts val="1200"/>
            </a:pPr>
            <a:r>
              <a:rPr lang="en-US">
                <a:latin typeface="Georgia"/>
                <a:ea typeface="Georgia"/>
                <a:cs typeface="Georgia"/>
                <a:sym typeface="Georgia"/>
              </a:rPr>
              <a:t>            physical abuse </a:t>
            </a:r>
            <a:endParaRPr/>
          </a:p>
          <a:p>
            <a:pPr marL="0" indent="0">
              <a:buClr>
                <a:schemeClr val="dk1"/>
              </a:buClr>
              <a:buSzPts val="1200"/>
            </a:pPr>
            <a:r>
              <a:rPr lang="en-US">
                <a:latin typeface="Georgia"/>
                <a:ea typeface="Georgia"/>
                <a:cs typeface="Georgia"/>
                <a:sym typeface="Georgia"/>
              </a:rPr>
              <a:t>       2. More likely witness violence at home and</a:t>
            </a:r>
            <a:endParaRPr/>
          </a:p>
          <a:p>
            <a:pPr marL="0" indent="0">
              <a:buClr>
                <a:schemeClr val="dk1"/>
              </a:buClr>
              <a:buSzPts val="1200"/>
            </a:pPr>
            <a:r>
              <a:rPr lang="en-US">
                <a:latin typeface="Georgia"/>
                <a:ea typeface="Georgia"/>
                <a:cs typeface="Georgia"/>
                <a:sym typeface="Georgia"/>
              </a:rPr>
              <a:t>           community </a:t>
            </a:r>
            <a:endParaRPr/>
          </a:p>
          <a:p>
            <a:pPr marL="0" indent="0">
              <a:buClr>
                <a:schemeClr val="dk1"/>
              </a:buClr>
              <a:buSzPts val="1200"/>
            </a:pPr>
            <a:r>
              <a:rPr lang="en-US">
                <a:latin typeface="Georgia"/>
                <a:ea typeface="Georgia"/>
                <a:cs typeface="Georgia"/>
                <a:sym typeface="Georgia"/>
              </a:rPr>
              <a:t>       3. Less likely to report homes were safe</a:t>
            </a:r>
            <a:endParaRPr/>
          </a:p>
          <a:p>
            <a:pPr marL="0" indent="0">
              <a:buClr>
                <a:schemeClr val="dk1"/>
              </a:buClr>
              <a:buSzPts val="1200"/>
            </a:pPr>
            <a:r>
              <a:rPr lang="en-US">
                <a:latin typeface="Georgia"/>
                <a:ea typeface="Georgia"/>
                <a:cs typeface="Georgia"/>
                <a:sym typeface="Georgia"/>
              </a:rPr>
              <a:t>       4. More likely to report anger</a:t>
            </a:r>
            <a:endParaRPr/>
          </a:p>
          <a:p>
            <a:pPr marL="0" indent="0"/>
            <a:endParaRPr/>
          </a:p>
          <a:p>
            <a:pPr marL="0" indent="0"/>
            <a:endParaRPr/>
          </a:p>
          <a:p>
            <a:pPr marL="0" indent="0"/>
            <a:r>
              <a:rPr lang="en-US"/>
              <a:t>Van der kolk  2003:</a:t>
            </a:r>
            <a:endParaRPr/>
          </a:p>
          <a:p>
            <a:pPr marL="0" indent="0">
              <a:buClr>
                <a:schemeClr val="dk1"/>
              </a:buClr>
              <a:buSzPts val="1200"/>
            </a:pPr>
            <a:r>
              <a:rPr lang="en-US"/>
              <a:t>Because infants and toddlers who have been traumatized multiple times often experience developmental delays across a broad spectrum, including cognitive, language, motor, and socialization skills [36], they tend to display complex disturbances with various, often fluctuating, presentations. They generally meet numerous clinical diagnoses. In one study of 364 abused children in the United States [35], 58% met criteria for separation anxiety/overanxious disorder, 36% for phobic disorder, 35% for PTSD, 22% for attention deficit hyperactivity disorder, and 22% for oppositional defiant disorder. In prospective study by Putnam [37] of a group of sexually abused girls, anxiety, oppositional disorder, and phobia were clustered in one group, whereas depression, suicidality, PTSD, attention deficit hyperactivity disorder, and conduct disorder represented another cluster [37]. The spectrum of biologic, emotional, and cognitive abnormalities is ex- pressed in a multitude of psychological, somatic, and behavioral problems that range from learning disabilities to aggression against self and others [38–42]. ~~~</a:t>
            </a:r>
            <a:endParaRPr/>
          </a:p>
          <a:p>
            <a:pPr marL="0" indent="0">
              <a:buClr>
                <a:schemeClr val="dk1"/>
              </a:buClr>
              <a:buSzPts val="1200"/>
            </a:pPr>
            <a:endParaRPr/>
          </a:p>
          <a:p>
            <a:pPr marL="0" indent="0">
              <a:buClr>
                <a:schemeClr val="dk1"/>
              </a:buClr>
              <a:buSzPts val="1200"/>
            </a:pPr>
            <a:r>
              <a:rPr lang="en-US" b="1"/>
              <a:t>Remnants of trauma makes these youth vulnerable to subsequent trauma.</a:t>
            </a:r>
            <a:endParaRPr/>
          </a:p>
          <a:p>
            <a:pPr marL="0" indent="0">
              <a:buClr>
                <a:schemeClr val="dk1"/>
              </a:buClr>
              <a:buSzPts val="1200"/>
            </a:pPr>
            <a:r>
              <a:rPr lang="en-US" b="1"/>
              <a:t>Traumatic remnants. </a:t>
            </a:r>
            <a:endParaRPr b="1"/>
          </a:p>
          <a:p>
            <a:pPr marL="0" indent="0"/>
            <a:endParaRPr/>
          </a:p>
        </p:txBody>
      </p:sp>
      <p:sp>
        <p:nvSpPr>
          <p:cNvPr id="369" name="Google Shape;369;p2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Nayla</a:t>
            </a:r>
          </a:p>
          <a:p>
            <a:pPr marL="0" indent="0"/>
            <a:endParaRPr lang="en-US" dirty="0"/>
          </a:p>
          <a:p>
            <a:pPr marL="0" indent="0"/>
            <a:r>
              <a:rPr lang="en-US" dirty="0"/>
              <a:t>The principles!</a:t>
            </a:r>
            <a:endParaRPr dirty="0"/>
          </a:p>
        </p:txBody>
      </p:sp>
      <p:sp>
        <p:nvSpPr>
          <p:cNvPr id="380" name="Google Shape;380;p3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3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34: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a:p>
            <a:pPr marL="0" indent="0"/>
            <a:endParaRPr/>
          </a:p>
          <a:p>
            <a:pPr marL="0" indent="0"/>
            <a:endParaRPr/>
          </a:p>
          <a:p>
            <a:pPr marL="0" indent="0"/>
            <a:r>
              <a:rPr lang="en-US"/>
              <a:t>How are they greeted by the receptionist</a:t>
            </a:r>
            <a:endParaRPr/>
          </a:p>
          <a:p>
            <a:pPr marL="0" indent="0"/>
            <a:r>
              <a:rPr lang="en-US"/>
              <a:t>What do they see in the waiting room while they wait</a:t>
            </a:r>
            <a:endParaRPr/>
          </a:p>
          <a:p>
            <a:pPr marL="0" indent="0"/>
            <a:r>
              <a:rPr lang="en-US"/>
              <a:t>What do you like to be called? Preferred names and pronouns</a:t>
            </a:r>
            <a:endParaRPr/>
          </a:p>
          <a:p>
            <a:pPr marL="0" indent="0"/>
            <a:r>
              <a:rPr lang="en-US"/>
              <a:t>How are you approaching them in terms of your positioning in the room – giving family and kid an exit as a way to promote safety</a:t>
            </a:r>
            <a:endParaRPr/>
          </a:p>
          <a:p>
            <a:pPr marL="0" indent="0"/>
            <a:r>
              <a:rPr lang="en-US"/>
              <a:t>And then who screens? What screens? Who follws up</a:t>
            </a:r>
            <a:endParaRPr/>
          </a:p>
          <a:p>
            <a:pPr marL="0" indent="0"/>
            <a:r>
              <a:rPr lang="en-US"/>
              <a:t>What do you need- what are your supports, your rituals, your compassionate boundaries, your limits?</a:t>
            </a:r>
            <a:endParaRPr/>
          </a:p>
          <a:p>
            <a:pPr marL="0" indent="0"/>
            <a:endParaRPr/>
          </a:p>
          <a:p>
            <a:pPr marL="0" indent="0"/>
            <a:r>
              <a:rPr lang="en-US"/>
              <a:t>Multidscipilinary team</a:t>
            </a:r>
            <a:endParaRPr/>
          </a:p>
          <a:p>
            <a:pPr marL="0" indent="0"/>
            <a:r>
              <a:rPr lang="en-US"/>
              <a:t>Care coordination </a:t>
            </a:r>
            <a:endParaRPr/>
          </a:p>
          <a:p>
            <a:pPr marL="0" indent="0"/>
            <a:r>
              <a:rPr lang="en-US"/>
              <a:t>availability of home health, nutrition</a:t>
            </a:r>
            <a:endParaRPr/>
          </a:p>
        </p:txBody>
      </p:sp>
      <p:sp>
        <p:nvSpPr>
          <p:cNvPr id="420" name="Google Shape;420;p34: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3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a:p>
            <a:pPr marL="0" indent="0"/>
            <a:r>
              <a:rPr lang="en-US"/>
              <a:t>https://intermountainhealthcare.org/ckr-ext/Dcmnt?ncid=529796906</a:t>
            </a:r>
            <a:endParaRPr/>
          </a:p>
        </p:txBody>
      </p:sp>
      <p:sp>
        <p:nvSpPr>
          <p:cNvPr id="428" name="Google Shape;428;p3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endParaRPr dirty="0"/>
          </a:p>
        </p:txBody>
      </p:sp>
      <p:sp>
        <p:nvSpPr>
          <p:cNvPr id="122" name="Google Shape;122;p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3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5" name="Google Shape;435;p36:notes"/>
          <p:cNvSpPr txBox="1">
            <a:spLocks noGrp="1"/>
          </p:cNvSpPr>
          <p:nvPr>
            <p:ph type="body" idx="1"/>
          </p:nvPr>
        </p:nvSpPr>
        <p:spPr>
          <a:xfrm>
            <a:off x="946997" y="4459526"/>
            <a:ext cx="5208482" cy="4224814"/>
          </a:xfrm>
          <a:prstGeom prst="rect">
            <a:avLst/>
          </a:prstGeom>
          <a:noFill/>
          <a:ln>
            <a:noFill/>
          </a:ln>
        </p:spPr>
        <p:txBody>
          <a:bodyPr spcFirstLastPara="1" wrap="square" lIns="94213" tIns="47094" rIns="94213" bIns="47094" anchor="t" anchorCtr="0">
            <a:noAutofit/>
          </a:bodyPr>
          <a:lstStyle/>
          <a:p>
            <a:pPr marL="0" indent="0">
              <a:buClr>
                <a:schemeClr val="dk1"/>
              </a:buClr>
              <a:buSzPts val="1200"/>
            </a:pPr>
            <a:r>
              <a:rPr lang="en-US">
                <a:latin typeface="Times New Roman"/>
                <a:ea typeface="Times New Roman"/>
                <a:cs typeface="Times New Roman"/>
                <a:sym typeface="Times New Roman"/>
              </a:rPr>
              <a:t>Nayla</a:t>
            </a:r>
            <a:endParaRPr>
              <a:latin typeface="Times New Roman"/>
              <a:ea typeface="Times New Roman"/>
              <a:cs typeface="Times New Roman"/>
              <a:sym typeface="Times New Roman"/>
            </a:endParaRPr>
          </a:p>
          <a:p>
            <a:pPr marL="0" indent="0">
              <a:buClr>
                <a:schemeClr val="dk1"/>
              </a:buClr>
              <a:buSzPts val="1200"/>
            </a:pPr>
            <a:endParaRPr>
              <a:latin typeface="Times New Roman"/>
              <a:ea typeface="Times New Roman"/>
              <a:cs typeface="Times New Roman"/>
              <a:sym typeface="Times New Roman"/>
            </a:endParaRPr>
          </a:p>
          <a:p>
            <a:pPr marL="0" indent="0">
              <a:buClr>
                <a:schemeClr val="dk1"/>
              </a:buClr>
              <a:buSzPts val="1200"/>
            </a:pPr>
            <a:r>
              <a:rPr lang="en-US">
                <a:latin typeface="Times New Roman"/>
                <a:ea typeface="Times New Roman"/>
                <a:cs typeface="Times New Roman"/>
                <a:sym typeface="Times New Roman"/>
              </a:rPr>
              <a:t>Avoidance of discussing trauma is typically 	rooted in one or more of the following:</a:t>
            </a:r>
            <a:endParaRPr/>
          </a:p>
          <a:p>
            <a:pPr marL="0" lvl="1" indent="235572">
              <a:buClr>
                <a:schemeClr val="dk1"/>
              </a:buClr>
              <a:buSzPts val="1200"/>
            </a:pPr>
            <a:r>
              <a:rPr lang="en-US">
                <a:latin typeface="Times New Roman"/>
                <a:ea typeface="Times New Roman"/>
                <a:cs typeface="Times New Roman"/>
                <a:sym typeface="Times New Roman"/>
              </a:rPr>
              <a:t>The belief that bringing it up will cause painful 	recollection or worsening of symptoms.</a:t>
            </a:r>
            <a:endParaRPr/>
          </a:p>
          <a:p>
            <a:pPr marL="0" lvl="1" indent="235572">
              <a:buClr>
                <a:schemeClr val="dk1"/>
              </a:buClr>
              <a:buSzPts val="1200"/>
            </a:pPr>
            <a:r>
              <a:rPr lang="en-US">
                <a:latin typeface="Times New Roman"/>
                <a:ea typeface="Times New Roman"/>
                <a:cs typeface="Times New Roman"/>
                <a:sym typeface="Times New Roman"/>
              </a:rPr>
              <a:t>One’s own avoidance of painful discussions.</a:t>
            </a:r>
            <a:endParaRPr/>
          </a:p>
          <a:p>
            <a:pPr marL="0" lvl="1" indent="235572">
              <a:buClr>
                <a:schemeClr val="dk1"/>
              </a:buClr>
              <a:buSzPts val="1200"/>
            </a:pPr>
            <a:r>
              <a:rPr lang="en-US">
                <a:latin typeface="Times New Roman"/>
                <a:ea typeface="Times New Roman"/>
                <a:cs typeface="Times New Roman"/>
                <a:sym typeface="Times New Roman"/>
              </a:rPr>
              <a:t>Fear of tainting the child’s description of the 	trauma (e.g. upcoming court testimony.)</a:t>
            </a:r>
            <a:endParaRPr/>
          </a:p>
          <a:p>
            <a:pPr marL="0" indent="0">
              <a:buClr>
                <a:schemeClr val="dk1"/>
              </a:buClr>
              <a:buSzPts val="1200"/>
            </a:pPr>
            <a:endParaRPr/>
          </a:p>
          <a:p>
            <a:pPr marL="0" indent="0">
              <a:buClr>
                <a:schemeClr val="dk1"/>
              </a:buClr>
              <a:buSzPts val="1200"/>
            </a:pPr>
            <a:endParaRPr/>
          </a:p>
          <a:p>
            <a:pPr marL="0" lvl="1" indent="235572">
              <a:buClr>
                <a:schemeClr val="dk1"/>
              </a:buClr>
              <a:buSzPts val="1200"/>
            </a:pPr>
            <a:r>
              <a:rPr lang="en-US">
                <a:latin typeface="Times New Roman"/>
                <a:ea typeface="Times New Roman"/>
                <a:cs typeface="Times New Roman"/>
                <a:sym typeface="Times New Roman"/>
              </a:rPr>
              <a:t>Solutions:</a:t>
            </a:r>
            <a:endParaRPr/>
          </a:p>
          <a:p>
            <a:pPr marL="0" lvl="1" indent="235572">
              <a:buClr>
                <a:schemeClr val="dk1"/>
              </a:buClr>
              <a:buSzPts val="1200"/>
            </a:pPr>
            <a:r>
              <a:rPr lang="en-US">
                <a:latin typeface="Times New Roman"/>
                <a:ea typeface="Times New Roman"/>
                <a:cs typeface="Times New Roman"/>
                <a:sym typeface="Times New Roman"/>
              </a:rPr>
              <a:t>Listen more than talk.</a:t>
            </a:r>
            <a:endParaRPr/>
          </a:p>
          <a:p>
            <a:pPr marL="0" lvl="1" indent="235572">
              <a:buClr>
                <a:schemeClr val="dk1"/>
              </a:buClr>
              <a:buSzPts val="1200"/>
            </a:pPr>
            <a:r>
              <a:rPr lang="en-US">
                <a:latin typeface="Times New Roman"/>
                <a:ea typeface="Times New Roman"/>
                <a:cs typeface="Times New Roman"/>
                <a:sym typeface="Times New Roman"/>
              </a:rPr>
              <a:t>Be careful not to ask leading questions.</a:t>
            </a:r>
            <a:endParaRPr/>
          </a:p>
          <a:p>
            <a:pPr marL="0" lvl="1" indent="235572">
              <a:buClr>
                <a:schemeClr val="dk1"/>
              </a:buClr>
              <a:buSzPts val="1200"/>
            </a:pPr>
            <a:r>
              <a:rPr lang="en-US">
                <a:latin typeface="Times New Roman"/>
                <a:ea typeface="Times New Roman"/>
                <a:cs typeface="Times New Roman"/>
                <a:sym typeface="Times New Roman"/>
              </a:rPr>
              <a:t>Be clear as to your role: e.g. </a:t>
            </a:r>
            <a:r>
              <a:rPr lang="en-US" sz="3300">
                <a:latin typeface="Times New Roman"/>
                <a:ea typeface="Times New Roman"/>
                <a:cs typeface="Times New Roman"/>
                <a:sym typeface="Times New Roman"/>
              </a:rPr>
              <a:t>Clinical vs. Forensic </a:t>
            </a:r>
            <a:endParaRPr/>
          </a:p>
          <a:p>
            <a:pPr marL="0" indent="0">
              <a:buClr>
                <a:schemeClr val="dk1"/>
              </a:buClr>
              <a:buSzPts val="1200"/>
            </a:pPr>
            <a:endParaRPr/>
          </a:p>
        </p:txBody>
      </p:sp>
      <p:sp>
        <p:nvSpPr>
          <p:cNvPr id="436" name="Google Shape;436;p36:notes"/>
          <p:cNvSpPr txBox="1">
            <a:spLocks noGrp="1"/>
          </p:cNvSpPr>
          <p:nvPr>
            <p:ph type="sldNum" idx="12"/>
          </p:nvPr>
        </p:nvSpPr>
        <p:spPr>
          <a:xfrm>
            <a:off x="0" y="0"/>
            <a:ext cx="3106944" cy="3080208"/>
          </a:xfrm>
          <a:prstGeom prst="rect">
            <a:avLst/>
          </a:prstGeom>
          <a:noFill/>
          <a:ln>
            <a:noFill/>
          </a:ln>
        </p:spPr>
        <p:txBody>
          <a:bodyPr spcFirstLastPara="1" wrap="square" lIns="94213" tIns="47094" rIns="94213" bIns="47094" anchor="t" anchorCtr="0">
            <a:noAutofit/>
          </a:bodyPr>
          <a:lstStyle/>
          <a:p>
            <a:pPr>
              <a:buSzPts val="1800"/>
            </a:pPr>
            <a:fld id="{00000000-1234-1234-1234-123412341234}" type="slidenum">
              <a:rPr lang="en-US" sz="1900">
                <a:latin typeface="Calibri"/>
                <a:ea typeface="Calibri"/>
                <a:cs typeface="Calibri"/>
                <a:sym typeface="Calibri"/>
              </a:rPr>
              <a:pPr>
                <a:buSzPts val="1800"/>
              </a:pPr>
              <a:t>30</a:t>
            </a:fld>
            <a:endParaRPr sz="1900">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3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44" name="Google Shape;444;p37:notes"/>
          <p:cNvSpPr txBox="1">
            <a:spLocks noGrp="1"/>
          </p:cNvSpPr>
          <p:nvPr>
            <p:ph type="body" idx="1"/>
          </p:nvPr>
        </p:nvSpPr>
        <p:spPr>
          <a:xfrm>
            <a:off x="946997" y="4459526"/>
            <a:ext cx="5208482" cy="4224814"/>
          </a:xfrm>
          <a:prstGeom prst="rect">
            <a:avLst/>
          </a:prstGeom>
          <a:noFill/>
          <a:ln>
            <a:noFill/>
          </a:ln>
        </p:spPr>
        <p:txBody>
          <a:bodyPr spcFirstLastPara="1" wrap="square" lIns="94213" tIns="47094" rIns="94213" bIns="47094" anchor="t" anchorCtr="0">
            <a:noAutofit/>
          </a:bodyPr>
          <a:lstStyle/>
          <a:p>
            <a:pPr marL="0" indent="0">
              <a:buClr>
                <a:schemeClr val="dk1"/>
              </a:buClr>
              <a:buSzPts val="1200"/>
            </a:pPr>
            <a:r>
              <a:rPr lang="en-US">
                <a:latin typeface="Times New Roman"/>
                <a:ea typeface="Times New Roman"/>
                <a:cs typeface="Times New Roman"/>
                <a:sym typeface="Times New Roman"/>
              </a:rPr>
              <a:t>Nayla</a:t>
            </a:r>
            <a:endParaRPr>
              <a:latin typeface="Times New Roman"/>
              <a:ea typeface="Times New Roman"/>
              <a:cs typeface="Times New Roman"/>
              <a:sym typeface="Times New Roman"/>
            </a:endParaRPr>
          </a:p>
          <a:p>
            <a:pPr marL="0" indent="0">
              <a:buClr>
                <a:schemeClr val="dk1"/>
              </a:buClr>
              <a:buSzPts val="1200"/>
            </a:pPr>
            <a:endParaRPr>
              <a:latin typeface="Times New Roman"/>
              <a:ea typeface="Times New Roman"/>
              <a:cs typeface="Times New Roman"/>
              <a:sym typeface="Times New Roman"/>
            </a:endParaRPr>
          </a:p>
          <a:p>
            <a:pPr marL="0" indent="0">
              <a:buClr>
                <a:schemeClr val="dk1"/>
              </a:buClr>
              <a:buSzPts val="1200"/>
            </a:pPr>
            <a:r>
              <a:rPr lang="en-US">
                <a:latin typeface="Times New Roman"/>
                <a:ea typeface="Times New Roman"/>
                <a:cs typeface="Times New Roman"/>
                <a:sym typeface="Times New Roman"/>
              </a:rPr>
              <a:t>Avoidance of discussing trauma is typically 	rooted in one or more of the following:</a:t>
            </a:r>
            <a:endParaRPr/>
          </a:p>
          <a:p>
            <a:pPr marL="0" lvl="1" indent="235572">
              <a:buClr>
                <a:schemeClr val="dk1"/>
              </a:buClr>
              <a:buSzPts val="1200"/>
            </a:pPr>
            <a:r>
              <a:rPr lang="en-US">
                <a:latin typeface="Times New Roman"/>
                <a:ea typeface="Times New Roman"/>
                <a:cs typeface="Times New Roman"/>
                <a:sym typeface="Times New Roman"/>
              </a:rPr>
              <a:t>The belief that bringing it up will cause painful 	recollection or worsening of symptoms.</a:t>
            </a:r>
            <a:endParaRPr/>
          </a:p>
          <a:p>
            <a:pPr marL="0" lvl="1" indent="235572">
              <a:buClr>
                <a:schemeClr val="dk1"/>
              </a:buClr>
              <a:buSzPts val="1200"/>
            </a:pPr>
            <a:r>
              <a:rPr lang="en-US">
                <a:latin typeface="Times New Roman"/>
                <a:ea typeface="Times New Roman"/>
                <a:cs typeface="Times New Roman"/>
                <a:sym typeface="Times New Roman"/>
              </a:rPr>
              <a:t>One’s own avoidance of painful discussions.</a:t>
            </a:r>
            <a:endParaRPr/>
          </a:p>
          <a:p>
            <a:pPr marL="0" lvl="1" indent="235572">
              <a:buClr>
                <a:schemeClr val="dk1"/>
              </a:buClr>
              <a:buSzPts val="1200"/>
            </a:pPr>
            <a:r>
              <a:rPr lang="en-US">
                <a:latin typeface="Times New Roman"/>
                <a:ea typeface="Times New Roman"/>
                <a:cs typeface="Times New Roman"/>
                <a:sym typeface="Times New Roman"/>
              </a:rPr>
              <a:t>Fear of tainting the child’s description of the 	trauma (e.g. upcoming court testimony.)</a:t>
            </a:r>
            <a:endParaRPr/>
          </a:p>
          <a:p>
            <a:pPr marL="0" indent="0">
              <a:buClr>
                <a:schemeClr val="dk1"/>
              </a:buClr>
              <a:buSzPts val="1200"/>
            </a:pPr>
            <a:endParaRPr/>
          </a:p>
          <a:p>
            <a:pPr marL="0" indent="0">
              <a:buClr>
                <a:schemeClr val="dk1"/>
              </a:buClr>
              <a:buSzPts val="1200"/>
            </a:pPr>
            <a:endParaRPr/>
          </a:p>
          <a:p>
            <a:pPr marL="0" lvl="1" indent="235572">
              <a:buClr>
                <a:schemeClr val="dk1"/>
              </a:buClr>
              <a:buSzPts val="1200"/>
            </a:pPr>
            <a:r>
              <a:rPr lang="en-US">
                <a:latin typeface="Times New Roman"/>
                <a:ea typeface="Times New Roman"/>
                <a:cs typeface="Times New Roman"/>
                <a:sym typeface="Times New Roman"/>
              </a:rPr>
              <a:t>Solutions:</a:t>
            </a:r>
            <a:endParaRPr/>
          </a:p>
          <a:p>
            <a:pPr marL="0" lvl="1" indent="235572">
              <a:buClr>
                <a:schemeClr val="dk1"/>
              </a:buClr>
              <a:buSzPts val="1200"/>
            </a:pPr>
            <a:r>
              <a:rPr lang="en-US">
                <a:latin typeface="Times New Roman"/>
                <a:ea typeface="Times New Roman"/>
                <a:cs typeface="Times New Roman"/>
                <a:sym typeface="Times New Roman"/>
              </a:rPr>
              <a:t>Listen more than talk.</a:t>
            </a:r>
            <a:endParaRPr/>
          </a:p>
          <a:p>
            <a:pPr marL="0" lvl="1" indent="235572">
              <a:buClr>
                <a:schemeClr val="dk1"/>
              </a:buClr>
              <a:buSzPts val="1200"/>
            </a:pPr>
            <a:r>
              <a:rPr lang="en-US">
                <a:latin typeface="Times New Roman"/>
                <a:ea typeface="Times New Roman"/>
                <a:cs typeface="Times New Roman"/>
                <a:sym typeface="Times New Roman"/>
              </a:rPr>
              <a:t>Be careful not to ask leading questions.</a:t>
            </a:r>
            <a:endParaRPr/>
          </a:p>
          <a:p>
            <a:pPr marL="0" lvl="1" indent="235572">
              <a:buClr>
                <a:schemeClr val="dk1"/>
              </a:buClr>
              <a:buSzPts val="1200"/>
            </a:pPr>
            <a:r>
              <a:rPr lang="en-US">
                <a:latin typeface="Times New Roman"/>
                <a:ea typeface="Times New Roman"/>
                <a:cs typeface="Times New Roman"/>
                <a:sym typeface="Times New Roman"/>
              </a:rPr>
              <a:t>Be clear as to your role: e.g. </a:t>
            </a:r>
            <a:r>
              <a:rPr lang="en-US" sz="3300">
                <a:latin typeface="Times New Roman"/>
                <a:ea typeface="Times New Roman"/>
                <a:cs typeface="Times New Roman"/>
                <a:sym typeface="Times New Roman"/>
              </a:rPr>
              <a:t>Clinical vs. Forensic </a:t>
            </a:r>
            <a:endParaRPr/>
          </a:p>
          <a:p>
            <a:pPr marL="0" indent="0">
              <a:buClr>
                <a:schemeClr val="dk1"/>
              </a:buClr>
              <a:buSzPts val="1200"/>
            </a:pPr>
            <a:endParaRPr/>
          </a:p>
        </p:txBody>
      </p:sp>
      <p:sp>
        <p:nvSpPr>
          <p:cNvPr id="445" name="Google Shape;445;p37:notes"/>
          <p:cNvSpPr txBox="1">
            <a:spLocks noGrp="1"/>
          </p:cNvSpPr>
          <p:nvPr>
            <p:ph type="sldNum" idx="12"/>
          </p:nvPr>
        </p:nvSpPr>
        <p:spPr>
          <a:xfrm>
            <a:off x="0" y="0"/>
            <a:ext cx="3106944" cy="3080208"/>
          </a:xfrm>
          <a:prstGeom prst="rect">
            <a:avLst/>
          </a:prstGeom>
          <a:noFill/>
          <a:ln>
            <a:noFill/>
          </a:ln>
        </p:spPr>
        <p:txBody>
          <a:bodyPr spcFirstLastPara="1" wrap="square" lIns="94213" tIns="47094" rIns="94213" bIns="47094" anchor="t" anchorCtr="0">
            <a:noAutofit/>
          </a:bodyPr>
          <a:lstStyle/>
          <a:p>
            <a:pPr>
              <a:buSzPts val="1800"/>
            </a:pPr>
            <a:fld id="{00000000-1234-1234-1234-123412341234}" type="slidenum">
              <a:rPr lang="en-US" sz="1900">
                <a:latin typeface="Calibri"/>
                <a:ea typeface="Calibri"/>
                <a:cs typeface="Calibri"/>
                <a:sym typeface="Calibri"/>
              </a:rPr>
              <a:pPr>
                <a:buSzPts val="1800"/>
              </a:pPr>
              <a:t>31</a:t>
            </a:fld>
            <a:endParaRPr sz="1900">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38: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 how a rating scale eventually helped her feel ready to share.</a:t>
            </a:r>
            <a:endParaRPr dirty="0"/>
          </a:p>
        </p:txBody>
      </p:sp>
      <p:sp>
        <p:nvSpPr>
          <p:cNvPr id="454" name="Google Shape;454;p38: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3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3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endParaRPr dirty="0"/>
          </a:p>
        </p:txBody>
      </p:sp>
      <p:sp>
        <p:nvSpPr>
          <p:cNvPr id="461" name="Google Shape;461;p3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4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4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endParaRPr dirty="0"/>
          </a:p>
        </p:txBody>
      </p:sp>
      <p:sp>
        <p:nvSpPr>
          <p:cNvPr id="467" name="Google Shape;467;p4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4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4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endParaRPr dirty="0"/>
          </a:p>
          <a:p>
            <a:pPr marL="0" indent="0"/>
            <a:endParaRPr/>
          </a:p>
          <a:p>
            <a:pPr marL="0" indent="0"/>
            <a:r>
              <a:rPr lang="en-US" dirty="0"/>
              <a:t>PCIT or CPP attunement </a:t>
            </a:r>
            <a:r>
              <a:rPr lang="en-US" dirty="0" err="1"/>
              <a:t>thnx</a:t>
            </a:r>
            <a:r>
              <a:rPr lang="en-US" dirty="0"/>
              <a:t> – to help child and parent attune. </a:t>
            </a:r>
            <a:endParaRPr lang="en-US"/>
          </a:p>
          <a:p>
            <a:pPr marL="0" indent="0"/>
            <a:r>
              <a:rPr lang="en-US" dirty="0" err="1"/>
              <a:t>Tf-cbt</a:t>
            </a:r>
            <a:r>
              <a:rPr lang="en-US" dirty="0"/>
              <a:t> for trauma and </a:t>
            </a:r>
            <a:r>
              <a:rPr lang="en-US" dirty="0" err="1"/>
              <a:t>ptsd</a:t>
            </a:r>
            <a:r>
              <a:rPr lang="en-US" dirty="0"/>
              <a:t> – </a:t>
            </a:r>
            <a:endParaRPr/>
          </a:p>
          <a:p>
            <a:pPr marL="0" indent="0"/>
            <a:r>
              <a:rPr lang="en-US" dirty="0"/>
              <a:t>Complex trauma – arc; </a:t>
            </a:r>
            <a:r>
              <a:rPr lang="en-US" dirty="0" err="1"/>
              <a:t>itct</a:t>
            </a:r>
            <a:r>
              <a:rPr lang="en-US" dirty="0"/>
              <a:t>-c, </a:t>
            </a:r>
            <a:r>
              <a:rPr lang="en-US" dirty="0" err="1"/>
              <a:t>itct</a:t>
            </a:r>
            <a:r>
              <a:rPr lang="en-US" dirty="0"/>
              <a:t>-a</a:t>
            </a:r>
            <a:endParaRPr dirty="0"/>
          </a:p>
          <a:p>
            <a:pPr marL="0" indent="0"/>
            <a:endParaRPr/>
          </a:p>
          <a:p>
            <a:pPr marL="0" indent="0"/>
            <a:r>
              <a:rPr lang="en-US" dirty="0"/>
              <a:t>Primary and secondary </a:t>
            </a:r>
            <a:r>
              <a:rPr lang="en-US" dirty="0" err="1"/>
              <a:t>preventin</a:t>
            </a:r>
            <a:endParaRPr dirty="0" err="1"/>
          </a:p>
          <a:p>
            <a:pPr marL="0" indent="0"/>
            <a:r>
              <a:rPr lang="en-US" dirty="0"/>
              <a:t>Brazelton touch points</a:t>
            </a:r>
            <a:endParaRPr dirty="0"/>
          </a:p>
          <a:p>
            <a:pPr marL="0" indent="0"/>
            <a:endParaRPr/>
          </a:p>
        </p:txBody>
      </p:sp>
      <p:sp>
        <p:nvSpPr>
          <p:cNvPr id="480" name="Google Shape;480;p4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43: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p>
          <a:p>
            <a:pPr marL="0" indent="0"/>
            <a:endParaRPr/>
          </a:p>
          <a:p>
            <a:pPr marL="0" indent="0"/>
            <a:r>
              <a:rPr lang="en-US" dirty="0"/>
              <a:t>Involves encouraging a child, through relaxation and desensitization procedures, to describe the event with diminished hyperarousal and negative affective states (</a:t>
            </a:r>
            <a:r>
              <a:rPr lang="en-US" dirty="0">
                <a:latin typeface="MS PGothic"/>
                <a:ea typeface="MS PGothic"/>
                <a:cs typeface="MS PGothic"/>
                <a:sym typeface="MS PGothic"/>
              </a:rPr>
              <a:t>“</a:t>
            </a:r>
            <a:r>
              <a:rPr lang="en-US" dirty="0"/>
              <a:t>reprocessing.</a:t>
            </a:r>
            <a:r>
              <a:rPr lang="en-US" dirty="0">
                <a:latin typeface="MS PGothic"/>
                <a:ea typeface="MS PGothic"/>
                <a:cs typeface="MS PGothic"/>
                <a:sym typeface="MS PGothic"/>
              </a:rPr>
              <a:t>”</a:t>
            </a:r>
            <a:r>
              <a:rPr lang="en-US" dirty="0"/>
              <a:t>)</a:t>
            </a:r>
            <a:endParaRPr/>
          </a:p>
          <a:p>
            <a:pPr marL="0" indent="0">
              <a:buClr>
                <a:schemeClr val="dk1"/>
              </a:buClr>
              <a:buSzPts val="1200"/>
            </a:pPr>
            <a:endParaRPr/>
          </a:p>
          <a:p>
            <a:pPr marL="0" indent="0"/>
            <a:r>
              <a:rPr lang="en-US" dirty="0"/>
              <a:t>Many experts believe this to be the most critical component of PTSD treatment.</a:t>
            </a:r>
            <a:endParaRPr/>
          </a:p>
          <a:p>
            <a:pPr marL="0" indent="0"/>
            <a:endParaRPr/>
          </a:p>
          <a:p>
            <a:pPr marL="0" indent="0"/>
            <a:r>
              <a:rPr lang="en-US" dirty="0"/>
              <a:t>Example: With Ron, help him tell his story of what happened when his father went to jail and  use coping  skills when he notices anxiety or other strong emotions. </a:t>
            </a:r>
            <a:endParaRPr/>
          </a:p>
          <a:p>
            <a:pPr marL="0" indent="0"/>
            <a:endParaRPr/>
          </a:p>
          <a:p>
            <a:pPr marL="0" indent="0"/>
            <a:r>
              <a:rPr lang="en-US" dirty="0"/>
              <a:t>Stress management techniques</a:t>
            </a:r>
            <a:endParaRPr/>
          </a:p>
          <a:p>
            <a:pPr marL="0" indent="0"/>
            <a:r>
              <a:rPr lang="en-US" dirty="0"/>
              <a:t>Sense of control over thoughts and feelings</a:t>
            </a:r>
            <a:endParaRPr dirty="0"/>
          </a:p>
          <a:p>
            <a:pPr marL="0" indent="0"/>
            <a:r>
              <a:rPr lang="en-US" dirty="0"/>
              <a:t>Relieve acute distress when </a:t>
            </a:r>
            <a:r>
              <a:rPr lang="en-US" dirty="0" err="1"/>
              <a:t>sx</a:t>
            </a:r>
            <a:r>
              <a:rPr lang="en-US" dirty="0"/>
              <a:t> occur</a:t>
            </a:r>
            <a:endParaRPr/>
          </a:p>
          <a:p>
            <a:pPr marL="0" indent="0"/>
            <a:endParaRPr/>
          </a:p>
          <a:p>
            <a:pPr marL="0" indent="0">
              <a:buClr>
                <a:schemeClr val="dk1"/>
              </a:buClr>
              <a:buSzPts val="1200"/>
            </a:pPr>
            <a:r>
              <a:rPr lang="en-US" dirty="0"/>
              <a:t>Techniques:</a:t>
            </a:r>
            <a:endParaRPr/>
          </a:p>
          <a:p>
            <a:pPr marL="0" indent="0">
              <a:buClr>
                <a:schemeClr val="dk1"/>
              </a:buClr>
              <a:buSzPts val="1200"/>
            </a:pPr>
            <a:r>
              <a:rPr lang="en-US" dirty="0"/>
              <a:t>	Mindfulness exercise</a:t>
            </a:r>
            <a:endParaRPr dirty="0"/>
          </a:p>
          <a:p>
            <a:pPr marL="0" indent="0">
              <a:buClr>
                <a:schemeClr val="dk1"/>
              </a:buClr>
              <a:buSzPts val="1200"/>
            </a:pPr>
            <a:r>
              <a:rPr lang="en-US" dirty="0"/>
              <a:t>	Progressive muscle relaxation</a:t>
            </a:r>
            <a:endParaRPr dirty="0"/>
          </a:p>
          <a:p>
            <a:pPr marL="0" indent="0">
              <a:buClr>
                <a:schemeClr val="dk1"/>
              </a:buClr>
              <a:buSzPts val="1200"/>
            </a:pPr>
            <a:r>
              <a:rPr lang="en-US" dirty="0"/>
              <a:t>	Thought stopping</a:t>
            </a:r>
            <a:endParaRPr dirty="0"/>
          </a:p>
          <a:p>
            <a:pPr marL="0" indent="0">
              <a:buClr>
                <a:schemeClr val="dk1"/>
              </a:buClr>
              <a:buSzPts val="1200"/>
            </a:pPr>
            <a:r>
              <a:rPr lang="en-US" dirty="0"/>
              <a:t>	Positive imagery </a:t>
            </a:r>
            <a:endParaRPr dirty="0"/>
          </a:p>
          <a:p>
            <a:pPr marL="0" indent="0">
              <a:buClr>
                <a:schemeClr val="dk1"/>
              </a:buClr>
              <a:buSzPts val="1200"/>
            </a:pPr>
            <a:r>
              <a:rPr lang="en-US" dirty="0"/>
              <a:t>	Deep breathing</a:t>
            </a:r>
            <a:br>
              <a:rPr lang="en-US" dirty="0"/>
            </a:br>
            <a:endParaRPr/>
          </a:p>
          <a:p>
            <a:pPr marL="0" indent="0">
              <a:buClr>
                <a:schemeClr val="dk1"/>
              </a:buClr>
              <a:buSzPts val="1200"/>
            </a:pPr>
            <a:r>
              <a:rPr lang="en-US" dirty="0"/>
              <a:t> </a:t>
            </a:r>
            <a:endParaRPr/>
          </a:p>
          <a:p>
            <a:pPr marL="0" indent="0"/>
            <a:r>
              <a:rPr lang="en-US" dirty="0"/>
              <a:t>Examples: </a:t>
            </a:r>
            <a:endParaRPr dirty="0"/>
          </a:p>
          <a:p>
            <a:pPr marL="470535" lvl="1" indent="0"/>
            <a:r>
              <a:rPr lang="en-US" dirty="0"/>
              <a:t>Square breathing</a:t>
            </a:r>
            <a:endParaRPr dirty="0"/>
          </a:p>
          <a:p>
            <a:pPr marL="470535" lvl="1" indent="0"/>
            <a:r>
              <a:rPr lang="en-US" dirty="0"/>
              <a:t>5-4-3-2-1</a:t>
            </a:r>
            <a:endParaRPr/>
          </a:p>
          <a:p>
            <a:pPr marL="470535" lvl="1" indent="0"/>
            <a:r>
              <a:rPr lang="en-US" dirty="0"/>
              <a:t>Holding Ice  or putting cold washcloth over temples</a:t>
            </a:r>
            <a:endParaRPr dirty="0"/>
          </a:p>
          <a:p>
            <a:pPr marL="0" indent="0">
              <a:buClr>
                <a:schemeClr val="dk1"/>
              </a:buClr>
              <a:buSzPts val="1200"/>
            </a:pPr>
            <a:endParaRPr/>
          </a:p>
          <a:p>
            <a:pPr marL="0" indent="0"/>
            <a:endParaRPr/>
          </a:p>
          <a:p>
            <a:pPr marL="0" indent="0"/>
            <a:r>
              <a:rPr lang="en-US" dirty="0"/>
              <a:t>Rumination vs reprocessing</a:t>
            </a:r>
            <a:endParaRPr dirty="0"/>
          </a:p>
          <a:p>
            <a:pPr marL="0" indent="0"/>
            <a:r>
              <a:rPr lang="en-US" dirty="0"/>
              <a:t>Reprocessing (Good)</a:t>
            </a:r>
            <a:endParaRPr dirty="0"/>
          </a:p>
          <a:p>
            <a:pPr marL="470535" lvl="1" indent="0"/>
            <a:r>
              <a:rPr lang="en-US" dirty="0"/>
              <a:t>Thinking of an experience in a new way, or having new feelings when remembering.</a:t>
            </a:r>
            <a:endParaRPr dirty="0"/>
          </a:p>
          <a:p>
            <a:pPr marL="470535" lvl="1" indent="0"/>
            <a:r>
              <a:rPr lang="en-US" dirty="0"/>
              <a:t>What happens in good psychotherapy.</a:t>
            </a:r>
            <a:endParaRPr dirty="0"/>
          </a:p>
          <a:p>
            <a:pPr marL="470535" lvl="1" indent="0"/>
            <a:r>
              <a:rPr lang="en-US" dirty="0"/>
              <a:t>Data suggesting biologic changes occur.</a:t>
            </a:r>
            <a:endParaRPr/>
          </a:p>
          <a:p>
            <a:pPr marL="471145" lvl="1" indent="0"/>
            <a:endParaRPr/>
          </a:p>
          <a:p>
            <a:pPr marL="470535" lvl="1" indent="0"/>
            <a:r>
              <a:rPr lang="en-US" dirty="0"/>
              <a:t>Repeating the same story or experience again and again in exactly the same way.</a:t>
            </a:r>
            <a:endParaRPr dirty="0"/>
          </a:p>
          <a:p>
            <a:pPr marL="470535" lvl="1" indent="0"/>
            <a:r>
              <a:rPr lang="en-US" dirty="0"/>
              <a:t>NOT associated with any sort of improvement 	and may make some feel worse.</a:t>
            </a:r>
            <a:endParaRPr/>
          </a:p>
          <a:p>
            <a:pPr marL="235572" lvl="1" indent="0">
              <a:buClr>
                <a:schemeClr val="dk1"/>
              </a:buClr>
              <a:buSzPts val="1200"/>
            </a:pPr>
            <a:endParaRPr/>
          </a:p>
          <a:p>
            <a:pPr marL="234950" lvl="1" indent="0">
              <a:buClr>
                <a:schemeClr val="dk1"/>
              </a:buClr>
              <a:buSzPts val="1200"/>
            </a:pPr>
            <a:r>
              <a:rPr lang="en-US" dirty="0"/>
              <a:t>🡪 Re-traumatizing </a:t>
            </a:r>
            <a:endParaRPr dirty="0"/>
          </a:p>
          <a:p>
            <a:pPr marL="471145" lvl="1" indent="0"/>
            <a:endParaRPr/>
          </a:p>
          <a:p>
            <a:pPr marL="0" indent="0"/>
            <a:endParaRPr/>
          </a:p>
          <a:p>
            <a:pPr marL="0" indent="0"/>
            <a:endParaRPr/>
          </a:p>
        </p:txBody>
      </p:sp>
      <p:sp>
        <p:nvSpPr>
          <p:cNvPr id="488" name="Google Shape;488;p43: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4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p44:notes"/>
          <p:cNvSpPr txBox="1">
            <a:spLocks noGrp="1"/>
          </p:cNvSpPr>
          <p:nvPr>
            <p:ph type="body" idx="1"/>
          </p:nvPr>
        </p:nvSpPr>
        <p:spPr>
          <a:xfrm>
            <a:off x="710248" y="4518204"/>
            <a:ext cx="5681980" cy="3696866"/>
          </a:xfrm>
          <a:prstGeom prst="rect">
            <a:avLst/>
          </a:prstGeom>
          <a:noFill/>
          <a:ln>
            <a:noFill/>
          </a:ln>
        </p:spPr>
        <p:txBody>
          <a:bodyPr spcFirstLastPara="1" wrap="square" lIns="94213" tIns="47094" rIns="94213" bIns="47094" anchor="t" anchorCtr="0">
            <a:noAutofit/>
          </a:bodyPr>
          <a:lstStyle/>
          <a:p>
            <a:pPr marL="0" indent="0"/>
            <a:r>
              <a:rPr lang="en-US" dirty="0"/>
              <a:t>Mike</a:t>
            </a:r>
          </a:p>
          <a:p>
            <a:pPr marL="471145" lvl="1" indent="0">
              <a:buClr>
                <a:schemeClr val="dk1"/>
              </a:buClr>
              <a:buSzPts val="1200"/>
            </a:pPr>
            <a:endParaRPr/>
          </a:p>
          <a:p>
            <a:pPr marL="0" indent="0">
              <a:buClr>
                <a:schemeClr val="dk1"/>
              </a:buClr>
              <a:buSzPts val="1200"/>
            </a:pPr>
            <a:endParaRPr/>
          </a:p>
          <a:p>
            <a:pPr marL="0" indent="0">
              <a:buClr>
                <a:schemeClr val="dk1"/>
              </a:buClr>
              <a:buSzPts val="1200"/>
            </a:pPr>
            <a:endParaRPr/>
          </a:p>
        </p:txBody>
      </p:sp>
      <p:sp>
        <p:nvSpPr>
          <p:cNvPr id="504" name="Google Shape;504;p44:notes"/>
          <p:cNvSpPr txBox="1">
            <a:spLocks noGrp="1"/>
          </p:cNvSpPr>
          <p:nvPr>
            <p:ph type="sldNum" idx="12"/>
          </p:nvPr>
        </p:nvSpPr>
        <p:spPr>
          <a:xfrm>
            <a:off x="4023092" y="8917422"/>
            <a:ext cx="3077739" cy="470964"/>
          </a:xfrm>
          <a:prstGeom prst="rect">
            <a:avLst/>
          </a:prstGeom>
          <a:noFill/>
          <a:ln>
            <a:noFill/>
          </a:ln>
        </p:spPr>
        <p:txBody>
          <a:bodyPr spcFirstLastPara="1" wrap="square" lIns="94213" tIns="47094" rIns="94213" bIns="47094" anchor="b" anchorCtr="0">
            <a:noAutofit/>
          </a:bodyPr>
          <a:lstStyle/>
          <a:p>
            <a:pPr algn="r">
              <a:buClr>
                <a:schemeClr val="dk1"/>
              </a:buClr>
              <a:buSzPts val="1200"/>
            </a:pPr>
            <a:fld id="{00000000-1234-1234-1234-123412341234}" type="slidenum">
              <a:rPr lang="en-US"/>
              <a:pPr algn="r">
                <a:buClr>
                  <a:schemeClr val="dk1"/>
                </a:buClr>
                <a:buSzPts val="1200"/>
              </a:pP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p>
        </p:txBody>
      </p:sp>
      <p:sp>
        <p:nvSpPr>
          <p:cNvPr id="520" name="Google Shape;520;p4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4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endParaRPr dirty="0"/>
          </a:p>
        </p:txBody>
      </p:sp>
      <p:sp>
        <p:nvSpPr>
          <p:cNvPr id="528" name="Google Shape;528;p4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endParaRPr dirty="0" err="1"/>
          </a:p>
        </p:txBody>
      </p:sp>
      <p:sp>
        <p:nvSpPr>
          <p:cNvPr id="142" name="Google Shape;142;p4: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endParaRPr dirty="0"/>
          </a:p>
        </p:txBody>
      </p:sp>
      <p:sp>
        <p:nvSpPr>
          <p:cNvPr id="540" name="Google Shape;540;p4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8:notes"/>
          <p:cNvSpPr>
            <a:spLocks noGrp="1" noRot="1" noChangeAspect="1"/>
          </p:cNvSpPr>
          <p:nvPr>
            <p:ph type="sldImg" idx="2"/>
          </p:nvPr>
        </p:nvSpPr>
        <p:spPr>
          <a:xfrm>
            <a:off x="768350" y="1193800"/>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8:notes"/>
          <p:cNvSpPr txBox="1">
            <a:spLocks noGrp="1"/>
          </p:cNvSpPr>
          <p:nvPr>
            <p:ph type="body" idx="1"/>
          </p:nvPr>
        </p:nvSpPr>
        <p:spPr>
          <a:xfrm>
            <a:off x="726031" y="4593509"/>
            <a:ext cx="5808246" cy="3758324"/>
          </a:xfrm>
          <a:prstGeom prst="rect">
            <a:avLst/>
          </a:prstGeom>
          <a:noFill/>
          <a:ln>
            <a:noFill/>
          </a:ln>
        </p:spPr>
        <p:txBody>
          <a:bodyPr spcFirstLastPara="1" wrap="square" lIns="95991" tIns="47970" rIns="95991" bIns="47970" anchor="t" anchorCtr="0">
            <a:noAutofit/>
          </a:bodyPr>
          <a:lstStyle/>
          <a:p>
            <a:pPr marL="0" indent="0">
              <a:buClr>
                <a:schemeClr val="dk1"/>
              </a:buClr>
              <a:buSzPts val="1200"/>
            </a:pPr>
            <a:r>
              <a:rPr lang="en-US" sz="1200" b="1" dirty="0">
                <a:highlight>
                  <a:srgbClr val="FFFF00"/>
                </a:highlight>
              </a:rPr>
              <a:t>Nothing to disclose (not sure if I have to say this or show this slide??)</a:t>
            </a:r>
            <a:endParaRPr sz="1200" dirty="0"/>
          </a:p>
          <a:p>
            <a:pPr marL="0" indent="0">
              <a:buClr>
                <a:schemeClr val="dk1"/>
              </a:buClr>
              <a:buSzPts val="1200"/>
            </a:pPr>
            <a:endParaRPr sz="1200" dirty="0"/>
          </a:p>
          <a:p>
            <a:pPr marL="0" indent="0">
              <a:lnSpc>
                <a:spcPct val="150000"/>
              </a:lnSpc>
              <a:spcBef>
                <a:spcPts val="1031"/>
              </a:spcBef>
              <a:buClr>
                <a:schemeClr val="dk1"/>
              </a:buClr>
              <a:buSzPts val="2400"/>
            </a:pPr>
            <a:r>
              <a:rPr lang="en-US" sz="1200" dirty="0"/>
              <a:t>Objective - Acquire a framework for incorporating trauma informed care into practice</a:t>
            </a:r>
            <a:endParaRPr sz="1200" dirty="0"/>
          </a:p>
          <a:p>
            <a:pPr marL="0" indent="0">
              <a:lnSpc>
                <a:spcPct val="150000"/>
              </a:lnSpc>
              <a:spcBef>
                <a:spcPts val="1031"/>
              </a:spcBef>
              <a:buClr>
                <a:schemeClr val="dk1"/>
              </a:buClr>
              <a:buSzPts val="2400"/>
            </a:pPr>
            <a:r>
              <a:rPr lang="en-US" sz="1200" dirty="0"/>
              <a:t>(We must acknowledge how our own perceptions affect the care we provide)</a:t>
            </a:r>
            <a:endParaRPr sz="1200" dirty="0"/>
          </a:p>
          <a:p>
            <a:pPr marL="0" indent="0">
              <a:lnSpc>
                <a:spcPct val="150000"/>
              </a:lnSpc>
              <a:spcBef>
                <a:spcPts val="1031"/>
              </a:spcBef>
              <a:buClr>
                <a:schemeClr val="dk1"/>
              </a:buClr>
              <a:buSzPts val="2400"/>
            </a:pPr>
            <a:endParaRPr sz="1200" dirty="0"/>
          </a:p>
          <a:p>
            <a:pPr marL="0" indent="0"/>
            <a:r>
              <a:rPr lang="en-US" sz="1200" dirty="0">
                <a:solidFill>
                  <a:srgbClr val="000000"/>
                </a:solidFill>
                <a:latin typeface="Helvetica Neue"/>
                <a:ea typeface="Helvetica Neue"/>
                <a:cs typeface="Helvetica Neue"/>
                <a:sym typeface="Helvetica Neue"/>
              </a:rPr>
              <a:t>Becoming a TIC Practice</a:t>
            </a:r>
            <a:endParaRPr sz="1200" dirty="0"/>
          </a:p>
          <a:p>
            <a:pPr marL="0" indent="0"/>
            <a:r>
              <a:rPr lang="en-US" sz="1200" dirty="0">
                <a:solidFill>
                  <a:srgbClr val="000000"/>
                </a:solidFill>
                <a:latin typeface="Helvetica Neue"/>
                <a:ea typeface="Helvetica Neue"/>
                <a:cs typeface="Helvetica Neue"/>
                <a:sym typeface="Helvetica Neue"/>
              </a:rPr>
              <a:t>Remind participants that</a:t>
            </a:r>
            <a:endParaRPr sz="1200" dirty="0"/>
          </a:p>
          <a:p>
            <a:pPr marL="0" indent="0"/>
            <a:r>
              <a:rPr lang="en-US" sz="1200" u="sng" dirty="0">
                <a:solidFill>
                  <a:srgbClr val="000000"/>
                </a:solidFill>
                <a:latin typeface="Helvetica Neue"/>
                <a:ea typeface="Helvetica Neue"/>
                <a:cs typeface="Helvetica Neue"/>
                <a:sym typeface="Helvetica Neue"/>
              </a:rPr>
              <a:t>Focus on:</a:t>
            </a:r>
            <a:endParaRPr sz="1200" b="0" dirty="0"/>
          </a:p>
          <a:p>
            <a:pPr marL="0" indent="-183223">
              <a:spcBef>
                <a:spcPts val="1031"/>
              </a:spcBef>
              <a:buSzPts val="2800"/>
              <a:buFont typeface="Arial"/>
              <a:buChar char="•"/>
            </a:pPr>
            <a:r>
              <a:rPr lang="en-US" sz="1200" dirty="0">
                <a:solidFill>
                  <a:srgbClr val="000000"/>
                </a:solidFill>
                <a:latin typeface="Helvetica Neue"/>
                <a:ea typeface="Helvetica Neue"/>
                <a:cs typeface="Helvetica Neue"/>
                <a:sym typeface="Helvetica Neue"/>
              </a:rPr>
              <a:t>Recovery and healing are possible </a:t>
            </a:r>
            <a:endParaRPr sz="1200" dirty="0">
              <a:solidFill>
                <a:srgbClr val="000000"/>
              </a:solidFill>
              <a:latin typeface="Arial"/>
              <a:ea typeface="Arial"/>
              <a:cs typeface="Arial"/>
              <a:sym typeface="Arial"/>
            </a:endParaRPr>
          </a:p>
          <a:p>
            <a:pPr marL="765610" lvl="1" indent="-294465">
              <a:spcBef>
                <a:spcPts val="515"/>
              </a:spcBef>
              <a:buSzPts val="2400"/>
              <a:buFont typeface="Arial"/>
              <a:buChar char="•"/>
            </a:pPr>
            <a:r>
              <a:rPr lang="en-US" sz="1200" dirty="0">
                <a:solidFill>
                  <a:srgbClr val="000000"/>
                </a:solidFill>
                <a:latin typeface="Helvetica Neue"/>
                <a:ea typeface="Helvetica Neue"/>
                <a:cs typeface="Helvetica Neue"/>
                <a:sym typeface="Helvetica Neue"/>
              </a:rPr>
              <a:t>neuroplasticity, neurogenesis</a:t>
            </a:r>
            <a:endParaRPr sz="1200" dirty="0">
              <a:solidFill>
                <a:srgbClr val="000000"/>
              </a:solidFill>
              <a:latin typeface="Arial"/>
              <a:ea typeface="Arial"/>
              <a:cs typeface="Arial"/>
              <a:sym typeface="Arial"/>
            </a:endParaRPr>
          </a:p>
          <a:p>
            <a:pPr marL="0" indent="-183223">
              <a:spcBef>
                <a:spcPts val="1031"/>
              </a:spcBef>
              <a:buSzPts val="2800"/>
              <a:buFont typeface="Arial"/>
              <a:buChar char="•"/>
            </a:pPr>
            <a:r>
              <a:rPr lang="en-US" sz="1200" dirty="0">
                <a:solidFill>
                  <a:srgbClr val="000000"/>
                </a:solidFill>
                <a:latin typeface="Helvetica Neue"/>
                <a:ea typeface="Helvetica Neue"/>
                <a:cs typeface="Helvetica Neue"/>
                <a:sym typeface="Helvetica Neue"/>
              </a:rPr>
              <a:t>Protective factors facilitate healing and resilience</a:t>
            </a:r>
            <a:endParaRPr sz="1200" dirty="0">
              <a:solidFill>
                <a:srgbClr val="000000"/>
              </a:solidFill>
              <a:latin typeface="Arial"/>
              <a:ea typeface="Arial"/>
              <a:cs typeface="Arial"/>
              <a:sym typeface="Arial"/>
            </a:endParaRPr>
          </a:p>
          <a:p>
            <a:pPr marL="0" indent="-183223">
              <a:spcBef>
                <a:spcPts val="1031"/>
              </a:spcBef>
              <a:buSzPts val="2800"/>
              <a:buFont typeface="Arial"/>
              <a:buChar char="•"/>
            </a:pPr>
            <a:r>
              <a:rPr lang="en-US" sz="1200" dirty="0">
                <a:solidFill>
                  <a:srgbClr val="000000"/>
                </a:solidFill>
                <a:latin typeface="Helvetica Neue"/>
                <a:ea typeface="Helvetica Neue"/>
                <a:cs typeface="Helvetica Neue"/>
                <a:sym typeface="Helvetica Neue"/>
              </a:rPr>
              <a:t>Healing takes place in the context of safe and supportive relationships</a:t>
            </a:r>
            <a:endParaRPr sz="1200" dirty="0">
              <a:solidFill>
                <a:srgbClr val="000000"/>
              </a:solidFill>
              <a:latin typeface="Arial"/>
              <a:ea typeface="Arial"/>
              <a:cs typeface="Arial"/>
              <a:sym typeface="Arial"/>
            </a:endParaRPr>
          </a:p>
          <a:p>
            <a:pPr marL="0" indent="0">
              <a:buClr>
                <a:schemeClr val="dk1"/>
              </a:buClr>
              <a:buSzPts val="1200"/>
            </a:pPr>
            <a:endParaRPr dirty="0"/>
          </a:p>
        </p:txBody>
      </p:sp>
      <p:sp>
        <p:nvSpPr>
          <p:cNvPr id="560" name="Google Shape;560;p48:notes"/>
          <p:cNvSpPr txBox="1">
            <a:spLocks noGrp="1"/>
          </p:cNvSpPr>
          <p:nvPr>
            <p:ph type="sldNum" idx="12"/>
          </p:nvPr>
        </p:nvSpPr>
        <p:spPr>
          <a:xfrm>
            <a:off x="4112497" y="9066048"/>
            <a:ext cx="3146133" cy="478904"/>
          </a:xfrm>
          <a:prstGeom prst="rect">
            <a:avLst/>
          </a:prstGeom>
          <a:noFill/>
          <a:ln>
            <a:noFill/>
          </a:ln>
        </p:spPr>
        <p:txBody>
          <a:bodyPr spcFirstLastPara="1" wrap="square" lIns="95991" tIns="47970" rIns="95991" bIns="47970" anchor="b" anchorCtr="0">
            <a:noAutofit/>
          </a:bodyPr>
          <a:lstStyle/>
          <a:p>
            <a:pPr algn="r">
              <a:buSzPts val="1400"/>
            </a:pPr>
            <a:fld id="{00000000-1234-1234-1234-123412341234}" type="slidenum">
              <a:rPr lang="en-US"/>
              <a:pPr algn="r">
                <a:buSzPts val="1400"/>
              </a:pPr>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4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5" name="Google Shape;565;p4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Amy – paraphrase the case and set the stage for discussion.</a:t>
            </a:r>
            <a:endParaRPr/>
          </a:p>
          <a:p>
            <a:pPr marL="0" indent="0"/>
            <a:endParaRPr/>
          </a:p>
          <a:p>
            <a:pPr marL="0" indent="0">
              <a:buClr>
                <a:schemeClr val="dk1"/>
              </a:buClr>
              <a:buSzPts val="1200"/>
            </a:pPr>
            <a:r>
              <a:rPr lang="en-US"/>
              <a:t>“As we share, I would ask that you tell us your name (first name is fine if you prefer) and in one sentence, tell us anything important that we should know about your practice setting”</a:t>
            </a:r>
            <a:endParaRPr/>
          </a:p>
          <a:p>
            <a:pPr marL="0" indent="0">
              <a:buClr>
                <a:schemeClr val="dk1"/>
              </a:buClr>
              <a:buSzPts val="1200"/>
            </a:pPr>
            <a:endParaRPr/>
          </a:p>
          <a:p>
            <a:pPr marL="0" indent="0"/>
            <a:r>
              <a:rPr lang="en-US"/>
              <a:t>Amy asks the group:</a:t>
            </a:r>
            <a:br>
              <a:rPr lang="en-US"/>
            </a:br>
            <a:r>
              <a:rPr lang="en-US"/>
              <a:t>What might you do next?</a:t>
            </a:r>
            <a:endParaRPr/>
          </a:p>
          <a:p>
            <a:pPr marL="0" indent="0"/>
            <a:r>
              <a:rPr lang="en-US"/>
              <a:t>How would you incorporate trauma informed care approaches/principles to assessment?</a:t>
            </a:r>
            <a:endParaRPr/>
          </a:p>
          <a:p>
            <a:pPr marL="0" indent="0"/>
            <a:r>
              <a:rPr lang="en-US"/>
              <a:t>Explain that we are going to discuss Eli in the context of one TIC model that can be used in practice</a:t>
            </a:r>
            <a:endParaRPr/>
          </a:p>
        </p:txBody>
      </p:sp>
      <p:sp>
        <p:nvSpPr>
          <p:cNvPr id="566" name="Google Shape;566;p4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50:notes"/>
          <p:cNvSpPr>
            <a:spLocks noGrp="1" noRot="1" noChangeAspect="1"/>
          </p:cNvSpPr>
          <p:nvPr>
            <p:ph type="sldImg" idx="2"/>
          </p:nvPr>
        </p:nvSpPr>
        <p:spPr>
          <a:xfrm>
            <a:off x="768350" y="1193800"/>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2" name="Google Shape;572;p50:notes"/>
          <p:cNvSpPr txBox="1">
            <a:spLocks noGrp="1"/>
          </p:cNvSpPr>
          <p:nvPr>
            <p:ph type="body" idx="1"/>
          </p:nvPr>
        </p:nvSpPr>
        <p:spPr>
          <a:xfrm>
            <a:off x="726031" y="4593507"/>
            <a:ext cx="5808246" cy="3758324"/>
          </a:xfrm>
          <a:prstGeom prst="rect">
            <a:avLst/>
          </a:prstGeom>
          <a:noFill/>
          <a:ln>
            <a:noFill/>
          </a:ln>
        </p:spPr>
        <p:txBody>
          <a:bodyPr spcFirstLastPara="1" wrap="square" lIns="96017" tIns="47996" rIns="96017" bIns="47996" anchor="t" anchorCtr="0">
            <a:noAutofit/>
          </a:bodyPr>
          <a:lstStyle/>
          <a:p>
            <a:pPr marL="0" indent="0">
              <a:buSzPts val="1200"/>
            </a:pPr>
            <a:r>
              <a:rPr lang="en-US">
                <a:solidFill>
                  <a:srgbClr val="000000"/>
                </a:solidFill>
              </a:rPr>
              <a:t>Bloom (1994), Fallot &amp; Harris (2009), Bath (2008), Missouri Model (2014)</a:t>
            </a:r>
            <a:endParaRPr/>
          </a:p>
          <a:p>
            <a:pPr marL="0" indent="0">
              <a:buSzPts val="1200"/>
            </a:pPr>
            <a:r>
              <a:rPr lang="en-US">
                <a:solidFill>
                  <a:srgbClr val="000000"/>
                </a:solidFill>
              </a:rPr>
              <a:t>Focus for today is on Bath model:</a:t>
            </a:r>
            <a:endParaRPr/>
          </a:p>
          <a:p>
            <a:pPr marL="0" indent="0">
              <a:buClr>
                <a:schemeClr val="dk1"/>
              </a:buClr>
              <a:buSzPts val="1200"/>
            </a:pPr>
            <a:endParaRPr>
              <a:solidFill>
                <a:srgbClr val="000000"/>
              </a:solidFill>
            </a:endParaRPr>
          </a:p>
          <a:p>
            <a:pPr marL="0" indent="0">
              <a:buSzPts val="1200"/>
            </a:pPr>
            <a:r>
              <a:rPr lang="en-US">
                <a:solidFill>
                  <a:srgbClr val="000000"/>
                </a:solidFill>
              </a:rPr>
              <a:t>Although there is debate about the number of critical factors, there are three that are common to most approaches. </a:t>
            </a:r>
            <a:endParaRPr/>
          </a:p>
          <a:p>
            <a:pPr marL="0" indent="0">
              <a:buSzPts val="1200"/>
            </a:pPr>
            <a:endParaRPr b="1">
              <a:solidFill>
                <a:srgbClr val="000000"/>
              </a:solidFill>
            </a:endParaRPr>
          </a:p>
          <a:p>
            <a:pPr marL="0" indent="0">
              <a:buSzPts val="1200"/>
            </a:pPr>
            <a:r>
              <a:rPr lang="en-US">
                <a:solidFill>
                  <a:srgbClr val="000000"/>
                </a:solidFill>
              </a:rPr>
              <a:t>Amy’s notes</a:t>
            </a:r>
            <a:r>
              <a:rPr lang="en-US" i="1">
                <a:solidFill>
                  <a:srgbClr val="000000"/>
                </a:solidFill>
              </a:rPr>
              <a:t>: van der Kolk and Courtois (2005) put it this way: “Clinicians have learned to focus on issues of safety, affect regulation, coping and self-management skills as well as on the therapeutic relationship itself” (p. 387). One does not need to be a therapist to help address these three crucial elements of healing: the development of safety, the promotion of healing relationships, and the teaching of self-management and coping skills.</a:t>
            </a:r>
            <a:endParaRPr b="0" i="1"/>
          </a:p>
          <a:p>
            <a:pPr marL="0" indent="0">
              <a:buClr>
                <a:schemeClr val="dk1"/>
              </a:buClr>
            </a:pPr>
            <a:endParaRPr/>
          </a:p>
        </p:txBody>
      </p:sp>
      <p:sp>
        <p:nvSpPr>
          <p:cNvPr id="573" name="Google Shape;573;p50:notes"/>
          <p:cNvSpPr txBox="1">
            <a:spLocks noGrp="1"/>
          </p:cNvSpPr>
          <p:nvPr>
            <p:ph type="sldNum" idx="12"/>
          </p:nvPr>
        </p:nvSpPr>
        <p:spPr>
          <a:xfrm>
            <a:off x="4112495" y="9066046"/>
            <a:ext cx="3146133" cy="478904"/>
          </a:xfrm>
          <a:prstGeom prst="rect">
            <a:avLst/>
          </a:prstGeom>
          <a:noFill/>
          <a:ln>
            <a:noFill/>
          </a:ln>
        </p:spPr>
        <p:txBody>
          <a:bodyPr spcFirstLastPara="1" wrap="square" lIns="96017" tIns="47996" rIns="96017" bIns="47996" anchor="b" anchorCtr="0">
            <a:noAutofit/>
          </a:bodyPr>
          <a:lstStyle/>
          <a:p>
            <a:pPr algn="r">
              <a:buClr>
                <a:schemeClr val="dk1"/>
              </a:buClr>
              <a:buSzPts val="1400"/>
            </a:pPr>
            <a:fld id="{00000000-1234-1234-1234-123412341234}" type="slidenum">
              <a:rPr lang="en-US"/>
              <a:pPr algn="r">
                <a:buClr>
                  <a:schemeClr val="dk1"/>
                </a:buClr>
                <a:buSzPts val="1400"/>
              </a:pPr>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51:notes"/>
          <p:cNvSpPr>
            <a:spLocks noGrp="1" noRot="1" noChangeAspect="1"/>
          </p:cNvSpPr>
          <p:nvPr>
            <p:ph type="sldImg" idx="2"/>
          </p:nvPr>
        </p:nvSpPr>
        <p:spPr>
          <a:xfrm>
            <a:off x="768350" y="1193800"/>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51:notes"/>
          <p:cNvSpPr txBox="1">
            <a:spLocks noGrp="1"/>
          </p:cNvSpPr>
          <p:nvPr>
            <p:ph type="body" idx="1"/>
          </p:nvPr>
        </p:nvSpPr>
        <p:spPr>
          <a:xfrm>
            <a:off x="726031" y="4593509"/>
            <a:ext cx="5808246" cy="3758324"/>
          </a:xfrm>
          <a:prstGeom prst="rect">
            <a:avLst/>
          </a:prstGeom>
          <a:noFill/>
          <a:ln>
            <a:noFill/>
          </a:ln>
        </p:spPr>
        <p:txBody>
          <a:bodyPr spcFirstLastPara="1" wrap="square" lIns="95991" tIns="47970" rIns="95991" bIns="47970" anchor="t" anchorCtr="0">
            <a:noAutofit/>
          </a:bodyPr>
          <a:lstStyle/>
          <a:p>
            <a:pPr marL="0" indent="0">
              <a:buClr>
                <a:schemeClr val="dk1"/>
              </a:buClr>
              <a:buSzPts val="1200"/>
            </a:pPr>
            <a:endParaRPr/>
          </a:p>
        </p:txBody>
      </p:sp>
      <p:sp>
        <p:nvSpPr>
          <p:cNvPr id="580" name="Google Shape;580;p51:notes"/>
          <p:cNvSpPr txBox="1">
            <a:spLocks noGrp="1"/>
          </p:cNvSpPr>
          <p:nvPr>
            <p:ph type="sldNum" idx="12"/>
          </p:nvPr>
        </p:nvSpPr>
        <p:spPr>
          <a:xfrm>
            <a:off x="4112497" y="9066048"/>
            <a:ext cx="3146133" cy="478904"/>
          </a:xfrm>
          <a:prstGeom prst="rect">
            <a:avLst/>
          </a:prstGeom>
          <a:noFill/>
          <a:ln>
            <a:noFill/>
          </a:ln>
        </p:spPr>
        <p:txBody>
          <a:bodyPr spcFirstLastPara="1" wrap="square" lIns="95991" tIns="47970" rIns="95991" bIns="47970" anchor="b" anchorCtr="0">
            <a:noAutofit/>
          </a:bodyPr>
          <a:lstStyle/>
          <a:p>
            <a:pPr algn="r">
              <a:buSzPts val="1400"/>
            </a:pPr>
            <a:fld id="{00000000-1234-1234-1234-123412341234}" type="slidenum">
              <a:rPr lang="en-US"/>
              <a:pPr algn="r">
                <a:buSzPts val="1400"/>
              </a:pPr>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2:notes"/>
          <p:cNvSpPr>
            <a:spLocks noGrp="1" noRot="1" noChangeAspect="1"/>
          </p:cNvSpPr>
          <p:nvPr>
            <p:ph type="sldImg" idx="2"/>
          </p:nvPr>
        </p:nvSpPr>
        <p:spPr>
          <a:xfrm>
            <a:off x="768350" y="1193800"/>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2:notes"/>
          <p:cNvSpPr txBox="1">
            <a:spLocks noGrp="1"/>
          </p:cNvSpPr>
          <p:nvPr>
            <p:ph type="body" idx="1"/>
          </p:nvPr>
        </p:nvSpPr>
        <p:spPr>
          <a:xfrm>
            <a:off x="726031" y="4593509"/>
            <a:ext cx="5808246" cy="3758324"/>
          </a:xfrm>
          <a:prstGeom prst="rect">
            <a:avLst/>
          </a:prstGeom>
          <a:noFill/>
          <a:ln>
            <a:noFill/>
          </a:ln>
        </p:spPr>
        <p:txBody>
          <a:bodyPr spcFirstLastPara="1" wrap="square" lIns="95991" tIns="47970" rIns="95991" bIns="47970" anchor="t" anchorCtr="0">
            <a:noAutofit/>
          </a:bodyPr>
          <a:lstStyle/>
          <a:p>
            <a:pPr marL="176679" indent="-176679">
              <a:buClr>
                <a:schemeClr val="dk1"/>
              </a:buClr>
              <a:buSzPts val="1200"/>
              <a:buFont typeface="Arial"/>
              <a:buChar char="•"/>
            </a:pPr>
            <a:r>
              <a:rPr lang="en-US"/>
              <a:t>Any healing must start by creating an atmosphere of safety</a:t>
            </a:r>
            <a:endParaRPr/>
          </a:p>
          <a:p>
            <a:pPr marL="176679" indent="-176679">
              <a:buClr>
                <a:schemeClr val="dk1"/>
              </a:buClr>
              <a:buSzPts val="1200"/>
              <a:buFont typeface="Arial"/>
              <a:buChar char="•"/>
            </a:pPr>
            <a:r>
              <a:rPr lang="en-US"/>
              <a:t>Establishing a sense of safety may take some time but formal therapy is unlikely to be successful until this critical element is in place ([Ricky] Greenwald, 2005)</a:t>
            </a:r>
            <a:endParaRPr/>
          </a:p>
          <a:p>
            <a:pPr marL="0" indent="0">
              <a:buClr>
                <a:schemeClr val="dk1"/>
              </a:buClr>
              <a:buSzPts val="1200"/>
            </a:pPr>
            <a:endParaRPr/>
          </a:p>
          <a:p>
            <a:pPr marL="176679" indent="-176679">
              <a:buClr>
                <a:schemeClr val="dk1"/>
              </a:buClr>
              <a:buSzPts val="1200"/>
              <a:buFont typeface="Arial"/>
              <a:buChar char="•"/>
            </a:pPr>
            <a:r>
              <a:rPr lang="en-US"/>
              <a:t>Considerable emphasis on ensuring that children have appropriate power and control over their circumstances where it is developmentally and practically possible ([Bruce] Perry, 2006) </a:t>
            </a:r>
            <a:endParaRPr/>
          </a:p>
          <a:p>
            <a:pPr marL="0" indent="0">
              <a:buClr>
                <a:schemeClr val="dk1"/>
              </a:buClr>
              <a:buSzPts val="1200"/>
            </a:pPr>
            <a:endParaRPr/>
          </a:p>
        </p:txBody>
      </p:sp>
      <p:sp>
        <p:nvSpPr>
          <p:cNvPr id="587" name="Google Shape;587;p52:notes"/>
          <p:cNvSpPr txBox="1">
            <a:spLocks noGrp="1"/>
          </p:cNvSpPr>
          <p:nvPr>
            <p:ph type="sldNum" idx="12"/>
          </p:nvPr>
        </p:nvSpPr>
        <p:spPr>
          <a:xfrm>
            <a:off x="4112497" y="9066048"/>
            <a:ext cx="3146133" cy="478904"/>
          </a:xfrm>
          <a:prstGeom prst="rect">
            <a:avLst/>
          </a:prstGeom>
          <a:noFill/>
          <a:ln>
            <a:noFill/>
          </a:ln>
        </p:spPr>
        <p:txBody>
          <a:bodyPr spcFirstLastPara="1" wrap="square" lIns="95991" tIns="47970" rIns="95991" bIns="47970" anchor="b" anchorCtr="0">
            <a:noAutofit/>
          </a:bodyPr>
          <a:lstStyle/>
          <a:p>
            <a:pPr algn="r">
              <a:buSzPts val="1400"/>
            </a:pPr>
            <a:fld id="{00000000-1234-1234-1234-123412341234}" type="slidenum">
              <a:rPr lang="en-US"/>
              <a:pPr algn="r">
                <a:buSzPts val="1400"/>
              </a:pPr>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3:notes"/>
          <p:cNvSpPr>
            <a:spLocks noGrp="1" noRot="1" noChangeAspect="1"/>
          </p:cNvSpPr>
          <p:nvPr>
            <p:ph type="sldImg" idx="2"/>
          </p:nvPr>
        </p:nvSpPr>
        <p:spPr>
          <a:xfrm>
            <a:off x="768350" y="1193800"/>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4" name="Google Shape;594;p53:notes"/>
          <p:cNvSpPr txBox="1">
            <a:spLocks noGrp="1"/>
          </p:cNvSpPr>
          <p:nvPr>
            <p:ph type="body" idx="1"/>
          </p:nvPr>
        </p:nvSpPr>
        <p:spPr>
          <a:xfrm>
            <a:off x="726031" y="4593509"/>
            <a:ext cx="5808246" cy="3758324"/>
          </a:xfrm>
          <a:prstGeom prst="rect">
            <a:avLst/>
          </a:prstGeom>
          <a:noFill/>
          <a:ln>
            <a:noFill/>
          </a:ln>
        </p:spPr>
        <p:txBody>
          <a:bodyPr spcFirstLastPara="1" wrap="square" lIns="95991" tIns="47970" rIns="95991" bIns="47970" anchor="t" anchorCtr="0">
            <a:noAutofit/>
          </a:bodyPr>
          <a:lstStyle/>
          <a:p>
            <a:pPr marL="176679" indent="-176679">
              <a:buClr>
                <a:schemeClr val="dk1"/>
              </a:buClr>
              <a:buSzPts val="1200"/>
              <a:buFont typeface="Arial"/>
              <a:buChar char="•"/>
            </a:pPr>
            <a:r>
              <a:rPr lang="en-US" dirty="0"/>
              <a:t>Comfortable connections between traumatized children and their care providers and mentors. </a:t>
            </a:r>
            <a:endParaRPr dirty="0"/>
          </a:p>
          <a:p>
            <a:pPr marL="176679" indent="-176679">
              <a:buClr>
                <a:schemeClr val="dk1"/>
              </a:buClr>
              <a:buSzPts val="1200"/>
              <a:buFont typeface="Arial"/>
              <a:buChar char="•"/>
            </a:pPr>
            <a:r>
              <a:rPr lang="en-US" dirty="0"/>
              <a:t>Positive relationships are necessary for healthy human development, but trauma undermines these life-giving connections. These are the critical ingredients in healing and growth. </a:t>
            </a:r>
            <a:endParaRPr dirty="0"/>
          </a:p>
          <a:p>
            <a:pPr marL="176679" indent="-176679">
              <a:buClr>
                <a:schemeClr val="dk1"/>
              </a:buClr>
              <a:buSzPts val="1200"/>
              <a:buFont typeface="Arial"/>
              <a:buChar char="•"/>
            </a:pPr>
            <a:r>
              <a:rPr lang="en-US" dirty="0"/>
              <a:t>From a neurodevelopmental perspective, it appears that the brains of traumatized children have learned to associate adults with negative emotions which, in turn, lead to behaviors characterized by suspicion, avoidance, and/or outright hostility. The task for care providers and other mentors is to help restructure these associations so that the children can develop positive emotional responses (e.g., happiness, joy, feelings of security) with some adults and can learn to accurately distinguish between those who threaten harm and those that do not</a:t>
            </a:r>
            <a:endParaRPr dirty="0"/>
          </a:p>
          <a:p>
            <a:pPr marL="176679" indent="-98155">
              <a:buClr>
                <a:schemeClr val="dk1"/>
              </a:buClr>
              <a:buSzPts val="1200"/>
            </a:pPr>
            <a:endParaRPr dirty="0"/>
          </a:p>
        </p:txBody>
      </p:sp>
      <p:sp>
        <p:nvSpPr>
          <p:cNvPr id="595" name="Google Shape;595;p53:notes"/>
          <p:cNvSpPr txBox="1">
            <a:spLocks noGrp="1"/>
          </p:cNvSpPr>
          <p:nvPr>
            <p:ph type="sldNum" idx="12"/>
          </p:nvPr>
        </p:nvSpPr>
        <p:spPr>
          <a:xfrm>
            <a:off x="4112497" y="9066048"/>
            <a:ext cx="3146133" cy="478904"/>
          </a:xfrm>
          <a:prstGeom prst="rect">
            <a:avLst/>
          </a:prstGeom>
          <a:noFill/>
          <a:ln>
            <a:noFill/>
          </a:ln>
        </p:spPr>
        <p:txBody>
          <a:bodyPr spcFirstLastPara="1" wrap="square" lIns="95991" tIns="47970" rIns="95991" bIns="47970" anchor="b" anchorCtr="0">
            <a:noAutofit/>
          </a:bodyPr>
          <a:lstStyle/>
          <a:p>
            <a:pPr algn="r">
              <a:buSzPts val="1400"/>
            </a:pPr>
            <a:fld id="{00000000-1234-1234-1234-123412341234}" type="slidenum">
              <a:rPr lang="en-US"/>
              <a:pPr algn="r">
                <a:buSzPts val="1400"/>
              </a:pPr>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54:notes"/>
          <p:cNvSpPr>
            <a:spLocks noGrp="1" noRot="1" noChangeAspect="1"/>
          </p:cNvSpPr>
          <p:nvPr>
            <p:ph type="sldImg" idx="2"/>
          </p:nvPr>
        </p:nvSpPr>
        <p:spPr>
          <a:xfrm>
            <a:off x="768350" y="1193800"/>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54:notes"/>
          <p:cNvSpPr txBox="1">
            <a:spLocks noGrp="1"/>
          </p:cNvSpPr>
          <p:nvPr>
            <p:ph type="body" idx="1"/>
          </p:nvPr>
        </p:nvSpPr>
        <p:spPr>
          <a:xfrm>
            <a:off x="726031" y="4593509"/>
            <a:ext cx="5808246" cy="3758324"/>
          </a:xfrm>
          <a:prstGeom prst="rect">
            <a:avLst/>
          </a:prstGeom>
          <a:noFill/>
          <a:ln>
            <a:noFill/>
          </a:ln>
        </p:spPr>
        <p:txBody>
          <a:bodyPr spcFirstLastPara="1" wrap="square" lIns="95991" tIns="47970" rIns="95991" bIns="47970" anchor="t" anchorCtr="0">
            <a:noAutofit/>
          </a:bodyPr>
          <a:lstStyle/>
          <a:p>
            <a:pPr marL="0" indent="0">
              <a:buSzPts val="1200"/>
            </a:pPr>
            <a:r>
              <a:rPr lang="en-US">
                <a:solidFill>
                  <a:srgbClr val="000000"/>
                </a:solidFill>
              </a:rPr>
              <a:t>The most pervasive and far-reaching impact of complex trauma is the dysregulation of emotions and impulses. It has also been observed that the ability to manage emotions adaptively or to self-regulate is one of the most “fundamental protective factors” for healthy development (Alvord &amp; Grados, 2005). </a:t>
            </a:r>
            <a:endParaRPr/>
          </a:p>
          <a:p>
            <a:pPr marL="0" indent="0">
              <a:buClr>
                <a:schemeClr val="dk1"/>
              </a:buClr>
              <a:buSzPts val="1200"/>
            </a:pPr>
            <a:endParaRPr>
              <a:solidFill>
                <a:srgbClr val="000000"/>
              </a:solidFill>
            </a:endParaRPr>
          </a:p>
          <a:p>
            <a:pPr marL="0" indent="0">
              <a:buSzPts val="1200"/>
            </a:pPr>
            <a:r>
              <a:rPr lang="en-US">
                <a:solidFill>
                  <a:srgbClr val="000000"/>
                </a:solidFill>
              </a:rPr>
              <a:t>So the focus of working with these kids should be on teaching and supporting them to learn new ways of effectively managing their emotions and dealing with impulses. THIS CAN BE TOUGH FOR PARENTS – HOW TO PREVENT THE CORRECTIONS THAT ADULTS USE FROM SABATOGING THE CONNECTIONS KIDS NEED</a:t>
            </a:r>
            <a:endParaRPr/>
          </a:p>
          <a:p>
            <a:pPr marL="0" indent="0">
              <a:buClr>
                <a:schemeClr val="dk1"/>
              </a:buClr>
              <a:buSzPts val="1200"/>
            </a:pPr>
            <a:endParaRPr/>
          </a:p>
        </p:txBody>
      </p:sp>
      <p:sp>
        <p:nvSpPr>
          <p:cNvPr id="603" name="Google Shape;603;p54:notes"/>
          <p:cNvSpPr txBox="1">
            <a:spLocks noGrp="1"/>
          </p:cNvSpPr>
          <p:nvPr>
            <p:ph type="sldNum" idx="12"/>
          </p:nvPr>
        </p:nvSpPr>
        <p:spPr>
          <a:xfrm>
            <a:off x="4112497" y="9066048"/>
            <a:ext cx="3146133" cy="478904"/>
          </a:xfrm>
          <a:prstGeom prst="rect">
            <a:avLst/>
          </a:prstGeom>
          <a:noFill/>
          <a:ln>
            <a:noFill/>
          </a:ln>
        </p:spPr>
        <p:txBody>
          <a:bodyPr spcFirstLastPara="1" wrap="square" lIns="95991" tIns="47970" rIns="95991" bIns="47970" anchor="b" anchorCtr="0">
            <a:noAutofit/>
          </a:bodyPr>
          <a:lstStyle/>
          <a:p>
            <a:pPr algn="r">
              <a:buSzPts val="1400"/>
            </a:pPr>
            <a:fld id="{00000000-1234-1234-1234-123412341234}" type="slidenum">
              <a:rPr lang="en-US"/>
              <a:pPr algn="r">
                <a:buSzPts val="1400"/>
              </a:pPr>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buClr>
                <a:schemeClr val="dk1"/>
              </a:buClr>
              <a:buSzPts val="1200"/>
            </a:pPr>
            <a:r>
              <a:rPr lang="en-US"/>
              <a:t>Ask audience for examples of how they might do this in their own setting</a:t>
            </a:r>
            <a:endParaRPr/>
          </a:p>
        </p:txBody>
      </p:sp>
      <p:sp>
        <p:nvSpPr>
          <p:cNvPr id="611" name="Google Shape;611;p5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buClr>
                <a:schemeClr val="dk1"/>
              </a:buClr>
              <a:buSzPts val="1200"/>
            </a:pPr>
            <a:fld id="{00000000-1234-1234-1234-123412341234}" type="slidenum">
              <a:rPr lang="en-US" sz="1200">
                <a:solidFill>
                  <a:schemeClr val="dk1"/>
                </a:solidFill>
                <a:latin typeface="Calibri"/>
                <a:ea typeface="Calibri"/>
                <a:cs typeface="Calibri"/>
                <a:sym typeface="Calibri"/>
              </a:rPr>
              <a:pPr algn="r">
                <a:buClr>
                  <a:schemeClr val="dk1"/>
                </a:buClr>
                <a:buSzPts val="1200"/>
              </a:pPr>
              <a:t>48</a:t>
            </a:fld>
            <a:endParaRPr sz="1200">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5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56: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235572" indent="-235572"/>
            <a:r>
              <a:rPr lang="en-US" sz="1400">
                <a:solidFill>
                  <a:srgbClr val="000000"/>
                </a:solidFill>
              </a:rPr>
              <a:t>(My notes, I won’t say this)</a:t>
            </a:r>
            <a:endParaRPr sz="1400"/>
          </a:p>
          <a:p>
            <a:pPr marL="235572" indent="-235572"/>
            <a:r>
              <a:rPr lang="en-US" sz="1400">
                <a:solidFill>
                  <a:srgbClr val="000000"/>
                </a:solidFill>
              </a:rPr>
              <a:t>Ensuring that the physical and emotional safety of an individual is addressed is the first important step to providing Trauma-Informed Care. </a:t>
            </a:r>
            <a:endParaRPr sz="1400"/>
          </a:p>
          <a:p>
            <a:pPr marL="235572" indent="-235572"/>
            <a:r>
              <a:rPr lang="en-US" sz="1400">
                <a:solidFill>
                  <a:srgbClr val="000000"/>
                </a:solidFill>
              </a:rPr>
              <a:t>Next, the individual needs to know that the provider is trustworthy. Trustworthiness can be evident in the establishment and consistency of boundaries and the clarity of what is expected in regards to tasks. </a:t>
            </a:r>
            <a:endParaRPr sz="1400"/>
          </a:p>
          <a:p>
            <a:pPr marL="235572" indent="-235572"/>
            <a:r>
              <a:rPr lang="en-US" sz="1400">
                <a:solidFill>
                  <a:srgbClr val="000000"/>
                </a:solidFill>
              </a:rPr>
              <a:t>Additionally, the more choice an individual has and the more control they have over their service experience through a collaborative effort with service providers, the more likely the individual will participate in services and the more effective the services may be. </a:t>
            </a:r>
            <a:endParaRPr sz="1400"/>
          </a:p>
          <a:p>
            <a:pPr marL="235572" indent="-235572"/>
            <a:r>
              <a:rPr lang="en-US" sz="1400">
                <a:solidFill>
                  <a:srgbClr val="000000"/>
                </a:solidFill>
              </a:rPr>
              <a:t>Finally, focusing on an individual's strengths and empowering them to build on those strengths while developing stronger coping skills provides a healthy foundation for individuals to fall back on if and when they stop receiving services.</a:t>
            </a:r>
            <a:endParaRPr sz="1400"/>
          </a:p>
          <a:p>
            <a:pPr marL="0" indent="0"/>
            <a:br>
              <a:rPr lang="en-US"/>
            </a:br>
            <a:endParaRPr/>
          </a:p>
        </p:txBody>
      </p:sp>
      <p:sp>
        <p:nvSpPr>
          <p:cNvPr id="618" name="Google Shape;618;p56: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5: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p>
          <a:p>
            <a:pPr marL="0" indent="0"/>
            <a:endParaRPr/>
          </a:p>
        </p:txBody>
      </p:sp>
      <p:sp>
        <p:nvSpPr>
          <p:cNvPr id="149" name="Google Shape;149;p5: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57:notes"/>
          <p:cNvSpPr>
            <a:spLocks noGrp="1" noRot="1" noChangeAspect="1"/>
          </p:cNvSpPr>
          <p:nvPr>
            <p:ph type="sldImg" idx="2"/>
          </p:nvPr>
        </p:nvSpPr>
        <p:spPr>
          <a:xfrm>
            <a:off x="768350" y="1193800"/>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4" name="Google Shape;624;p57:notes"/>
          <p:cNvSpPr txBox="1">
            <a:spLocks noGrp="1"/>
          </p:cNvSpPr>
          <p:nvPr>
            <p:ph type="body" idx="1"/>
          </p:nvPr>
        </p:nvSpPr>
        <p:spPr>
          <a:xfrm>
            <a:off x="726031" y="4593509"/>
            <a:ext cx="5808246" cy="3758324"/>
          </a:xfrm>
          <a:prstGeom prst="rect">
            <a:avLst/>
          </a:prstGeom>
          <a:noFill/>
          <a:ln>
            <a:noFill/>
          </a:ln>
        </p:spPr>
        <p:txBody>
          <a:bodyPr spcFirstLastPara="1" wrap="square" lIns="95991" tIns="47970" rIns="95991" bIns="47970" anchor="t" anchorCtr="0">
            <a:noAutofit/>
          </a:bodyPr>
          <a:lstStyle/>
          <a:p>
            <a:pPr marL="0" indent="0">
              <a:buSzPts val="1200"/>
            </a:pPr>
            <a:r>
              <a:rPr lang="en-US">
                <a:solidFill>
                  <a:srgbClr val="000000"/>
                </a:solidFill>
              </a:rPr>
              <a:t>Warning signs – Anxiety, sleep issues, change in appetite, hypervigilance, loss of purpose, poor self-esteem, pervasive hopelessness, self-doubt, decr concentration, apathy, anger, emotional rollercoaster, decr in intimate relationships, poor self-care</a:t>
            </a:r>
            <a:endParaRPr/>
          </a:p>
          <a:p>
            <a:pPr marL="0" indent="0">
              <a:buClr>
                <a:schemeClr val="dk1"/>
              </a:buClr>
              <a:buSzPts val="1200"/>
            </a:pPr>
            <a:endParaRPr>
              <a:solidFill>
                <a:srgbClr val="000000"/>
              </a:solidFill>
            </a:endParaRPr>
          </a:p>
          <a:p>
            <a:pPr marL="0" indent="0">
              <a:buClr>
                <a:schemeClr val="dk1"/>
              </a:buClr>
              <a:buSzPts val="1200"/>
            </a:pPr>
            <a:endParaRPr/>
          </a:p>
        </p:txBody>
      </p:sp>
      <p:sp>
        <p:nvSpPr>
          <p:cNvPr id="625" name="Google Shape;625;p57:notes"/>
          <p:cNvSpPr txBox="1">
            <a:spLocks noGrp="1"/>
          </p:cNvSpPr>
          <p:nvPr>
            <p:ph type="sldNum" idx="12"/>
          </p:nvPr>
        </p:nvSpPr>
        <p:spPr>
          <a:xfrm>
            <a:off x="4112497" y="9066048"/>
            <a:ext cx="3146133" cy="478904"/>
          </a:xfrm>
          <a:prstGeom prst="rect">
            <a:avLst/>
          </a:prstGeom>
          <a:noFill/>
          <a:ln>
            <a:noFill/>
          </a:ln>
        </p:spPr>
        <p:txBody>
          <a:bodyPr spcFirstLastPara="1" wrap="square" lIns="95991" tIns="47970" rIns="95991" bIns="47970" anchor="b" anchorCtr="0">
            <a:noAutofit/>
          </a:bodyPr>
          <a:lstStyle/>
          <a:p>
            <a:pPr algn="r">
              <a:buSzPts val="1400"/>
            </a:pPr>
            <a:fld id="{00000000-1234-1234-1234-123412341234}" type="slidenum">
              <a:rPr lang="en-US"/>
              <a:pPr algn="r">
                <a:buSzPts val="1400"/>
              </a:pPr>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58:notes"/>
          <p:cNvSpPr>
            <a:spLocks noGrp="1" noRot="1" noChangeAspect="1"/>
          </p:cNvSpPr>
          <p:nvPr>
            <p:ph type="sldImg" idx="2"/>
          </p:nvPr>
        </p:nvSpPr>
        <p:spPr>
          <a:xfrm>
            <a:off x="768350" y="1193800"/>
            <a:ext cx="5722938" cy="3219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p58:notes"/>
          <p:cNvSpPr txBox="1">
            <a:spLocks noGrp="1"/>
          </p:cNvSpPr>
          <p:nvPr>
            <p:ph type="body" idx="1"/>
          </p:nvPr>
        </p:nvSpPr>
        <p:spPr>
          <a:xfrm>
            <a:off x="726031" y="4593509"/>
            <a:ext cx="5808246" cy="3758324"/>
          </a:xfrm>
          <a:prstGeom prst="rect">
            <a:avLst/>
          </a:prstGeom>
          <a:noFill/>
          <a:ln>
            <a:noFill/>
          </a:ln>
        </p:spPr>
        <p:txBody>
          <a:bodyPr spcFirstLastPara="1" wrap="square" lIns="95991" tIns="47970" rIns="95991" bIns="47970" anchor="t" anchorCtr="0">
            <a:noAutofit/>
          </a:bodyPr>
          <a:lstStyle/>
          <a:p>
            <a:pPr marL="0" indent="0">
              <a:buClr>
                <a:schemeClr val="dk1"/>
              </a:buClr>
              <a:buSzPts val="1200"/>
            </a:pPr>
            <a:endParaRPr/>
          </a:p>
        </p:txBody>
      </p:sp>
      <p:sp>
        <p:nvSpPr>
          <p:cNvPr id="632" name="Google Shape;632;p58:notes"/>
          <p:cNvSpPr txBox="1">
            <a:spLocks noGrp="1"/>
          </p:cNvSpPr>
          <p:nvPr>
            <p:ph type="sldNum" idx="12"/>
          </p:nvPr>
        </p:nvSpPr>
        <p:spPr>
          <a:xfrm>
            <a:off x="4112497" y="9066048"/>
            <a:ext cx="3146133" cy="478904"/>
          </a:xfrm>
          <a:prstGeom prst="rect">
            <a:avLst/>
          </a:prstGeom>
          <a:noFill/>
          <a:ln>
            <a:noFill/>
          </a:ln>
        </p:spPr>
        <p:txBody>
          <a:bodyPr spcFirstLastPara="1" wrap="square" lIns="95991" tIns="47970" rIns="95991" bIns="47970" anchor="b" anchorCtr="0">
            <a:noAutofit/>
          </a:bodyPr>
          <a:lstStyle/>
          <a:p>
            <a:pPr algn="r">
              <a:buSzPts val="1400"/>
            </a:pPr>
            <a:fld id="{00000000-1234-1234-1234-123412341234}" type="slidenum">
              <a:rPr lang="en-US"/>
              <a:pPr algn="r">
                <a:buSzPts val="1400"/>
              </a:pPr>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5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59: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Amy sets up table exercise and leads discussion</a:t>
            </a:r>
            <a:endParaRPr/>
          </a:p>
        </p:txBody>
      </p:sp>
      <p:sp>
        <p:nvSpPr>
          <p:cNvPr id="639" name="Google Shape;639;p59: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6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5" name="Google Shape;645;p6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Victor</a:t>
            </a:r>
            <a:endParaRPr/>
          </a:p>
        </p:txBody>
      </p:sp>
      <p:sp>
        <p:nvSpPr>
          <p:cNvPr id="646" name="Google Shape;646;p6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6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2" name="Google Shape;652;p61: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Victor</a:t>
            </a:r>
            <a:endParaRPr/>
          </a:p>
          <a:p>
            <a:pPr marL="0" indent="0"/>
            <a:r>
              <a:rPr lang="en-US"/>
              <a:t>Aces to give a sense of risks – will capture more kids – more sensitive</a:t>
            </a:r>
            <a:endParaRPr/>
          </a:p>
          <a:p>
            <a:pPr marL="0" indent="0"/>
            <a:r>
              <a:rPr lang="en-US"/>
              <a:t>Ptsd to give a sense of disorder – more specific – will be more specific</a:t>
            </a:r>
            <a:endParaRPr/>
          </a:p>
          <a:p>
            <a:pPr marL="0" indent="0"/>
            <a:endParaRPr/>
          </a:p>
          <a:p>
            <a:pPr marL="0" indent="0"/>
            <a:r>
              <a:rPr lang="en-US"/>
              <a:t>Right questions for evidence based treatment? Do they do trauma specific therapy. </a:t>
            </a:r>
            <a:endParaRPr/>
          </a:p>
          <a:p>
            <a:pPr marL="0" indent="0"/>
            <a:r>
              <a:rPr lang="en-US"/>
              <a:t>Best practice although not sure how common for therapist to share treatment plan with pediatric provider – </a:t>
            </a:r>
            <a:endParaRPr/>
          </a:p>
          <a:p>
            <a:pPr marL="0" indent="0"/>
            <a:endParaRPr/>
          </a:p>
          <a:p>
            <a:pPr marL="0" indent="0"/>
            <a:r>
              <a:rPr lang="en-US"/>
              <a:t>With not having enough support in your practice. </a:t>
            </a:r>
            <a:endParaRPr/>
          </a:p>
          <a:p>
            <a:pPr marL="0" indent="0"/>
            <a:r>
              <a:rPr lang="en-US"/>
              <a:t>This is So challenging – im sure you aren’t alone in feeling overwhelmed by the burdens of doing it all. How can we advocate for what is needed – nursing staff to help triage calls, emails and refills… how do we move towards more team based care so that you dont have to do it all – its an important part of TIC is amking sure all parts of the team feel engaged in the work </a:t>
            </a:r>
            <a:endParaRPr/>
          </a:p>
        </p:txBody>
      </p:sp>
      <p:sp>
        <p:nvSpPr>
          <p:cNvPr id="653" name="Google Shape;653;p61: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6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p6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endParaRPr/>
          </a:p>
        </p:txBody>
      </p:sp>
      <p:sp>
        <p:nvSpPr>
          <p:cNvPr id="660" name="Google Shape;660;p6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55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7: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 </a:t>
            </a:r>
          </a:p>
          <a:p>
            <a:pPr marL="0" indent="0"/>
            <a:r>
              <a:rPr lang="en-US" dirty="0"/>
              <a:t> Before pandemic, suicide was a problem affecting young ppl, being second leading cause of death in the us 10—25 </a:t>
            </a:r>
            <a:r>
              <a:rPr lang="en-US" err="1"/>
              <a:t>yrs</a:t>
            </a:r>
            <a:r>
              <a:rPr lang="en-US" dirty="0"/>
              <a:t> of age and rising rates for young black youth which is thought to be multifactorial, health care disparities being one of them.</a:t>
            </a:r>
            <a:endParaRPr/>
          </a:p>
          <a:p>
            <a:pPr marL="0" indent="0"/>
            <a:endParaRPr/>
          </a:p>
          <a:p>
            <a:pPr marL="0" indent="0"/>
            <a:r>
              <a:rPr lang="en-US" dirty="0"/>
              <a:t>Unexpectedly, however, our hospital did not observe this increase during the early months of the pandemic and the number of adolescents presenting for acute mental health emergencies dropped precipitously. This radical shift in numbers raised many concerns regarding the state of adolescent mental health and wellbeing. Many of us worried that youth needing mental health support were not seeking help due to fear of COVID-19. These concerns have been substantiated; over the past month, the number of youth seeking emergent mental health care in our hospital and emergency department is twice normal for this time of year.</a:t>
            </a:r>
            <a:endParaRPr dirty="0"/>
          </a:p>
          <a:p>
            <a:pPr marL="0" indent="0"/>
            <a:endParaRPr/>
          </a:p>
          <a:p>
            <a:pPr marL="0" indent="0"/>
            <a:endParaRPr/>
          </a:p>
          <a:p>
            <a:pPr marL="234950" indent="-234950">
              <a:buClr>
                <a:schemeClr val="dk1"/>
              </a:buClr>
              <a:buSzPts val="1200"/>
              <a:buFont typeface="Calibri"/>
              <a:buAutoNum type="arabicPeriod"/>
            </a:pPr>
            <a:r>
              <a:rPr lang="en-US" dirty="0"/>
              <a:t>Cloutier RL, </a:t>
            </a:r>
            <a:r>
              <a:rPr lang="en-US" dirty="0" err="1"/>
              <a:t>Marshaall</a:t>
            </a:r>
            <a:r>
              <a:rPr lang="en-US" dirty="0"/>
              <a:t> R. A dangerous pandemic pair: Covid19 and adolescent mental health emergencies. </a:t>
            </a:r>
            <a:r>
              <a:rPr lang="en-US" i="1" dirty="0"/>
              <a:t>Am J Emerg Med</a:t>
            </a:r>
            <a:r>
              <a:rPr lang="en-US" dirty="0"/>
              <a:t>. 2021;46:776-777. https://libezproxy.syr.edu/login?url=https://www.proquest.com/scholarly-journals/dangerous-pandemic-pair-covid19-adolescent-mental/docview/2555958068/se-2?accountid=14214. </a:t>
            </a:r>
            <a:r>
              <a:rPr lang="en-US" dirty="0" err="1"/>
              <a:t>doi</a:t>
            </a:r>
            <a:r>
              <a:rPr lang="en-US" dirty="0"/>
              <a:t>: http://dx.doi.org/10.1016/j.ajem.2020.09.008. </a:t>
            </a:r>
            <a:endParaRPr lang="en-US"/>
          </a:p>
          <a:p>
            <a:pPr marL="235572" indent="-157048">
              <a:buClr>
                <a:schemeClr val="dk1"/>
              </a:buClr>
              <a:buSzPts val="1200"/>
            </a:pPr>
            <a:endParaRPr lang="en-US"/>
          </a:p>
          <a:p>
            <a:pPr marL="234950" indent="-234950">
              <a:buClr>
                <a:schemeClr val="dk1"/>
              </a:buClr>
              <a:buSzPts val="1200"/>
              <a:buFont typeface="Calibri"/>
              <a:buAutoNum type="arabicPeriod"/>
            </a:pPr>
            <a:r>
              <a:rPr lang="en-US" dirty="0"/>
              <a:t>More than 140,000 children in the United States lost a primary and/or secondary caregiver, with youth of color disproportionately impacted. We are caring for young people with soaring rates of depression, anxiety, trauma, loneliness, and suicidality that will have lasting impacts on them, their families, and their communities. </a:t>
            </a:r>
            <a:endParaRPr/>
          </a:p>
          <a:p>
            <a:pPr marL="0" indent="0"/>
            <a:endParaRPr/>
          </a:p>
          <a:p>
            <a:pPr marL="0" indent="0"/>
            <a:endParaRPr/>
          </a:p>
          <a:p>
            <a:pPr marL="0" indent="0"/>
            <a:endParaRPr/>
          </a:p>
          <a:p>
            <a:pPr marL="0" indent="0"/>
            <a:r>
              <a:rPr lang="en-US" dirty="0"/>
              <a:t>for more context, Suicide among our youth has always been a major problem as the second leading cause of death and continues to be a problem now, particularly for young female teens who have been visiting </a:t>
            </a:r>
            <a:r>
              <a:rPr lang="en-US" dirty="0" err="1"/>
              <a:t>theh</a:t>
            </a:r>
            <a:r>
              <a:rPr lang="en-US" dirty="0"/>
              <a:t> EDD due to suicide attempts more than pre pandemic.</a:t>
            </a:r>
            <a:endParaRPr dirty="0"/>
          </a:p>
          <a:p>
            <a:pPr marL="0" indent="0"/>
            <a:endParaRPr/>
          </a:p>
          <a:p>
            <a:pPr marL="0" indent="0"/>
            <a:r>
              <a:rPr lang="en-US" dirty="0"/>
              <a:t>We also know that the rates among black youth have risen faster than any other racial/ethnic group, particularly among latency age kids, highlighting the </a:t>
            </a:r>
            <a:r>
              <a:rPr lang="en-US" dirty="0" err="1"/>
              <a:t>intereactions</a:t>
            </a:r>
            <a:r>
              <a:rPr lang="en-US" dirty="0"/>
              <a:t> between our dual pandemics of covid19 infection and  structural racism in this country. </a:t>
            </a:r>
            <a:endParaRPr/>
          </a:p>
          <a:p>
            <a:pPr marL="0" indent="0"/>
            <a:endParaRPr/>
          </a:p>
          <a:p>
            <a:pPr marL="0" indent="0"/>
            <a:r>
              <a:rPr lang="en-US" dirty="0"/>
              <a:t>While the reasons are not completely known, our discussion of ACES today or adverse childhood experiences, are thought to be part of these disparities, as well as important disparities regarding access and treatment. </a:t>
            </a:r>
            <a:endParaRPr/>
          </a:p>
          <a:p>
            <a:pPr marL="0" indent="0"/>
            <a:endParaRPr/>
          </a:p>
        </p:txBody>
      </p:sp>
      <p:sp>
        <p:nvSpPr>
          <p:cNvPr id="173" name="Google Shape;173;p7: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0: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dirty="0"/>
              <a:t>mike</a:t>
            </a:r>
            <a:endParaRPr dirty="0"/>
          </a:p>
        </p:txBody>
      </p:sp>
      <p:sp>
        <p:nvSpPr>
          <p:cNvPr id="214" name="Google Shape;214;p10: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 – let’s practice!</a:t>
            </a:r>
            <a:endParaRPr/>
          </a:p>
        </p:txBody>
      </p:sp>
      <p:sp>
        <p:nvSpPr>
          <p:cNvPr id="221" name="Google Shape;221;p11: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2:notes"/>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r>
              <a:rPr lang="en-US"/>
              <a:t>Nayla</a:t>
            </a:r>
            <a:endParaRPr/>
          </a:p>
        </p:txBody>
      </p:sp>
      <p:sp>
        <p:nvSpPr>
          <p:cNvPr id="228" name="Google Shape;228;p12:notes"/>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US"/>
              <a:pPr algn="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7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Helvetica Neue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2" name="Google Shape;52;p7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7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Helvetica Neue Light"/>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74"/>
          <p:cNvSpPr>
            <a:spLocks noGrp="1"/>
          </p:cNvSpPr>
          <p:nvPr>
            <p:ph type="pic" idx="2"/>
          </p:nvPr>
        </p:nvSpPr>
        <p:spPr>
          <a:xfrm>
            <a:off x="5183188" y="987425"/>
            <a:ext cx="6172200" cy="4873625"/>
          </a:xfrm>
          <a:prstGeom prst="rect">
            <a:avLst/>
          </a:prstGeom>
          <a:noFill/>
          <a:ln>
            <a:noFill/>
          </a:ln>
        </p:spPr>
      </p:sp>
      <p:sp>
        <p:nvSpPr>
          <p:cNvPr id="56" name="Google Shape;56;p7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7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6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66"/>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66"/>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7"/>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8"/>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33"/>
        <p:cNvGrpSpPr/>
        <p:nvPr/>
      </p:nvGrpSpPr>
      <p:grpSpPr>
        <a:xfrm>
          <a:off x="0" y="0"/>
          <a:ext cx="0" cy="0"/>
          <a:chOff x="0" y="0"/>
          <a:chExt cx="0" cy="0"/>
        </a:xfrm>
      </p:grpSpPr>
      <p:sp>
        <p:nvSpPr>
          <p:cNvPr id="34" name="Google Shape;34;p69"/>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t" anchorCtr="0">
            <a:normAutofit/>
          </a:bodyPr>
          <a:lstStyle>
            <a:lvl1pPr lvl="0" algn="ctr">
              <a:lnSpc>
                <a:spcPct val="90000"/>
              </a:lnSpc>
              <a:spcBef>
                <a:spcPts val="0"/>
              </a:spcBef>
              <a:spcAft>
                <a:spcPts val="0"/>
              </a:spcAft>
              <a:buClr>
                <a:srgbClr val="FFFFFF"/>
              </a:buClr>
              <a:buSzPts val="1800"/>
              <a:buFont typeface="Helvetica Neue Light"/>
              <a:buNone/>
              <a:defRPr/>
            </a:lvl1pPr>
            <a:lvl2pPr lvl="1" algn="ctr">
              <a:lnSpc>
                <a:spcPct val="90000"/>
              </a:lnSpc>
              <a:spcBef>
                <a:spcPts val="0"/>
              </a:spcBef>
              <a:spcAft>
                <a:spcPts val="0"/>
              </a:spcAft>
              <a:buClr>
                <a:srgbClr val="FFFFFF"/>
              </a:buClr>
              <a:buSzPts val="1800"/>
              <a:buNone/>
              <a:defRPr/>
            </a:lvl2pPr>
            <a:lvl3pPr lvl="2" algn="ctr">
              <a:lnSpc>
                <a:spcPct val="90000"/>
              </a:lnSpc>
              <a:spcBef>
                <a:spcPts val="0"/>
              </a:spcBef>
              <a:spcAft>
                <a:spcPts val="0"/>
              </a:spcAft>
              <a:buClr>
                <a:srgbClr val="FFFFFF"/>
              </a:buClr>
              <a:buSzPts val="1800"/>
              <a:buNone/>
              <a:defRPr/>
            </a:lvl3pPr>
            <a:lvl4pPr lvl="3" algn="ctr">
              <a:lnSpc>
                <a:spcPct val="90000"/>
              </a:lnSpc>
              <a:spcBef>
                <a:spcPts val="0"/>
              </a:spcBef>
              <a:spcAft>
                <a:spcPts val="0"/>
              </a:spcAft>
              <a:buClr>
                <a:srgbClr val="FFFFFF"/>
              </a:buClr>
              <a:buSzPts val="1800"/>
              <a:buNone/>
              <a:defRPr/>
            </a:lvl4pPr>
            <a:lvl5pPr lvl="4" algn="ctr">
              <a:lnSpc>
                <a:spcPct val="90000"/>
              </a:lnSpc>
              <a:spcBef>
                <a:spcPts val="0"/>
              </a:spcBef>
              <a:spcAft>
                <a:spcPts val="0"/>
              </a:spcAft>
              <a:buClr>
                <a:srgbClr val="FFFFFF"/>
              </a:buClr>
              <a:buSzPts val="1800"/>
              <a:buNone/>
              <a:defRPr/>
            </a:lvl5pPr>
            <a:lvl6pPr lvl="5" algn="ctr">
              <a:lnSpc>
                <a:spcPct val="90000"/>
              </a:lnSpc>
              <a:spcBef>
                <a:spcPts val="0"/>
              </a:spcBef>
              <a:spcAft>
                <a:spcPts val="0"/>
              </a:spcAft>
              <a:buClr>
                <a:srgbClr val="FFFFFF"/>
              </a:buClr>
              <a:buSzPts val="1800"/>
              <a:buNone/>
              <a:defRPr/>
            </a:lvl6pPr>
            <a:lvl7pPr lvl="6" algn="ctr">
              <a:lnSpc>
                <a:spcPct val="90000"/>
              </a:lnSpc>
              <a:spcBef>
                <a:spcPts val="0"/>
              </a:spcBef>
              <a:spcAft>
                <a:spcPts val="0"/>
              </a:spcAft>
              <a:buClr>
                <a:srgbClr val="FFFFFF"/>
              </a:buClr>
              <a:buSzPts val="1800"/>
              <a:buNone/>
              <a:defRPr/>
            </a:lvl7pPr>
            <a:lvl8pPr lvl="7" algn="ctr">
              <a:lnSpc>
                <a:spcPct val="90000"/>
              </a:lnSpc>
              <a:spcBef>
                <a:spcPts val="0"/>
              </a:spcBef>
              <a:spcAft>
                <a:spcPts val="0"/>
              </a:spcAft>
              <a:buClr>
                <a:srgbClr val="FFFFFF"/>
              </a:buClr>
              <a:buSzPts val="1800"/>
              <a:buNone/>
              <a:defRPr/>
            </a:lvl8pPr>
            <a:lvl9pPr lvl="8" algn="ctr">
              <a:lnSpc>
                <a:spcPct val="90000"/>
              </a:lnSpc>
              <a:spcBef>
                <a:spcPts val="0"/>
              </a:spcBef>
              <a:spcAft>
                <a:spcPts val="0"/>
              </a:spcAft>
              <a:buClr>
                <a:srgbClr val="FFFFFF"/>
              </a:buClr>
              <a:buSzPts val="1800"/>
              <a:buNone/>
              <a:defRPr/>
            </a:lvl9pPr>
          </a:lstStyle>
          <a:p>
            <a:endParaRPr/>
          </a:p>
        </p:txBody>
      </p:sp>
      <p:sp>
        <p:nvSpPr>
          <p:cNvPr id="35" name="Google Shape;35;p69"/>
          <p:cNvSpPr txBox="1">
            <a:spLocks noGrp="1"/>
          </p:cNvSpPr>
          <p:nvPr>
            <p:ph type="body" idx="1"/>
          </p:nvPr>
        </p:nvSpPr>
        <p:spPr>
          <a:xfrm>
            <a:off x="838200" y="1825625"/>
            <a:ext cx="10515600" cy="4351200"/>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6" name="Google Shape;36;p69"/>
          <p:cNvSpPr txBox="1">
            <a:spLocks noGrp="1"/>
          </p:cNvSpPr>
          <p:nvPr>
            <p:ph type="sldNum" idx="12"/>
          </p:nvPr>
        </p:nvSpPr>
        <p:spPr>
          <a:xfrm>
            <a:off x="11095176" y="6595185"/>
            <a:ext cx="258600" cy="276900"/>
          </a:xfrm>
          <a:prstGeom prst="rect">
            <a:avLst/>
          </a:prstGeom>
          <a:noFill/>
          <a:ln>
            <a:noFill/>
          </a:ln>
        </p:spPr>
        <p:txBody>
          <a:bodyPr spcFirstLastPara="1" wrap="square" lIns="45700" tIns="45700" rIns="45700" bIns="45700" anchor="t" anchorCtr="0">
            <a:spAutoFit/>
          </a:bodyPr>
          <a:lstStyle>
            <a:lvl1pPr marL="0" marR="0" lvl="0"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3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
        <p:cNvGrpSpPr/>
        <p:nvPr/>
      </p:nvGrpSpPr>
      <p:grpSpPr>
        <a:xfrm>
          <a:off x="0" y="0"/>
          <a:ext cx="0" cy="0"/>
          <a:chOff x="0" y="0"/>
          <a:chExt cx="0" cy="0"/>
        </a:xfrm>
      </p:grpSpPr>
      <p:sp>
        <p:nvSpPr>
          <p:cNvPr id="38" name="Google Shape;38;p70"/>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0"/>
          <p:cNvSpPr txBox="1">
            <a:spLocks noGrp="1"/>
          </p:cNvSpPr>
          <p:nvPr>
            <p:ph type="body" idx="1"/>
          </p:nvPr>
        </p:nvSpPr>
        <p:spPr>
          <a:xfrm rot="5400000">
            <a:off x="3920331" y="-850715"/>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7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Helvetica Neue Ligh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7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7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p:nvPr/>
        </p:nvSpPr>
        <p:spPr>
          <a:xfrm>
            <a:off x="0" y="-4"/>
            <a:ext cx="12192000" cy="6858004"/>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63"/>
          <p:cNvSpPr/>
          <p:nvPr/>
        </p:nvSpPr>
        <p:spPr>
          <a:xfrm>
            <a:off x="0" y="-2"/>
            <a:ext cx="3919948" cy="144866"/>
          </a:xfrm>
          <a:prstGeom prst="rect">
            <a:avLst/>
          </a:prstGeom>
          <a:solidFill>
            <a:srgbClr val="3913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63"/>
          <p:cNvSpPr/>
          <p:nvPr/>
        </p:nvSpPr>
        <p:spPr>
          <a:xfrm>
            <a:off x="4151958" y="-4"/>
            <a:ext cx="3900222" cy="144868"/>
          </a:xfrm>
          <a:prstGeom prst="rect">
            <a:avLst/>
          </a:prstGeom>
          <a:solidFill>
            <a:srgbClr val="049F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63"/>
          <p:cNvSpPr/>
          <p:nvPr/>
        </p:nvSpPr>
        <p:spPr>
          <a:xfrm>
            <a:off x="8284190" y="0"/>
            <a:ext cx="3907809" cy="144864"/>
          </a:xfrm>
          <a:prstGeom prst="rect">
            <a:avLst/>
          </a:prstGeom>
          <a:solidFill>
            <a:srgbClr val="7BBF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63"/>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400"/>
              <a:buFont typeface="Helvetica Neue Light"/>
              <a:buNone/>
              <a:defRPr sz="4400" b="0" i="0" u="none" strike="noStrike" cap="none">
                <a:solidFill>
                  <a:schemeClr val="dk1"/>
                </a:solidFill>
                <a:latin typeface="Helvetica Neue Light"/>
                <a:ea typeface="Helvetica Neue Light"/>
                <a:cs typeface="Helvetica Neue Light"/>
                <a:sym typeface="Helvetica Neue Ligh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63"/>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6" name="Google Shape;16;p63"/>
          <p:cNvPicPr preferRelativeResize="0"/>
          <p:nvPr/>
        </p:nvPicPr>
        <p:blipFill rotWithShape="1">
          <a:blip r:embed="rId14">
            <a:alphaModFix/>
          </a:blip>
          <a:srcRect/>
          <a:stretch/>
        </p:blipFill>
        <p:spPr>
          <a:xfrm>
            <a:off x="5788070" y="163582"/>
            <a:ext cx="615860" cy="788538"/>
          </a:xfrm>
          <a:prstGeom prst="rect">
            <a:avLst/>
          </a:prstGeom>
          <a:noFill/>
          <a:ln>
            <a:noFill/>
          </a:ln>
        </p:spPr>
      </p:pic>
      <p:sp>
        <p:nvSpPr>
          <p:cNvPr id="17" name="Google Shape;17;p63"/>
          <p:cNvSpPr txBox="1"/>
          <p:nvPr/>
        </p:nvSpPr>
        <p:spPr>
          <a:xfrm>
            <a:off x="8610600" y="6492871"/>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391378"/>
                </a:solidFill>
                <a:latin typeface="Calibri"/>
                <a:ea typeface="Calibri"/>
                <a:cs typeface="Calibri"/>
                <a:sym typeface="Calibri"/>
              </a:rPr>
              <a:t>‹#›</a:t>
            </a:fld>
            <a:endParaRPr sz="1200" b="0" i="0" u="none" strike="noStrike" cap="none">
              <a:solidFill>
                <a:srgbClr val="391378"/>
              </a:solidFill>
              <a:latin typeface="Calibri"/>
              <a:ea typeface="Calibri"/>
              <a:cs typeface="Calibri"/>
              <a:sym typeface="Calibri"/>
            </a:endParaRPr>
          </a:p>
        </p:txBody>
      </p:sp>
      <p:sp>
        <p:nvSpPr>
          <p:cNvPr id="18" name="Google Shape;18;p63"/>
          <p:cNvSpPr txBox="1"/>
          <p:nvPr/>
        </p:nvSpPr>
        <p:spPr>
          <a:xfrm>
            <a:off x="1653904" y="6492871"/>
            <a:ext cx="408432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a:solidFill>
                  <a:srgbClr val="391378"/>
                </a:solidFill>
                <a:latin typeface="Helvetica Neue"/>
                <a:ea typeface="Helvetica Neue"/>
                <a:cs typeface="Helvetica Neue"/>
                <a:sym typeface="Helvetica Neue"/>
              </a:rPr>
              <a:t>©  2019 New York State Office of Mental Health</a:t>
            </a:r>
            <a:endParaRPr/>
          </a:p>
        </p:txBody>
      </p:sp>
      <p:pic>
        <p:nvPicPr>
          <p:cNvPr id="19" name="Google Shape;19;p63"/>
          <p:cNvPicPr preferRelativeResize="0"/>
          <p:nvPr/>
        </p:nvPicPr>
        <p:blipFill rotWithShape="1">
          <a:blip r:embed="rId15">
            <a:alphaModFix/>
          </a:blip>
          <a:srcRect/>
          <a:stretch/>
        </p:blipFill>
        <p:spPr>
          <a:xfrm>
            <a:off x="433009" y="6292563"/>
            <a:ext cx="2103476" cy="52850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intermountainhealthcare.org/ckr-ext/Dcmnt?ncid=529796906"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vetoviolence.cdc.gov/apps/phl/resource_center_infographic.html" TargetMode="External"/><Relationship Id="rId7" Type="http://schemas.openxmlformats.org/officeDocument/2006/relationships/hyperlink" Target="https://thenationalcouncil.org/"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s://projectteachny.org/prevention-science/" TargetMode="External"/><Relationship Id="rId5" Type="http://schemas.openxmlformats.org/officeDocument/2006/relationships/hyperlink" Target="https://intermountainhealthcare.org/ckr-ext/Dcmnt?ncid=529796906" TargetMode="External"/><Relationship Id="rId4" Type="http://schemas.openxmlformats.org/officeDocument/2006/relationships/hyperlink" Target="https://www.acesaware.or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
          <p:cNvSpPr txBox="1"/>
          <p:nvPr/>
        </p:nvSpPr>
        <p:spPr>
          <a:xfrm>
            <a:off x="1393369" y="1483257"/>
            <a:ext cx="9377962" cy="2862282"/>
          </a:xfrm>
          <a:prstGeom prst="rect">
            <a:avLst/>
          </a:prstGeom>
          <a:noFill/>
          <a:ln>
            <a:noFill/>
          </a:ln>
        </p:spPr>
        <p:txBody>
          <a:bodyPr spcFirstLastPara="1" wrap="square" lIns="91425" tIns="45700" rIns="91425" bIns="45700" anchor="t" anchorCtr="0">
            <a:spAutoFit/>
          </a:bodyPr>
          <a:lstStyle/>
          <a:p>
            <a:pPr algn="ctr"/>
            <a:r>
              <a:rPr lang="en-US" sz="6000" b="0" i="0" u="none" strike="noStrike" cap="none" dirty="0">
                <a:solidFill>
                  <a:schemeClr val="dk1"/>
                </a:solidFill>
                <a:latin typeface="Calibri"/>
                <a:ea typeface="Calibri"/>
                <a:cs typeface="Calibri"/>
                <a:sym typeface="Calibri"/>
              </a:rPr>
              <a:t>Trauma Informed Care: Working with families</a:t>
            </a:r>
            <a:r>
              <a:rPr lang="en-US" sz="6000" dirty="0">
                <a:solidFill>
                  <a:schemeClr val="dk1"/>
                </a:solidFill>
                <a:latin typeface="Calibri"/>
                <a:ea typeface="Calibri"/>
                <a:cs typeface="Calibri"/>
                <a:sym typeface="Calibri"/>
              </a:rPr>
              <a:t> &amp; </a:t>
            </a:r>
            <a:r>
              <a:rPr lang="en-US" sz="6000" b="0" i="0" u="none" strike="noStrike" cap="none" dirty="0">
                <a:solidFill>
                  <a:schemeClr val="dk1"/>
                </a:solidFill>
                <a:latin typeface="Calibri"/>
                <a:ea typeface="Calibri"/>
                <a:cs typeface="Calibri"/>
                <a:sym typeface="Calibri"/>
              </a:rPr>
              <a:t>youth</a:t>
            </a:r>
            <a:r>
              <a:rPr lang="en-US" sz="6000" dirty="0">
                <a:solidFill>
                  <a:schemeClr val="dk1"/>
                </a:solidFill>
                <a:latin typeface="Calibri"/>
                <a:ea typeface="Calibri"/>
                <a:cs typeface="Calibri"/>
                <a:sym typeface="Calibri"/>
              </a:rPr>
              <a:t> </a:t>
            </a:r>
            <a:endParaRPr sz="5500" b="0" i="0" u="none" strike="noStrike" cap="none">
              <a:solidFill>
                <a:schemeClr val="dk1"/>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3"/>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What is resiliency? </a:t>
            </a:r>
            <a:endParaRPr/>
          </a:p>
        </p:txBody>
      </p:sp>
      <p:sp>
        <p:nvSpPr>
          <p:cNvPr id="237" name="Google Shape;237;p13"/>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4"/>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Resiliency</a:t>
            </a:r>
            <a:endParaRPr/>
          </a:p>
        </p:txBody>
      </p:sp>
      <p:sp>
        <p:nvSpPr>
          <p:cNvPr id="244" name="Google Shape;244;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Font typeface="Noto Sans Symbols"/>
              <a:buChar char="⮚"/>
            </a:pPr>
            <a:r>
              <a:rPr lang="en-US"/>
              <a:t>Withstanding and rebounding from adversity. </a:t>
            </a:r>
            <a:endParaRPr/>
          </a:p>
          <a:p>
            <a:pPr marL="228600" lvl="0" indent="-228600" algn="l" rtl="0">
              <a:lnSpc>
                <a:spcPct val="90000"/>
              </a:lnSpc>
              <a:spcBef>
                <a:spcPts val="1000"/>
              </a:spcBef>
              <a:spcAft>
                <a:spcPts val="0"/>
              </a:spcAft>
              <a:buClr>
                <a:schemeClr val="dk1"/>
              </a:buClr>
              <a:buSzPts val="2800"/>
              <a:buFont typeface="Noto Sans Symbols"/>
              <a:buChar char="⮚"/>
            </a:pPr>
            <a:r>
              <a:rPr lang="en-US"/>
              <a:t>Regaining the ability to thrive, with the potential for transformation and positive growth forged through the searing experience.</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Font typeface="Noto Sans Symbols"/>
              <a:buNone/>
            </a:pPr>
            <a:endParaRPr/>
          </a:p>
          <a:p>
            <a:pPr marL="0" lvl="0" indent="0" algn="l" rtl="0">
              <a:lnSpc>
                <a:spcPct val="90000"/>
              </a:lnSpc>
              <a:spcBef>
                <a:spcPts val="1000"/>
              </a:spcBef>
              <a:spcAft>
                <a:spcPts val="0"/>
              </a:spcAft>
              <a:buClr>
                <a:schemeClr val="dk1"/>
              </a:buClr>
              <a:buSzPts val="2800"/>
              <a:buNone/>
            </a:pPr>
            <a:r>
              <a:rPr lang="en-US"/>
              <a:t>(Walsh, 2020)</a:t>
            </a:r>
            <a:endParaRPr/>
          </a:p>
        </p:txBody>
      </p:sp>
      <p:sp>
        <p:nvSpPr>
          <p:cNvPr id="245" name="Google Shape;245;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Fostered by shared beliefs</a:t>
            </a:r>
            <a:endParaRPr/>
          </a:p>
          <a:p>
            <a:pPr marL="457200" lvl="0" indent="-457200" algn="l" rtl="0">
              <a:lnSpc>
                <a:spcPct val="90000"/>
              </a:lnSpc>
              <a:spcBef>
                <a:spcPts val="1000"/>
              </a:spcBef>
              <a:spcAft>
                <a:spcPts val="0"/>
              </a:spcAft>
              <a:buClr>
                <a:schemeClr val="dk1"/>
              </a:buClr>
              <a:buSzPts val="2800"/>
              <a:buFont typeface="Calibri"/>
              <a:buAutoNum type="arabicPeriod"/>
            </a:pPr>
            <a:r>
              <a:rPr lang="en-US"/>
              <a:t>To </a:t>
            </a:r>
            <a:r>
              <a:rPr lang="en-US" i="1"/>
              <a:t>make meaning</a:t>
            </a:r>
            <a:r>
              <a:rPr lang="en-US"/>
              <a:t> of the crisis and challenges.</a:t>
            </a:r>
            <a:endParaRPr/>
          </a:p>
          <a:p>
            <a:pPr marL="457200" lvl="0" indent="-457200" algn="l" rtl="0">
              <a:lnSpc>
                <a:spcPct val="90000"/>
              </a:lnSpc>
              <a:spcBef>
                <a:spcPts val="1000"/>
              </a:spcBef>
              <a:spcAft>
                <a:spcPts val="0"/>
              </a:spcAft>
              <a:buClr>
                <a:schemeClr val="dk1"/>
              </a:buClr>
              <a:buSzPts val="2800"/>
              <a:buFont typeface="Calibri"/>
              <a:buAutoNum type="arabicPeriod"/>
            </a:pPr>
            <a:r>
              <a:rPr lang="en-US"/>
              <a:t>To (re)gain a </a:t>
            </a:r>
            <a:r>
              <a:rPr lang="en-US" i="1"/>
              <a:t>positive</a:t>
            </a:r>
            <a:r>
              <a:rPr lang="en-US"/>
              <a:t>,</a:t>
            </a:r>
            <a:r>
              <a:rPr lang="en-US" i="1"/>
              <a:t> hopeful outlook that supports active agency.</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5"/>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Protective factors</a:t>
            </a:r>
            <a:endParaRPr/>
          </a:p>
        </p:txBody>
      </p:sp>
      <p:grpSp>
        <p:nvGrpSpPr>
          <p:cNvPr id="252" name="Google Shape;252;p15"/>
          <p:cNvGrpSpPr/>
          <p:nvPr/>
        </p:nvGrpSpPr>
        <p:grpSpPr>
          <a:xfrm>
            <a:off x="2052454" y="1635190"/>
            <a:ext cx="7910694" cy="4746417"/>
            <a:chOff x="0" y="149290"/>
            <a:chExt cx="7910694" cy="4746417"/>
          </a:xfrm>
        </p:grpSpPr>
        <p:sp>
          <p:nvSpPr>
            <p:cNvPr id="253" name="Google Shape;253;p15"/>
            <p:cNvSpPr/>
            <p:nvPr/>
          </p:nvSpPr>
          <p:spPr>
            <a:xfrm>
              <a:off x="0" y="149291"/>
              <a:ext cx="4746416" cy="4746416"/>
            </a:xfrm>
            <a:prstGeom prst="pie">
              <a:avLst>
                <a:gd name="adj1" fmla="val 5400000"/>
                <a:gd name="adj2" fmla="val 16200000"/>
              </a:avLst>
            </a:prstGeom>
            <a:gradFill>
              <a:gsLst>
                <a:gs pos="0">
                  <a:srgbClr val="6EA5DA"/>
                </a:gs>
                <a:gs pos="50000">
                  <a:srgbClr val="529BDA"/>
                </a:gs>
                <a:gs pos="100000">
                  <a:srgbClr val="4188C8"/>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p:nvPr/>
          </p:nvSpPr>
          <p:spPr>
            <a:xfrm>
              <a:off x="2373208" y="149290"/>
              <a:ext cx="5537486" cy="4746416"/>
            </a:xfrm>
            <a:prstGeom prst="rect">
              <a:avLst/>
            </a:prstGeom>
            <a:solidFill>
              <a:schemeClr val="lt1">
                <a:alpha val="89803"/>
              </a:schemeClr>
            </a:solid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5"/>
            <p:cNvSpPr txBox="1"/>
            <p:nvPr/>
          </p:nvSpPr>
          <p:spPr>
            <a:xfrm>
              <a:off x="2373208" y="149290"/>
              <a:ext cx="2768743" cy="1423928"/>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Community: </a:t>
              </a:r>
              <a:endParaRPr/>
            </a:p>
          </p:txBody>
        </p:sp>
        <p:sp>
          <p:nvSpPr>
            <p:cNvPr id="256" name="Google Shape;256;p15"/>
            <p:cNvSpPr/>
            <p:nvPr/>
          </p:nvSpPr>
          <p:spPr>
            <a:xfrm>
              <a:off x="830624" y="1573219"/>
              <a:ext cx="3085167" cy="3085167"/>
            </a:xfrm>
            <a:prstGeom prst="pie">
              <a:avLst>
                <a:gd name="adj1" fmla="val 5400000"/>
                <a:gd name="adj2" fmla="val 16200000"/>
              </a:avLst>
            </a:prstGeom>
            <a:gradFill>
              <a:gsLst>
                <a:gs pos="0">
                  <a:srgbClr val="65C998"/>
                </a:gs>
                <a:gs pos="50000">
                  <a:srgbClr val="46C78C"/>
                </a:gs>
                <a:gs pos="100000">
                  <a:srgbClr val="35B87B"/>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5"/>
            <p:cNvSpPr/>
            <p:nvPr/>
          </p:nvSpPr>
          <p:spPr>
            <a:xfrm>
              <a:off x="2373208" y="1573219"/>
              <a:ext cx="5537486" cy="3085167"/>
            </a:xfrm>
            <a:prstGeom prst="rect">
              <a:avLst/>
            </a:prstGeom>
            <a:solidFill>
              <a:schemeClr val="lt1">
                <a:alpha val="89803"/>
              </a:schemeClr>
            </a:solidFill>
            <a:ln w="9525"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5"/>
            <p:cNvSpPr txBox="1"/>
            <p:nvPr/>
          </p:nvSpPr>
          <p:spPr>
            <a:xfrm>
              <a:off x="2373208" y="1573219"/>
              <a:ext cx="2768743" cy="1423923"/>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Relationships: </a:t>
              </a:r>
              <a:endParaRPr/>
            </a:p>
          </p:txBody>
        </p:sp>
        <p:sp>
          <p:nvSpPr>
            <p:cNvPr id="259" name="Google Shape;259;p15"/>
            <p:cNvSpPr/>
            <p:nvPr/>
          </p:nvSpPr>
          <p:spPr>
            <a:xfrm>
              <a:off x="1661246" y="2997142"/>
              <a:ext cx="1423923" cy="1423923"/>
            </a:xfrm>
            <a:prstGeom prst="pie">
              <a:avLst>
                <a:gd name="adj1" fmla="val 5400000"/>
                <a:gd name="adj2" fmla="val 16200000"/>
              </a:avLst>
            </a:prstGeom>
            <a:gradFill>
              <a:gsLst>
                <a:gs pos="0">
                  <a:srgbClr val="7EB55F"/>
                </a:gs>
                <a:gs pos="50000">
                  <a:srgbClr val="6EB03F"/>
                </a:gs>
                <a:gs pos="100000">
                  <a:srgbClr val="5F9F34"/>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5"/>
            <p:cNvSpPr/>
            <p:nvPr/>
          </p:nvSpPr>
          <p:spPr>
            <a:xfrm>
              <a:off x="2373208" y="2997142"/>
              <a:ext cx="5537486" cy="1423923"/>
            </a:xfrm>
            <a:prstGeom prst="rect">
              <a:avLst/>
            </a:prstGeom>
            <a:solidFill>
              <a:schemeClr val="lt1">
                <a:alpha val="89803"/>
              </a:schemeClr>
            </a:solidFill>
            <a:ln w="9525"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txBox="1"/>
            <p:nvPr/>
          </p:nvSpPr>
          <p:spPr>
            <a:xfrm>
              <a:off x="2373208" y="2997142"/>
              <a:ext cx="2768743" cy="1423923"/>
            </a:xfrm>
            <a:prstGeom prst="rect">
              <a:avLst/>
            </a:prstGeom>
            <a:noFill/>
            <a:ln>
              <a:noFill/>
            </a:ln>
          </p:spPr>
          <p:txBody>
            <a:bodyPr spcFirstLastPara="1" wrap="square" lIns="129525" tIns="129525" rIns="129525" bIns="129525" anchor="ctr" anchorCtr="0">
              <a:noAutofit/>
            </a:bodyPr>
            <a:lstStyle/>
            <a:p>
              <a:pPr marL="0" marR="0" lvl="0" indent="0" algn="ctr" rtl="0">
                <a:lnSpc>
                  <a:spcPct val="90000"/>
                </a:lnSpc>
                <a:spcBef>
                  <a:spcPts val="0"/>
                </a:spcBef>
                <a:spcAft>
                  <a:spcPts val="0"/>
                </a:spcAft>
                <a:buClr>
                  <a:schemeClr val="dk1"/>
                </a:buClr>
                <a:buSzPts val="3400"/>
                <a:buFont typeface="Calibri"/>
                <a:buNone/>
              </a:pPr>
              <a:r>
                <a:rPr lang="en-US" sz="3400">
                  <a:solidFill>
                    <a:schemeClr val="dk1"/>
                  </a:solidFill>
                  <a:latin typeface="Calibri"/>
                  <a:ea typeface="Calibri"/>
                  <a:cs typeface="Calibri"/>
                  <a:sym typeface="Calibri"/>
                </a:rPr>
                <a:t>Individual: </a:t>
              </a:r>
              <a:endParaRPr/>
            </a:p>
          </p:txBody>
        </p:sp>
        <p:sp>
          <p:nvSpPr>
            <p:cNvPr id="262" name="Google Shape;262;p15"/>
            <p:cNvSpPr/>
            <p:nvPr/>
          </p:nvSpPr>
          <p:spPr>
            <a:xfrm>
              <a:off x="5141951" y="149290"/>
              <a:ext cx="2768743" cy="14239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txBox="1"/>
            <p:nvPr/>
          </p:nvSpPr>
          <p:spPr>
            <a:xfrm>
              <a:off x="5141951" y="149290"/>
              <a:ext cx="2768743" cy="1423928"/>
            </a:xfrm>
            <a:prstGeom prst="rect">
              <a:avLst/>
            </a:prstGeom>
            <a:noFill/>
            <a:ln>
              <a:noFill/>
            </a:ln>
          </p:spPr>
          <p:txBody>
            <a:bodyPr spcFirstLastPara="1" wrap="square" lIns="72375" tIns="72375" rIns="72375" bIns="7237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School engagement.</a:t>
              </a:r>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Family &amp; neighborhood.</a:t>
              </a:r>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Participation in after school activities.</a:t>
              </a:r>
              <a:endParaRPr/>
            </a:p>
          </p:txBody>
        </p:sp>
        <p:sp>
          <p:nvSpPr>
            <p:cNvPr id="264" name="Google Shape;264;p15"/>
            <p:cNvSpPr/>
            <p:nvPr/>
          </p:nvSpPr>
          <p:spPr>
            <a:xfrm>
              <a:off x="5141951" y="1573219"/>
              <a:ext cx="2768743" cy="14239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txBox="1"/>
            <p:nvPr/>
          </p:nvSpPr>
          <p:spPr>
            <a:xfrm>
              <a:off x="5141951" y="1573219"/>
              <a:ext cx="2768743" cy="1423923"/>
            </a:xfrm>
            <a:prstGeom prst="rect">
              <a:avLst/>
            </a:prstGeom>
            <a:noFill/>
            <a:ln>
              <a:noFill/>
            </a:ln>
          </p:spPr>
          <p:txBody>
            <a:bodyPr spcFirstLastPara="1" wrap="square" lIns="72375" tIns="72375" rIns="72375" bIns="7237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Relationships with one supportive adult</a:t>
              </a:r>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Friends</a:t>
              </a:r>
              <a:endParaRPr/>
            </a:p>
          </p:txBody>
        </p:sp>
        <p:sp>
          <p:nvSpPr>
            <p:cNvPr id="266" name="Google Shape;266;p15"/>
            <p:cNvSpPr/>
            <p:nvPr/>
          </p:nvSpPr>
          <p:spPr>
            <a:xfrm>
              <a:off x="5141951" y="2997142"/>
              <a:ext cx="2768743" cy="14239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5"/>
            <p:cNvSpPr txBox="1"/>
            <p:nvPr/>
          </p:nvSpPr>
          <p:spPr>
            <a:xfrm>
              <a:off x="5141951" y="2997142"/>
              <a:ext cx="2768743" cy="1423923"/>
            </a:xfrm>
            <a:prstGeom prst="rect">
              <a:avLst/>
            </a:prstGeom>
            <a:noFill/>
            <a:ln>
              <a:noFill/>
            </a:ln>
          </p:spPr>
          <p:txBody>
            <a:bodyPr spcFirstLastPara="1" wrap="square" lIns="72375" tIns="72375" rIns="72375" bIns="72375" anchor="ctr" anchorCtr="0">
              <a:noAutofit/>
            </a:bodyPr>
            <a:lstStyle/>
            <a:p>
              <a:pPr marL="171450" marR="0" lvl="1" indent="-171450" algn="l" rtl="0">
                <a:lnSpc>
                  <a:spcPct val="90000"/>
                </a:lnSpc>
                <a:spcBef>
                  <a:spcPts val="0"/>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Positive thoughts of self</a:t>
              </a:r>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Self-regulation</a:t>
              </a:r>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Social competence</a:t>
              </a:r>
              <a:endParaRPr/>
            </a:p>
            <a:p>
              <a:pPr marL="171450" marR="0" lvl="1" indent="-171450" algn="l" rtl="0">
                <a:lnSpc>
                  <a:spcPct val="90000"/>
                </a:lnSpc>
                <a:spcBef>
                  <a:spcPts val="285"/>
                </a:spcBef>
                <a:spcAft>
                  <a:spcPts val="0"/>
                </a:spcAft>
                <a:buClr>
                  <a:schemeClr val="dk1"/>
                </a:buClr>
                <a:buSzPts val="1900"/>
                <a:buFont typeface="Calibri"/>
                <a:buChar char="•"/>
              </a:pPr>
              <a:r>
                <a:rPr lang="en-US" sz="1900" b="0" i="0" u="none" strike="noStrike" cap="none">
                  <a:solidFill>
                    <a:schemeClr val="dk1"/>
                  </a:solidFill>
                  <a:latin typeface="Calibri"/>
                  <a:ea typeface="Calibri"/>
                  <a:cs typeface="Calibri"/>
                  <a:sym typeface="Calibri"/>
                </a:rPr>
                <a:t>Flexible thinking</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16"/>
          <p:cNvSpPr txBox="1">
            <a:spLocks noGrp="1"/>
          </p:cNvSpPr>
          <p:nvPr>
            <p:ph type="title"/>
          </p:nvPr>
        </p:nvSpPr>
        <p:spPr>
          <a:xfrm>
            <a:off x="2239108" y="455402"/>
            <a:ext cx="7729728" cy="11887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When is stress “Toxic”?</a:t>
            </a:r>
            <a:endParaRPr/>
          </a:p>
        </p:txBody>
      </p:sp>
      <p:sp>
        <p:nvSpPr>
          <p:cNvPr id="274" name="Google Shape;274;p16"/>
          <p:cNvSpPr txBox="1">
            <a:spLocks noGrp="1"/>
          </p:cNvSpPr>
          <p:nvPr>
            <p:ph type="body" idx="1"/>
          </p:nvPr>
        </p:nvSpPr>
        <p:spPr>
          <a:xfrm>
            <a:off x="2239108" y="1644122"/>
            <a:ext cx="7729728" cy="3101983"/>
          </a:xfrm>
          <a:prstGeom prst="rect">
            <a:avLst/>
          </a:prstGeom>
          <a:solidFill>
            <a:schemeClr val="lt1"/>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a:t>Stress is a normal and necessary part of development. </a:t>
            </a:r>
            <a:endParaRPr/>
          </a:p>
          <a:p>
            <a:pPr marL="228600" lvl="0" indent="-228600" algn="l" rtl="0">
              <a:lnSpc>
                <a:spcPct val="90000"/>
              </a:lnSpc>
              <a:spcBef>
                <a:spcPts val="1000"/>
              </a:spcBef>
              <a:spcAft>
                <a:spcPts val="0"/>
              </a:spcAft>
              <a:buClr>
                <a:schemeClr val="dk1"/>
              </a:buClr>
              <a:buSzPts val="2200"/>
              <a:buChar char="•"/>
            </a:pPr>
            <a:r>
              <a:rPr lang="en-US" sz="2200"/>
              <a:t>Toxic when prolonged; in absence of protective relationships.</a:t>
            </a:r>
            <a:endParaRPr/>
          </a:p>
          <a:p>
            <a:pPr marL="228600" lvl="0" indent="-50800" algn="l" rtl="0">
              <a:lnSpc>
                <a:spcPct val="90000"/>
              </a:lnSpc>
              <a:spcBef>
                <a:spcPts val="1000"/>
              </a:spcBef>
              <a:spcAft>
                <a:spcPts val="0"/>
              </a:spcAft>
              <a:buClr>
                <a:schemeClr val="dk1"/>
              </a:buClr>
              <a:buSzPts val="2800"/>
              <a:buNone/>
            </a:pPr>
            <a:endParaRPr/>
          </a:p>
        </p:txBody>
      </p:sp>
      <p:pic>
        <p:nvPicPr>
          <p:cNvPr id="275" name="Google Shape;275;p16"/>
          <p:cNvPicPr preferRelativeResize="0"/>
          <p:nvPr/>
        </p:nvPicPr>
        <p:blipFill rotWithShape="1">
          <a:blip r:embed="rId3">
            <a:alphaModFix/>
          </a:blip>
          <a:srcRect/>
          <a:stretch/>
        </p:blipFill>
        <p:spPr>
          <a:xfrm>
            <a:off x="0" y="2805383"/>
            <a:ext cx="7279424" cy="3755163"/>
          </a:xfrm>
          <a:prstGeom prst="rect">
            <a:avLst/>
          </a:prstGeom>
          <a:noFill/>
          <a:ln w="9525" cap="flat" cmpd="sng">
            <a:solidFill>
              <a:schemeClr val="accent5"/>
            </a:solidFill>
            <a:prstDash val="solid"/>
            <a:round/>
            <a:headEnd type="none" w="sm" len="sm"/>
            <a:tailEnd type="none" w="sm" len="sm"/>
          </a:ln>
        </p:spPr>
      </p:pic>
      <p:pic>
        <p:nvPicPr>
          <p:cNvPr id="276" name="Google Shape;276;p16"/>
          <p:cNvPicPr preferRelativeResize="0"/>
          <p:nvPr/>
        </p:nvPicPr>
        <p:blipFill rotWithShape="1">
          <a:blip r:embed="rId4">
            <a:alphaModFix/>
          </a:blip>
          <a:srcRect/>
          <a:stretch/>
        </p:blipFill>
        <p:spPr>
          <a:xfrm>
            <a:off x="7279424" y="2805383"/>
            <a:ext cx="4912576" cy="3755163"/>
          </a:xfrm>
          <a:prstGeom prst="rect">
            <a:avLst/>
          </a:prstGeom>
          <a:noFill/>
          <a:ln w="9525" cap="flat" cmpd="sng">
            <a:solidFill>
              <a:schemeClr val="accent5"/>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7"/>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Role of primary care</a:t>
            </a:r>
            <a:endParaRPr/>
          </a:p>
        </p:txBody>
      </p:sp>
      <p:sp>
        <p:nvSpPr>
          <p:cNvPr id="283" name="Google Shape;283;p17"/>
          <p:cNvSpPr txBox="1">
            <a:spLocks noGrp="1"/>
          </p:cNvSpPr>
          <p:nvPr>
            <p:ph type="body" idx="1"/>
          </p:nvPr>
        </p:nvSpPr>
        <p:spPr>
          <a:xfrm>
            <a:off x="1500188" y="2000250"/>
            <a:ext cx="8460676" cy="3465135"/>
          </a:xfrm>
          <a:prstGeom prst="rect">
            <a:avLst/>
          </a:prstGeom>
          <a:solidFill>
            <a:schemeClr val="lt1"/>
          </a:solidFill>
          <a:ln w="9525" cap="flat" cmpd="sng">
            <a:solidFill>
              <a:srgbClr val="002060"/>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Supportive relationship over time.</a:t>
            </a:r>
            <a:endParaRPr/>
          </a:p>
          <a:p>
            <a:pPr marL="228600" lvl="0" indent="-228600" algn="l" rtl="0">
              <a:lnSpc>
                <a:spcPct val="90000"/>
              </a:lnSpc>
              <a:spcBef>
                <a:spcPts val="1000"/>
              </a:spcBef>
              <a:spcAft>
                <a:spcPts val="0"/>
              </a:spcAft>
              <a:buClr>
                <a:schemeClr val="dk1"/>
              </a:buClr>
              <a:buSzPts val="2800"/>
              <a:buChar char="•"/>
            </a:pPr>
            <a:r>
              <a:rPr lang="en-US"/>
              <a:t>A safe place: </a:t>
            </a:r>
            <a:endParaRPr/>
          </a:p>
          <a:p>
            <a:pPr marL="685800" lvl="1" indent="-228600" algn="l" rtl="0">
              <a:lnSpc>
                <a:spcPct val="90000"/>
              </a:lnSpc>
              <a:spcBef>
                <a:spcPts val="500"/>
              </a:spcBef>
              <a:spcAft>
                <a:spcPts val="0"/>
              </a:spcAft>
              <a:buClr>
                <a:schemeClr val="dk1"/>
              </a:buClr>
              <a:buSzPts val="2400"/>
              <a:buChar char="•"/>
            </a:pPr>
            <a:r>
              <a:rPr lang="en-US"/>
              <a:t>Patient centered medical home. </a:t>
            </a:r>
            <a:endParaRPr/>
          </a:p>
          <a:p>
            <a:pPr marL="228600" lvl="0" indent="-228600" algn="l" rtl="0">
              <a:lnSpc>
                <a:spcPct val="90000"/>
              </a:lnSpc>
              <a:spcBef>
                <a:spcPts val="1000"/>
              </a:spcBef>
              <a:spcAft>
                <a:spcPts val="0"/>
              </a:spcAft>
              <a:buClr>
                <a:schemeClr val="dk1"/>
              </a:buClr>
              <a:buSzPts val="2800"/>
              <a:buChar char="•"/>
            </a:pPr>
            <a:r>
              <a:rPr lang="en-US"/>
              <a:t>Targeting modifiable/preventable ACES. </a:t>
            </a:r>
            <a:endParaRPr/>
          </a:p>
          <a:p>
            <a:pPr marL="228600" lvl="0" indent="-228600" algn="l" rtl="0">
              <a:lnSpc>
                <a:spcPct val="90000"/>
              </a:lnSpc>
              <a:spcBef>
                <a:spcPts val="1000"/>
              </a:spcBef>
              <a:spcAft>
                <a:spcPts val="0"/>
              </a:spcAft>
              <a:buClr>
                <a:schemeClr val="dk1"/>
              </a:buClr>
              <a:buSzPts val="2800"/>
              <a:buChar char="•"/>
            </a:pPr>
            <a:r>
              <a:rPr lang="en-US"/>
              <a:t>Leveraging resilience factors. </a:t>
            </a:r>
            <a:endParaRPr/>
          </a:p>
          <a:p>
            <a:pPr marL="228600" lvl="0" indent="-50800" algn="l" rtl="0">
              <a:lnSpc>
                <a:spcPct val="90000"/>
              </a:lnSpc>
              <a:spcBef>
                <a:spcPts val="1000"/>
              </a:spcBef>
              <a:spcAft>
                <a:spcPts val="0"/>
              </a:spcAft>
              <a:buClr>
                <a:schemeClr val="dk1"/>
              </a:buClr>
              <a:buSzPts val="2800"/>
              <a:buNone/>
            </a:pPr>
            <a:endParaRPr/>
          </a:p>
        </p:txBody>
      </p:sp>
      <p:pic>
        <p:nvPicPr>
          <p:cNvPr id="284" name="Google Shape;284;p17"/>
          <p:cNvPicPr preferRelativeResize="0"/>
          <p:nvPr/>
        </p:nvPicPr>
        <p:blipFill rotWithShape="1">
          <a:blip r:embed="rId3">
            <a:alphaModFix/>
          </a:blip>
          <a:srcRect/>
          <a:stretch/>
        </p:blipFill>
        <p:spPr>
          <a:xfrm>
            <a:off x="8267700" y="2559276"/>
            <a:ext cx="3086100" cy="1809750"/>
          </a:xfrm>
          <a:prstGeom prst="rect">
            <a:avLst/>
          </a:prstGeom>
          <a:noFill/>
          <a:ln>
            <a:noFill/>
          </a:ln>
        </p:spPr>
      </p:pic>
      <p:pic>
        <p:nvPicPr>
          <p:cNvPr id="285" name="Google Shape;285;p17"/>
          <p:cNvPicPr preferRelativeResize="0"/>
          <p:nvPr/>
        </p:nvPicPr>
        <p:blipFill rotWithShape="1">
          <a:blip r:embed="rId4">
            <a:alphaModFix/>
          </a:blip>
          <a:srcRect/>
          <a:stretch/>
        </p:blipFill>
        <p:spPr>
          <a:xfrm>
            <a:off x="4341876" y="4369026"/>
            <a:ext cx="7011924" cy="22695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8"/>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Trauma informed care (TIC): Framework</a:t>
            </a:r>
            <a:endParaRPr/>
          </a:p>
        </p:txBody>
      </p:sp>
      <p:sp>
        <p:nvSpPr>
          <p:cNvPr id="292" name="Google Shape;292;p18"/>
          <p:cNvSpPr txBox="1">
            <a:spLocks noGrp="1"/>
          </p:cNvSpPr>
          <p:nvPr>
            <p:ph type="body" idx="1"/>
          </p:nvPr>
        </p:nvSpPr>
        <p:spPr>
          <a:xfrm>
            <a:off x="515389" y="2471739"/>
            <a:ext cx="11214649" cy="3707388"/>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b="1"/>
              <a:t>Understanding </a:t>
            </a:r>
            <a:r>
              <a:rPr lang="en-US" sz="2400"/>
              <a:t>the prevalence of trauma &amp; adversity &amp; its impacts.</a:t>
            </a:r>
            <a:endParaRPr/>
          </a:p>
          <a:p>
            <a:pPr marL="228600" lvl="0" indent="-228600" algn="l" rtl="0">
              <a:lnSpc>
                <a:spcPct val="90000"/>
              </a:lnSpc>
              <a:spcBef>
                <a:spcPts val="1000"/>
              </a:spcBef>
              <a:spcAft>
                <a:spcPts val="0"/>
              </a:spcAft>
              <a:buClr>
                <a:schemeClr val="dk1"/>
              </a:buClr>
              <a:buSzPts val="2400"/>
              <a:buChar char="•"/>
            </a:pPr>
            <a:r>
              <a:rPr lang="en-US" sz="2400" b="1"/>
              <a:t>Recognizing</a:t>
            </a:r>
            <a:r>
              <a:rPr lang="en-US" sz="2400"/>
              <a:t> the effects of trauma &amp; adversity on health  and behavior.</a:t>
            </a:r>
            <a:endParaRPr/>
          </a:p>
          <a:p>
            <a:pPr marL="228600" lvl="0" indent="-228600" algn="l" rtl="0">
              <a:lnSpc>
                <a:spcPct val="90000"/>
              </a:lnSpc>
              <a:spcBef>
                <a:spcPts val="1000"/>
              </a:spcBef>
              <a:spcAft>
                <a:spcPts val="0"/>
              </a:spcAft>
              <a:buClr>
                <a:schemeClr val="dk1"/>
              </a:buClr>
              <a:buSzPts val="2400"/>
              <a:buChar char="•"/>
            </a:pPr>
            <a:r>
              <a:rPr lang="en-US" sz="2400" b="1"/>
              <a:t>Training </a:t>
            </a:r>
            <a:r>
              <a:rPr lang="en-US" sz="2400"/>
              <a:t>leadership, providers, and staff on responding with TIC best practices.</a:t>
            </a:r>
            <a:endParaRPr/>
          </a:p>
          <a:p>
            <a:pPr marL="228600" lvl="0" indent="-228600" algn="l" rtl="0">
              <a:lnSpc>
                <a:spcPct val="90000"/>
              </a:lnSpc>
              <a:spcBef>
                <a:spcPts val="1000"/>
              </a:spcBef>
              <a:spcAft>
                <a:spcPts val="0"/>
              </a:spcAft>
              <a:buClr>
                <a:schemeClr val="dk1"/>
              </a:buClr>
              <a:buSzPts val="2400"/>
              <a:buChar char="•"/>
            </a:pPr>
            <a:r>
              <a:rPr lang="en-US" sz="2400" b="1"/>
              <a:t>Integrating</a:t>
            </a:r>
            <a:r>
              <a:rPr lang="en-US" sz="2400"/>
              <a:t> knowledge about trauma into policies, procedures, practices.</a:t>
            </a:r>
            <a:endParaRPr/>
          </a:p>
          <a:p>
            <a:pPr marL="228600" lvl="0" indent="-228600" algn="l" rtl="0">
              <a:lnSpc>
                <a:spcPct val="90000"/>
              </a:lnSpc>
              <a:spcBef>
                <a:spcPts val="1000"/>
              </a:spcBef>
              <a:spcAft>
                <a:spcPts val="0"/>
              </a:spcAft>
              <a:buClr>
                <a:schemeClr val="dk1"/>
              </a:buClr>
              <a:buSzPts val="2400"/>
              <a:buChar char="•"/>
            </a:pPr>
            <a:r>
              <a:rPr lang="en-US" sz="2400" b="1"/>
              <a:t>Resisting re-traumatization </a:t>
            </a:r>
            <a:r>
              <a:rPr lang="en-US" sz="2400"/>
              <a:t>by approaching patients with non judgmental support.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9"/>
          <p:cNvSpPr txBox="1">
            <a:spLocks noGrp="1"/>
          </p:cNvSpPr>
          <p:nvPr>
            <p:ph type="title"/>
          </p:nvPr>
        </p:nvSpPr>
        <p:spPr>
          <a:xfrm>
            <a:off x="288758" y="2504734"/>
            <a:ext cx="3144253" cy="126814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Childhood adversity common pre pandemic</a:t>
            </a:r>
            <a:endParaRPr/>
          </a:p>
        </p:txBody>
      </p:sp>
      <p:sp>
        <p:nvSpPr>
          <p:cNvPr id="299" name="Google Shape;299;p19"/>
          <p:cNvSpPr txBox="1">
            <a:spLocks noGrp="1"/>
          </p:cNvSpPr>
          <p:nvPr>
            <p:ph type="body" idx="1"/>
          </p:nvPr>
        </p:nvSpPr>
        <p:spPr>
          <a:xfrm>
            <a:off x="8973969" y="1352635"/>
            <a:ext cx="2929273" cy="4152730"/>
          </a:xfrm>
          <a:prstGeom prst="rect">
            <a:avLst/>
          </a:prstGeom>
          <a:solidFill>
            <a:srgbClr val="FFFFFF"/>
          </a:solid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Char char="•"/>
            </a:pPr>
            <a:r>
              <a:rPr lang="en-US"/>
              <a:t>Community Violence</a:t>
            </a:r>
            <a:endParaRPr/>
          </a:p>
          <a:p>
            <a:pPr marL="228600" lvl="0" indent="-228600" algn="l" rtl="0">
              <a:lnSpc>
                <a:spcPct val="90000"/>
              </a:lnSpc>
              <a:spcBef>
                <a:spcPts val="1000"/>
              </a:spcBef>
              <a:spcAft>
                <a:spcPts val="0"/>
              </a:spcAft>
              <a:buClr>
                <a:schemeClr val="dk1"/>
              </a:buClr>
              <a:buSzPct val="100000"/>
              <a:buChar char="•"/>
            </a:pPr>
            <a:r>
              <a:rPr lang="en-US"/>
              <a:t>Bullying</a:t>
            </a:r>
            <a:endParaRPr/>
          </a:p>
          <a:p>
            <a:pPr marL="228600" lvl="0" indent="-228600" algn="l" rtl="0">
              <a:lnSpc>
                <a:spcPct val="90000"/>
              </a:lnSpc>
              <a:spcBef>
                <a:spcPts val="1000"/>
              </a:spcBef>
              <a:spcAft>
                <a:spcPts val="0"/>
              </a:spcAft>
              <a:buClr>
                <a:schemeClr val="dk1"/>
              </a:buClr>
              <a:buSzPct val="100000"/>
              <a:buChar char="•"/>
            </a:pPr>
            <a:r>
              <a:rPr lang="en-US"/>
              <a:t>Disasters</a:t>
            </a:r>
            <a:endParaRPr/>
          </a:p>
          <a:p>
            <a:pPr marL="228600" lvl="0" indent="-228600" algn="l" rtl="0">
              <a:lnSpc>
                <a:spcPct val="90000"/>
              </a:lnSpc>
              <a:spcBef>
                <a:spcPts val="1000"/>
              </a:spcBef>
              <a:spcAft>
                <a:spcPts val="0"/>
              </a:spcAft>
              <a:buClr>
                <a:schemeClr val="dk1"/>
              </a:buClr>
              <a:buSzPct val="100000"/>
              <a:buChar char="•"/>
            </a:pPr>
            <a:r>
              <a:rPr lang="en-US"/>
              <a:t>Medical trauma</a:t>
            </a:r>
            <a:endParaRPr/>
          </a:p>
          <a:p>
            <a:pPr marL="228600" lvl="0" indent="-228600" algn="l" rtl="0">
              <a:lnSpc>
                <a:spcPct val="90000"/>
              </a:lnSpc>
              <a:spcBef>
                <a:spcPts val="1000"/>
              </a:spcBef>
              <a:spcAft>
                <a:spcPts val="0"/>
              </a:spcAft>
              <a:buClr>
                <a:schemeClr val="dk1"/>
              </a:buClr>
              <a:buSzPct val="100000"/>
              <a:buChar char="•"/>
            </a:pPr>
            <a:r>
              <a:rPr lang="en-US"/>
              <a:t>Refugee trauma  </a:t>
            </a:r>
            <a:endParaRPr/>
          </a:p>
          <a:p>
            <a:pPr marL="228600" lvl="0" indent="-228600" algn="l" rtl="0">
              <a:lnSpc>
                <a:spcPct val="90000"/>
              </a:lnSpc>
              <a:spcBef>
                <a:spcPts val="1000"/>
              </a:spcBef>
              <a:spcAft>
                <a:spcPts val="0"/>
              </a:spcAft>
              <a:buClr>
                <a:schemeClr val="dk1"/>
              </a:buClr>
              <a:buSzPct val="100000"/>
              <a:buChar char="•"/>
            </a:pPr>
            <a:r>
              <a:rPr lang="en-US"/>
              <a:t>Terrorism</a:t>
            </a:r>
            <a:endParaRPr/>
          </a:p>
          <a:p>
            <a:pPr marL="228600" lvl="0" indent="-228600" algn="l" rtl="0">
              <a:lnSpc>
                <a:spcPct val="90000"/>
              </a:lnSpc>
              <a:spcBef>
                <a:spcPts val="1000"/>
              </a:spcBef>
              <a:spcAft>
                <a:spcPts val="0"/>
              </a:spcAft>
              <a:buClr>
                <a:schemeClr val="dk1"/>
              </a:buClr>
              <a:buSzPct val="100000"/>
              <a:buChar char="•"/>
            </a:pPr>
            <a:r>
              <a:rPr lang="en-US"/>
              <a:t>Traumatic Grief</a:t>
            </a:r>
            <a:endParaRPr/>
          </a:p>
          <a:p>
            <a:pPr marL="228600" lvl="0" indent="-228600" algn="l" rtl="0">
              <a:lnSpc>
                <a:spcPct val="90000"/>
              </a:lnSpc>
              <a:spcBef>
                <a:spcPts val="1000"/>
              </a:spcBef>
              <a:spcAft>
                <a:spcPts val="0"/>
              </a:spcAft>
              <a:buClr>
                <a:schemeClr val="dk1"/>
              </a:buClr>
              <a:buSzPct val="100000"/>
              <a:buChar char="•"/>
            </a:pPr>
            <a:r>
              <a:rPr lang="en-US"/>
              <a:t>Historic &amp; Racial trauma</a:t>
            </a:r>
            <a:endParaRPr/>
          </a:p>
        </p:txBody>
      </p:sp>
      <p:pic>
        <p:nvPicPr>
          <p:cNvPr id="300" name="Google Shape;300;p19"/>
          <p:cNvPicPr preferRelativeResize="0"/>
          <p:nvPr/>
        </p:nvPicPr>
        <p:blipFill rotWithShape="1">
          <a:blip r:embed="rId3">
            <a:alphaModFix/>
          </a:blip>
          <a:srcRect/>
          <a:stretch/>
        </p:blipFill>
        <p:spPr>
          <a:xfrm>
            <a:off x="3433011" y="1499947"/>
            <a:ext cx="5598790" cy="4170658"/>
          </a:xfrm>
          <a:prstGeom prst="rect">
            <a:avLst/>
          </a:prstGeom>
          <a:noFill/>
          <a:ln w="9525" cap="flat" cmpd="sng">
            <a:solidFill>
              <a:schemeClr val="accent1"/>
            </a:solidFill>
            <a:prstDash val="solid"/>
            <a:round/>
            <a:headEnd type="none" w="sm" len="sm"/>
            <a:tailEnd type="none" w="sm" len="sm"/>
          </a:ln>
        </p:spPr>
      </p:pic>
      <p:sp>
        <p:nvSpPr>
          <p:cNvPr id="301" name="Google Shape;301;p19"/>
          <p:cNvSpPr txBox="1"/>
          <p:nvPr/>
        </p:nvSpPr>
        <p:spPr>
          <a:xfrm>
            <a:off x="3433011" y="528861"/>
            <a:ext cx="5758474" cy="1268145"/>
          </a:xfrm>
          <a:prstGeom prst="rect">
            <a:avLst/>
          </a:prstGeom>
          <a:noFill/>
          <a:ln>
            <a:noFill/>
          </a:ln>
        </p:spPr>
        <p:txBody>
          <a:bodyPr spcFirstLastPara="1" wrap="square" lIns="91425" tIns="45700" rIns="91425" bIns="45700" anchor="ctr" anchorCtr="0">
            <a:normAutofit fontScale="97500"/>
          </a:bodyPr>
          <a:lstStyle/>
          <a:p>
            <a:pPr marL="0" marR="0" lvl="0" indent="0" algn="l" rtl="0">
              <a:lnSpc>
                <a:spcPct val="90000"/>
              </a:lnSpc>
              <a:spcBef>
                <a:spcPts val="0"/>
              </a:spcBef>
              <a:spcAft>
                <a:spcPts val="0"/>
              </a:spcAft>
              <a:buClr>
                <a:schemeClr val="dk1"/>
              </a:buClr>
              <a:buSzPct val="100000"/>
              <a:buFont typeface="Calibri"/>
              <a:buNone/>
            </a:pPr>
            <a:r>
              <a:rPr lang="en-US" sz="3600">
                <a:solidFill>
                  <a:schemeClr val="dk1"/>
                </a:solidFill>
                <a:latin typeface="Calibri"/>
                <a:ea typeface="Calibri"/>
                <a:cs typeface="Calibri"/>
                <a:sym typeface="Calibri"/>
              </a:rPr>
              <a:t>Adverse childhood experiences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0"/>
          <p:cNvPicPr preferRelativeResize="0"/>
          <p:nvPr/>
        </p:nvPicPr>
        <p:blipFill rotWithShape="1">
          <a:blip r:embed="rId3">
            <a:alphaModFix/>
          </a:blip>
          <a:srcRect/>
          <a:stretch/>
        </p:blipFill>
        <p:spPr>
          <a:xfrm>
            <a:off x="4301836" y="873252"/>
            <a:ext cx="6882632" cy="5633926"/>
          </a:xfrm>
          <a:prstGeom prst="rect">
            <a:avLst/>
          </a:prstGeom>
          <a:noFill/>
          <a:ln>
            <a:noFill/>
          </a:ln>
        </p:spPr>
      </p:pic>
      <p:sp>
        <p:nvSpPr>
          <p:cNvPr id="308" name="Google Shape;308;p20"/>
          <p:cNvSpPr txBox="1">
            <a:spLocks noGrp="1"/>
          </p:cNvSpPr>
          <p:nvPr>
            <p:ph type="title"/>
          </p:nvPr>
        </p:nvSpPr>
        <p:spPr>
          <a:xfrm>
            <a:off x="318195" y="2463563"/>
            <a:ext cx="2626895" cy="1325563"/>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Known risk between adversity and wellbeing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1"/>
          <p:cNvPicPr preferRelativeResize="0"/>
          <p:nvPr/>
        </p:nvPicPr>
        <p:blipFill rotWithShape="1">
          <a:blip r:embed="rId3">
            <a:alphaModFix/>
          </a:blip>
          <a:srcRect/>
          <a:stretch/>
        </p:blipFill>
        <p:spPr>
          <a:xfrm>
            <a:off x="2204858" y="168442"/>
            <a:ext cx="8679816" cy="6184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2"/>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Who goes on to experience trauma sequelae? </a:t>
            </a:r>
            <a:endParaRPr/>
          </a:p>
        </p:txBody>
      </p:sp>
      <p:sp>
        <p:nvSpPr>
          <p:cNvPr id="321" name="Google Shape;321;p22"/>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All Kids who experience childhood trauma develop PTSD.</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True.</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False.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
          <p:cNvSpPr/>
          <p:nvPr/>
        </p:nvSpPr>
        <p:spPr>
          <a:xfrm>
            <a:off x="5448592" y="4084221"/>
            <a:ext cx="6743408" cy="2272129"/>
          </a:xfrm>
          <a:prstGeom prst="rect">
            <a:avLst/>
          </a:prstGeom>
          <a:solidFill>
            <a:srgbClr val="7BBF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3"/>
          <p:cNvSpPr txBox="1"/>
          <p:nvPr/>
        </p:nvSpPr>
        <p:spPr>
          <a:xfrm>
            <a:off x="5872334" y="4353358"/>
            <a:ext cx="5895923" cy="2121108"/>
          </a:xfrm>
          <a:prstGeom prst="rect">
            <a:avLst/>
          </a:prstGeom>
          <a:noFill/>
          <a:ln>
            <a:noFill/>
          </a:ln>
        </p:spPr>
        <p:txBody>
          <a:bodyPr spcFirstLastPara="1" wrap="square" lIns="91425" tIns="45700" rIns="91425" bIns="45700" anchor="t" anchorCtr="0">
            <a:noAutofit/>
          </a:bodyPr>
          <a:lstStyle/>
          <a:p>
            <a:pPr>
              <a:lnSpc>
                <a:spcPct val="90000"/>
              </a:lnSpc>
              <a:buClr>
                <a:schemeClr val="lt1"/>
              </a:buClr>
              <a:buSzPts val="1800"/>
            </a:pPr>
            <a:r>
              <a:rPr lang="en-US" sz="1800" dirty="0">
                <a:solidFill>
                  <a:schemeClr val="bg1"/>
                </a:solidFill>
                <a:latin typeface="Open Sans"/>
                <a:sym typeface="Open Sans"/>
              </a:rPr>
              <a:t>Assistant Professor of Psychiatry</a:t>
            </a:r>
            <a:endParaRPr lang="en-US" sz="1800" dirty="0">
              <a:solidFill>
                <a:schemeClr val="bg1"/>
              </a:solidFill>
              <a:latin typeface="Open Sans"/>
            </a:endParaRPr>
          </a:p>
          <a:p>
            <a:pPr>
              <a:lnSpc>
                <a:spcPct val="90000"/>
              </a:lnSpc>
              <a:buClr>
                <a:schemeClr val="lt1"/>
              </a:buClr>
              <a:buSzPts val="1800"/>
            </a:pPr>
            <a:r>
              <a:rPr lang="en-US" sz="1800" dirty="0">
                <a:solidFill>
                  <a:schemeClr val="bg1"/>
                </a:solidFill>
                <a:latin typeface="Open Sans"/>
              </a:rPr>
              <a:t>SUNY Upstate Norton School of Medicine</a:t>
            </a:r>
          </a:p>
          <a:p>
            <a:pPr>
              <a:lnSpc>
                <a:spcPct val="90000"/>
              </a:lnSpc>
              <a:buSzPts val="1800"/>
            </a:pPr>
            <a:r>
              <a:rPr lang="en-US" sz="1800" dirty="0">
                <a:solidFill>
                  <a:schemeClr val="bg1"/>
                </a:solidFill>
                <a:latin typeface="Open Sans"/>
              </a:rPr>
              <a:t>Wellness Officer</a:t>
            </a:r>
          </a:p>
          <a:p>
            <a:pPr>
              <a:lnSpc>
                <a:spcPct val="90000"/>
              </a:lnSpc>
              <a:buSzPts val="1800"/>
            </a:pPr>
            <a:r>
              <a:rPr lang="en-US" sz="1800" dirty="0">
                <a:solidFill>
                  <a:schemeClr val="bg1"/>
                </a:solidFill>
                <a:latin typeface="Open Sans"/>
                <a:ea typeface="Open Sans"/>
              </a:rPr>
              <a:t>Medical Director Upstate Nation Behavioral Health Collaborative</a:t>
            </a:r>
          </a:p>
          <a:p>
            <a:pPr marL="0" marR="0" lvl="0" indent="0" rtl="0">
              <a:lnSpc>
                <a:spcPct val="90000"/>
              </a:lnSpc>
              <a:spcBef>
                <a:spcPts val="0"/>
              </a:spcBef>
              <a:spcAft>
                <a:spcPts val="0"/>
              </a:spcAft>
              <a:buClr>
                <a:schemeClr val="lt1"/>
              </a:buClr>
              <a:buSzPts val="1800"/>
              <a:buFont typeface="Open Sans"/>
              <a:buNone/>
            </a:pPr>
            <a:endParaRPr lang="en-US" sz="1800" b="0" i="0" u="none" strike="noStrike" cap="none" dirty="0">
              <a:solidFill>
                <a:schemeClr val="bg1"/>
              </a:solidFill>
              <a:latin typeface="Open Sans"/>
              <a:ea typeface="Open Sans"/>
              <a:cs typeface="Open Sans"/>
            </a:endParaRPr>
          </a:p>
          <a:p>
            <a:pPr>
              <a:lnSpc>
                <a:spcPct val="90000"/>
              </a:lnSpc>
              <a:buClr>
                <a:schemeClr val="lt1"/>
              </a:buClr>
              <a:buSzPts val="1800"/>
              <a:buFont typeface="Open Sans"/>
            </a:pPr>
            <a:endParaRPr lang="en-US" sz="1800" dirty="0">
              <a:solidFill>
                <a:schemeClr val="bg1"/>
              </a:solidFill>
              <a:latin typeface="Open Sans"/>
              <a:ea typeface="Helvetica Neue"/>
              <a:cs typeface="Helvetica Neue"/>
            </a:endParaRPr>
          </a:p>
          <a:p>
            <a:pPr marL="0" marR="0" lvl="0" indent="0" algn="l" rtl="0">
              <a:lnSpc>
                <a:spcPct val="90000"/>
              </a:lnSpc>
              <a:spcBef>
                <a:spcPts val="0"/>
              </a:spcBef>
              <a:spcAft>
                <a:spcPts val="0"/>
              </a:spcAft>
              <a:buClr>
                <a:schemeClr val="lt1"/>
              </a:buClr>
              <a:buSzPts val="1800"/>
              <a:buFont typeface="Helvetica Neue"/>
              <a:buNone/>
            </a:pPr>
            <a:r>
              <a:rPr lang="en-US" sz="1800" dirty="0">
                <a:solidFill>
                  <a:schemeClr val="bg1"/>
                </a:solidFill>
                <a:latin typeface="Open Sans"/>
                <a:sym typeface="Helvetica Neue"/>
              </a:rPr>
              <a:t>Contact: khouryn@upstate.edu</a:t>
            </a:r>
            <a:endParaRPr sz="1800">
              <a:solidFill>
                <a:schemeClr val="bg1"/>
              </a:solidFill>
              <a:latin typeface="Open Sans"/>
            </a:endParaRPr>
          </a:p>
          <a:p>
            <a:pPr marL="0" marR="0" lvl="0" indent="0" algn="l" rtl="0">
              <a:lnSpc>
                <a:spcPct val="90000"/>
              </a:lnSpc>
              <a:spcBef>
                <a:spcPts val="0"/>
              </a:spcBef>
              <a:spcAft>
                <a:spcPts val="0"/>
              </a:spcAft>
              <a:buClr>
                <a:schemeClr val="lt1"/>
              </a:buClr>
              <a:buSzPts val="1800"/>
              <a:buFont typeface="Open Sans"/>
              <a:buNone/>
            </a:pPr>
            <a:endParaRPr sz="1800" b="0" i="0" u="none" strike="noStrike" cap="none">
              <a:solidFill>
                <a:schemeClr val="lt1"/>
              </a:solidFill>
              <a:latin typeface="Helvetica Neue"/>
              <a:ea typeface="Helvetica Neue"/>
              <a:cs typeface="Helvetica Neue"/>
              <a:sym typeface="Helvetica Neue"/>
            </a:endParaRPr>
          </a:p>
          <a:p>
            <a:pPr marL="0" marR="0" lvl="0" indent="0" algn="l" rtl="0">
              <a:lnSpc>
                <a:spcPct val="90000"/>
              </a:lnSpc>
              <a:spcBef>
                <a:spcPts val="0"/>
              </a:spcBef>
              <a:spcAft>
                <a:spcPts val="0"/>
              </a:spcAft>
              <a:buClr>
                <a:schemeClr val="lt1"/>
              </a:buClr>
              <a:buSzPts val="1800"/>
              <a:buFont typeface="Open Sans"/>
              <a:buNone/>
            </a:pPr>
            <a:endParaRPr sz="1800" b="0" i="0" u="none" strike="noStrike" cap="none">
              <a:solidFill>
                <a:schemeClr val="lt1"/>
              </a:solidFill>
              <a:latin typeface="Helvetica Neue"/>
              <a:ea typeface="Helvetica Neue"/>
              <a:cs typeface="Helvetica Neue"/>
              <a:sym typeface="Helvetica Neue"/>
            </a:endParaRPr>
          </a:p>
        </p:txBody>
      </p:sp>
      <p:sp>
        <p:nvSpPr>
          <p:cNvPr id="136" name="Google Shape;136;p3"/>
          <p:cNvSpPr txBox="1">
            <a:spLocks noGrp="1"/>
          </p:cNvSpPr>
          <p:nvPr>
            <p:ph type="ctrTitle"/>
          </p:nvPr>
        </p:nvSpPr>
        <p:spPr>
          <a:xfrm>
            <a:off x="5448592" y="2706462"/>
            <a:ext cx="6540208" cy="736184"/>
          </a:xfrm>
          <a:prstGeom prst="rect">
            <a:avLst/>
          </a:prstGeom>
          <a:solidFill>
            <a:srgbClr val="391378"/>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Helvetica Neue"/>
              <a:buNone/>
            </a:pPr>
            <a:r>
              <a:rPr lang="en-US" sz="3600">
                <a:solidFill>
                  <a:schemeClr val="lt1"/>
                </a:solidFill>
                <a:latin typeface="Helvetica Neue"/>
                <a:ea typeface="Helvetica Neue"/>
                <a:cs typeface="Helvetica Neue"/>
                <a:sym typeface="Helvetica Neue"/>
              </a:rPr>
              <a:t>Speaker:</a:t>
            </a:r>
            <a:endParaRPr/>
          </a:p>
        </p:txBody>
      </p:sp>
      <p:sp>
        <p:nvSpPr>
          <p:cNvPr id="138" name="Google Shape;138;p3"/>
          <p:cNvSpPr txBox="1"/>
          <p:nvPr/>
        </p:nvSpPr>
        <p:spPr>
          <a:xfrm>
            <a:off x="5448592" y="3623733"/>
            <a:ext cx="6743408" cy="769441"/>
          </a:xfrm>
          <a:prstGeom prst="rect">
            <a:avLst/>
          </a:prstGeom>
          <a:solidFill>
            <a:srgbClr val="00B0F0"/>
          </a:solidFill>
          <a:ln>
            <a:noFill/>
          </a:ln>
        </p:spPr>
        <p:txBody>
          <a:bodyPr spcFirstLastPara="1" wrap="square" lIns="91425" tIns="45700" rIns="91425" bIns="45700" anchor="t" anchorCtr="0">
            <a:spAutoFit/>
          </a:bodyPr>
          <a:lstStyle/>
          <a:p>
            <a:pPr algn="ctr"/>
            <a:r>
              <a:rPr lang="en-US" sz="2600" dirty="0">
                <a:solidFill>
                  <a:schemeClr val="lt1"/>
                </a:solidFill>
                <a:latin typeface="Calibri"/>
                <a:ea typeface="Calibri"/>
                <a:cs typeface="Calibri"/>
                <a:sym typeface="Calibri"/>
              </a:rPr>
              <a:t>Nayla M. Khoury</a:t>
            </a:r>
            <a:r>
              <a:rPr lang="en-US" sz="2600" b="0" i="0" u="none" strike="noStrike" cap="none" dirty="0">
                <a:solidFill>
                  <a:schemeClr val="lt1"/>
                </a:solidFill>
                <a:latin typeface="Calibri"/>
                <a:ea typeface="Calibri"/>
                <a:cs typeface="Calibri"/>
                <a:sym typeface="Calibri"/>
              </a:rPr>
              <a:t>, MD, </a:t>
            </a:r>
            <a:r>
              <a:rPr lang="en-US" sz="2600" dirty="0">
                <a:solidFill>
                  <a:schemeClr val="lt1"/>
                </a:solidFill>
                <a:latin typeface="Calibri"/>
                <a:ea typeface="Calibri"/>
                <a:cs typeface="Calibri"/>
                <a:sym typeface="Calibri"/>
              </a:rPr>
              <a:t>MPH</a:t>
            </a:r>
            <a:endParaRPr dirty="0">
              <a:solidFill>
                <a:schemeClr val="lt1"/>
              </a:solidFill>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3"/>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Who goes on to experience trauma sequelae? </a:t>
            </a:r>
            <a:endParaRPr/>
          </a:p>
        </p:txBody>
      </p:sp>
      <p:sp>
        <p:nvSpPr>
          <p:cNvPr id="328" name="Google Shape;328;p23"/>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All Kids who experience childhood trauma develop PTSD.</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True.</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b="1"/>
              <a:t>False.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24"/>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Exposure doesn’t equal trauma disorder</a:t>
            </a:r>
            <a:endParaRPr/>
          </a:p>
        </p:txBody>
      </p:sp>
      <p:sp>
        <p:nvSpPr>
          <p:cNvPr id="335" name="Google Shape;335;p24"/>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Courier New"/>
              <a:buChar char="o"/>
            </a:pPr>
            <a:r>
              <a:rPr lang="en-US" sz="2400"/>
              <a:t>Keep in mind the three e’s of trauma:</a:t>
            </a:r>
            <a:endParaRPr/>
          </a:p>
          <a:p>
            <a:pPr marL="800100" lvl="1" indent="-342900" algn="l" rtl="0">
              <a:lnSpc>
                <a:spcPct val="90000"/>
              </a:lnSpc>
              <a:spcBef>
                <a:spcPts val="500"/>
              </a:spcBef>
              <a:spcAft>
                <a:spcPts val="0"/>
              </a:spcAft>
              <a:buClr>
                <a:schemeClr val="dk1"/>
              </a:buClr>
              <a:buSzPts val="2400"/>
              <a:buFont typeface="Courier New"/>
              <a:buChar char="o"/>
            </a:pPr>
            <a:r>
              <a:rPr lang="en-US" sz="2400"/>
              <a:t>Exposure</a:t>
            </a:r>
            <a:endParaRPr/>
          </a:p>
          <a:p>
            <a:pPr marL="800100" lvl="1" indent="-342900" algn="l" rtl="0">
              <a:lnSpc>
                <a:spcPct val="90000"/>
              </a:lnSpc>
              <a:spcBef>
                <a:spcPts val="500"/>
              </a:spcBef>
              <a:spcAft>
                <a:spcPts val="0"/>
              </a:spcAft>
              <a:buClr>
                <a:schemeClr val="dk1"/>
              </a:buClr>
              <a:buSzPts val="2400"/>
              <a:buFont typeface="Courier New"/>
              <a:buChar char="o"/>
            </a:pPr>
            <a:r>
              <a:rPr lang="en-US" sz="2400"/>
              <a:t>Experience</a:t>
            </a:r>
            <a:endParaRPr/>
          </a:p>
          <a:p>
            <a:pPr marL="800100" lvl="1" indent="-342900" algn="l" rtl="0">
              <a:lnSpc>
                <a:spcPct val="90000"/>
              </a:lnSpc>
              <a:spcBef>
                <a:spcPts val="500"/>
              </a:spcBef>
              <a:spcAft>
                <a:spcPts val="0"/>
              </a:spcAft>
              <a:buClr>
                <a:schemeClr val="dk1"/>
              </a:buClr>
              <a:buSzPts val="2400"/>
              <a:buFont typeface="Courier New"/>
              <a:buChar char="o"/>
            </a:pPr>
            <a:r>
              <a:rPr lang="en-US" sz="2400"/>
              <a:t>Effects</a:t>
            </a:r>
            <a:endParaRPr/>
          </a:p>
          <a:p>
            <a:pPr marL="228600" lvl="0" indent="-228600" algn="l" rtl="0">
              <a:lnSpc>
                <a:spcPct val="90000"/>
              </a:lnSpc>
              <a:spcBef>
                <a:spcPts val="1000"/>
              </a:spcBef>
              <a:spcAft>
                <a:spcPts val="0"/>
              </a:spcAft>
              <a:buClr>
                <a:schemeClr val="dk1"/>
              </a:buClr>
              <a:buSzPts val="2400"/>
              <a:buFont typeface="Courier New"/>
              <a:buChar char="o"/>
            </a:pPr>
            <a:r>
              <a:rPr lang="en-US" sz="2400"/>
              <a:t>Not everyone with a trauma history needs extensive trauma therapy.</a:t>
            </a:r>
            <a:endParaRPr/>
          </a:p>
          <a:p>
            <a:pPr marL="228600" lvl="0" indent="-228600" algn="l" rtl="0">
              <a:lnSpc>
                <a:spcPct val="90000"/>
              </a:lnSpc>
              <a:spcBef>
                <a:spcPts val="1000"/>
              </a:spcBef>
              <a:spcAft>
                <a:spcPts val="0"/>
              </a:spcAft>
              <a:buClr>
                <a:schemeClr val="dk1"/>
              </a:buClr>
              <a:buSzPts val="2400"/>
              <a:buFont typeface="Courier New"/>
              <a:buChar char="o"/>
            </a:pPr>
            <a:r>
              <a:rPr lang="en-US" sz="2400"/>
              <a:t>Careful assessment Is helpful.</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5"/>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Post Traumatic Stress Disorder</a:t>
            </a:r>
            <a:endParaRPr/>
          </a:p>
        </p:txBody>
      </p:sp>
      <p:sp>
        <p:nvSpPr>
          <p:cNvPr id="342" name="Google Shape;342;p25"/>
          <p:cNvSpPr txBox="1">
            <a:spLocks noGrp="1"/>
          </p:cNvSpPr>
          <p:nvPr>
            <p:ph type="body" idx="1"/>
          </p:nvPr>
        </p:nvSpPr>
        <p:spPr>
          <a:xfrm>
            <a:off x="1251678" y="2286001"/>
            <a:ext cx="10178322" cy="4189614"/>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 Traumatic event (Criterion A) + 4 clusters + impairment x one month</a:t>
            </a:r>
            <a:endParaRPr/>
          </a:p>
          <a:p>
            <a:pPr marL="228600" lvl="0" indent="-228600" algn="l" rtl="0">
              <a:lnSpc>
                <a:spcPct val="90000"/>
              </a:lnSpc>
              <a:spcBef>
                <a:spcPts val="1000"/>
              </a:spcBef>
              <a:spcAft>
                <a:spcPts val="0"/>
              </a:spcAft>
              <a:buClr>
                <a:schemeClr val="dk1"/>
              </a:buClr>
              <a:buSzPts val="2800"/>
              <a:buChar char="•"/>
            </a:pPr>
            <a:r>
              <a:rPr lang="en-US"/>
              <a:t>Clusters:</a:t>
            </a:r>
            <a:endParaRPr/>
          </a:p>
          <a:p>
            <a:pPr marL="685800" lvl="1" indent="-228600" algn="l" rtl="0">
              <a:lnSpc>
                <a:spcPct val="90000"/>
              </a:lnSpc>
              <a:spcBef>
                <a:spcPts val="500"/>
              </a:spcBef>
              <a:spcAft>
                <a:spcPts val="0"/>
              </a:spcAft>
              <a:buClr>
                <a:schemeClr val="dk1"/>
              </a:buClr>
              <a:buSzPts val="2000"/>
              <a:buChar char="•"/>
            </a:pPr>
            <a:r>
              <a:rPr lang="en-US" sz="2000"/>
              <a:t>B: </a:t>
            </a:r>
            <a:r>
              <a:rPr lang="en-US" sz="2000" b="1"/>
              <a:t>Intrusive symptoms</a:t>
            </a:r>
            <a:endParaRPr/>
          </a:p>
          <a:p>
            <a:pPr marL="1143000" lvl="2" indent="-228600" algn="l" rtl="0">
              <a:lnSpc>
                <a:spcPct val="90000"/>
              </a:lnSpc>
              <a:spcBef>
                <a:spcPts val="500"/>
              </a:spcBef>
              <a:spcAft>
                <a:spcPts val="0"/>
              </a:spcAft>
              <a:buClr>
                <a:schemeClr val="dk1"/>
              </a:buClr>
              <a:buSzPts val="2000"/>
              <a:buChar char="•"/>
            </a:pPr>
            <a:r>
              <a:rPr lang="en-US" sz="2000"/>
              <a:t>For kids – repetitive play with trauma themes</a:t>
            </a:r>
            <a:endParaRPr/>
          </a:p>
          <a:p>
            <a:pPr marL="1143000" lvl="2" indent="-228600" algn="l" rtl="0">
              <a:lnSpc>
                <a:spcPct val="90000"/>
              </a:lnSpc>
              <a:spcBef>
                <a:spcPts val="500"/>
              </a:spcBef>
              <a:spcAft>
                <a:spcPts val="0"/>
              </a:spcAft>
              <a:buClr>
                <a:schemeClr val="dk1"/>
              </a:buClr>
              <a:buSzPts val="2000"/>
              <a:buChar char="•"/>
            </a:pPr>
            <a:r>
              <a:rPr lang="en-US" sz="2000"/>
              <a:t>Frightening dreams without recognizable content</a:t>
            </a:r>
            <a:endParaRPr/>
          </a:p>
          <a:p>
            <a:pPr marL="1143000" lvl="2" indent="-228600" algn="l" rtl="0">
              <a:lnSpc>
                <a:spcPct val="90000"/>
              </a:lnSpc>
              <a:spcBef>
                <a:spcPts val="500"/>
              </a:spcBef>
              <a:spcAft>
                <a:spcPts val="0"/>
              </a:spcAft>
              <a:buClr>
                <a:schemeClr val="dk1"/>
              </a:buClr>
              <a:buSzPts val="2000"/>
              <a:buChar char="•"/>
            </a:pPr>
            <a:r>
              <a:rPr lang="en-US" sz="2000"/>
              <a:t>Trauma reenactments during play</a:t>
            </a:r>
            <a:endParaRPr/>
          </a:p>
          <a:p>
            <a:pPr marL="685800" lvl="1" indent="-228600" algn="l" rtl="0">
              <a:lnSpc>
                <a:spcPct val="90000"/>
              </a:lnSpc>
              <a:spcBef>
                <a:spcPts val="500"/>
              </a:spcBef>
              <a:spcAft>
                <a:spcPts val="0"/>
              </a:spcAft>
              <a:buClr>
                <a:schemeClr val="dk1"/>
              </a:buClr>
              <a:buSzPts val="2000"/>
              <a:buChar char="•"/>
            </a:pPr>
            <a:r>
              <a:rPr lang="en-US" sz="2000"/>
              <a:t>C: </a:t>
            </a:r>
            <a:r>
              <a:rPr lang="en-US" sz="2000" b="1"/>
              <a:t>Persistence avoidance</a:t>
            </a:r>
            <a:endParaRPr/>
          </a:p>
          <a:p>
            <a:pPr marL="685800" lvl="1" indent="-228600" algn="l" rtl="0">
              <a:lnSpc>
                <a:spcPct val="90000"/>
              </a:lnSpc>
              <a:spcBef>
                <a:spcPts val="500"/>
              </a:spcBef>
              <a:spcAft>
                <a:spcPts val="0"/>
              </a:spcAft>
              <a:buClr>
                <a:schemeClr val="dk1"/>
              </a:buClr>
              <a:buSzPts val="2000"/>
              <a:buChar char="•"/>
            </a:pPr>
            <a:r>
              <a:rPr lang="en-US" sz="2000"/>
              <a:t>D: </a:t>
            </a:r>
            <a:r>
              <a:rPr lang="en-US" sz="2000" b="1"/>
              <a:t>Negative changes in cognition and mood</a:t>
            </a:r>
            <a:endParaRPr/>
          </a:p>
          <a:p>
            <a:pPr marL="685800" lvl="1" indent="-228600" algn="l" rtl="0">
              <a:lnSpc>
                <a:spcPct val="90000"/>
              </a:lnSpc>
              <a:spcBef>
                <a:spcPts val="500"/>
              </a:spcBef>
              <a:spcAft>
                <a:spcPts val="0"/>
              </a:spcAft>
              <a:buClr>
                <a:schemeClr val="dk1"/>
              </a:buClr>
              <a:buSzPts val="2000"/>
              <a:buChar char="•"/>
            </a:pPr>
            <a:r>
              <a:rPr lang="en-US" sz="2000"/>
              <a:t>E: </a:t>
            </a:r>
            <a:r>
              <a:rPr lang="en-US" sz="2000" b="1"/>
              <a:t>Hyperarousal and reactivity changes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6"/>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endParaRPr/>
          </a:p>
        </p:txBody>
      </p:sp>
      <p:sp>
        <p:nvSpPr>
          <p:cNvPr id="349" name="Google Shape;349;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
        <p:nvSpPr>
          <p:cNvPr id="350" name="Google Shape;350;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351" name="Google Shape;351;p26"/>
          <p:cNvPicPr preferRelativeResize="0"/>
          <p:nvPr/>
        </p:nvPicPr>
        <p:blipFill rotWithShape="1">
          <a:blip r:embed="rId3">
            <a:alphaModFix/>
          </a:blip>
          <a:srcRect/>
          <a:stretch/>
        </p:blipFill>
        <p:spPr>
          <a:xfrm>
            <a:off x="1416423" y="0"/>
            <a:ext cx="9373371" cy="68476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7"/>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endParaRPr/>
          </a:p>
        </p:txBody>
      </p:sp>
      <p:sp>
        <p:nvSpPr>
          <p:cNvPr id="358" name="Google Shape;358;p27"/>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Most Kids who experience Trauma are resilient:</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True</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False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28"/>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endParaRPr/>
          </a:p>
        </p:txBody>
      </p:sp>
      <p:sp>
        <p:nvSpPr>
          <p:cNvPr id="365" name="Google Shape;365;p28"/>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Most Kids who experience Trauma are resilient:</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b="1"/>
              <a:t>True</a:t>
            </a:r>
            <a:endParaRPr/>
          </a:p>
          <a:p>
            <a:pPr marL="914400" lvl="1" indent="-457200" algn="l" rtl="0">
              <a:lnSpc>
                <a:spcPct val="90000"/>
              </a:lnSpc>
              <a:spcBef>
                <a:spcPts val="500"/>
              </a:spcBef>
              <a:spcAft>
                <a:spcPts val="0"/>
              </a:spcAft>
              <a:buClr>
                <a:schemeClr val="dk1"/>
              </a:buClr>
              <a:buSzPts val="2400"/>
              <a:buFont typeface="Calibri"/>
              <a:buAutoNum type="alphaLcParenR"/>
            </a:pPr>
            <a:r>
              <a:rPr lang="en-US"/>
              <a:t>False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9"/>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PTSD patterns over time: Fortunately, most improve with support</a:t>
            </a:r>
            <a:endParaRPr/>
          </a:p>
        </p:txBody>
      </p:sp>
      <p:sp>
        <p:nvSpPr>
          <p:cNvPr id="372" name="Google Shape;372;p29"/>
          <p:cNvSpPr txBox="1">
            <a:spLocks noGrp="1"/>
          </p:cNvSpPr>
          <p:nvPr>
            <p:ph type="body" idx="1"/>
          </p:nvPr>
        </p:nvSpPr>
        <p:spPr>
          <a:xfrm>
            <a:off x="391287" y="2417155"/>
            <a:ext cx="5704713" cy="3942588"/>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r>
              <a:rPr lang="en-US" sz="3100" b="1">
                <a:latin typeface="Georgia"/>
                <a:ea typeface="Georgia"/>
                <a:cs typeface="Georgia"/>
                <a:sym typeface="Georgia"/>
              </a:rPr>
              <a:t>3 patterns of symptoms:</a:t>
            </a:r>
            <a:endParaRPr/>
          </a:p>
          <a:p>
            <a:pPr marL="1143000" lvl="2" indent="-228600" algn="l" rtl="0">
              <a:lnSpc>
                <a:spcPct val="90000"/>
              </a:lnSpc>
              <a:spcBef>
                <a:spcPts val="500"/>
              </a:spcBef>
              <a:spcAft>
                <a:spcPts val="0"/>
              </a:spcAft>
              <a:buClr>
                <a:schemeClr val="dk1"/>
              </a:buClr>
              <a:buSzPct val="100000"/>
              <a:buChar char="•"/>
            </a:pPr>
            <a:r>
              <a:rPr lang="en-US" sz="3200">
                <a:latin typeface="Georgia"/>
                <a:ea typeface="Georgia"/>
                <a:cs typeface="Georgia"/>
                <a:sym typeface="Georgia"/>
              </a:rPr>
              <a:t>70 % Resilient</a:t>
            </a:r>
            <a:endParaRPr/>
          </a:p>
          <a:p>
            <a:pPr marL="1143000" lvl="2" indent="-228600" algn="l" rtl="0">
              <a:lnSpc>
                <a:spcPct val="90000"/>
              </a:lnSpc>
              <a:spcBef>
                <a:spcPts val="500"/>
              </a:spcBef>
              <a:spcAft>
                <a:spcPts val="0"/>
              </a:spcAft>
              <a:buClr>
                <a:schemeClr val="dk1"/>
              </a:buClr>
              <a:buSzPct val="100000"/>
              <a:buChar char="•"/>
            </a:pPr>
            <a:r>
              <a:rPr lang="en-US" sz="3200">
                <a:latin typeface="Georgia"/>
                <a:ea typeface="Georgia"/>
                <a:cs typeface="Georgia"/>
                <a:sym typeface="Georgia"/>
              </a:rPr>
              <a:t>25 % Clinical-Improving </a:t>
            </a:r>
            <a:endParaRPr/>
          </a:p>
          <a:p>
            <a:pPr marL="1143000" lvl="2" indent="-228600" algn="l" rtl="0">
              <a:lnSpc>
                <a:spcPct val="90000"/>
              </a:lnSpc>
              <a:spcBef>
                <a:spcPts val="500"/>
              </a:spcBef>
              <a:spcAft>
                <a:spcPts val="0"/>
              </a:spcAft>
              <a:buClr>
                <a:schemeClr val="dk1"/>
              </a:buClr>
              <a:buSzPct val="100000"/>
              <a:buChar char="•"/>
            </a:pPr>
            <a:r>
              <a:rPr lang="en-US" sz="3200">
                <a:latin typeface="Georgia"/>
                <a:ea typeface="Georgia"/>
                <a:cs typeface="Georgia"/>
                <a:sym typeface="Georgia"/>
              </a:rPr>
              <a:t>5 %  Borderline-Stable</a:t>
            </a:r>
            <a:endParaRPr/>
          </a:p>
          <a:p>
            <a:pPr marL="228600" lvl="0" indent="-228631" algn="l" rtl="0">
              <a:lnSpc>
                <a:spcPct val="90000"/>
              </a:lnSpc>
              <a:spcBef>
                <a:spcPts val="1000"/>
              </a:spcBef>
              <a:spcAft>
                <a:spcPts val="0"/>
              </a:spcAft>
              <a:buClr>
                <a:schemeClr val="dk1"/>
              </a:buClr>
              <a:buSzPct val="100000"/>
              <a:buChar char="•"/>
            </a:pPr>
            <a:r>
              <a:rPr lang="en-US" sz="3100">
                <a:latin typeface="Georgia"/>
                <a:ea typeface="Georgia"/>
                <a:cs typeface="Georgia"/>
                <a:sym typeface="Georgia"/>
              </a:rPr>
              <a:t>From longitudinal Study of Child Abuse &amp; Neglect</a:t>
            </a:r>
            <a:endParaRPr/>
          </a:p>
          <a:p>
            <a:pPr marL="685800" lvl="1" indent="-228631" algn="l" rtl="0">
              <a:lnSpc>
                <a:spcPct val="90000"/>
              </a:lnSpc>
              <a:spcBef>
                <a:spcPts val="500"/>
              </a:spcBef>
              <a:spcAft>
                <a:spcPts val="0"/>
              </a:spcAft>
              <a:buClr>
                <a:schemeClr val="dk1"/>
              </a:buClr>
              <a:buSzPct val="100000"/>
              <a:buChar char="•"/>
            </a:pPr>
            <a:r>
              <a:rPr lang="en-US" sz="2700">
                <a:latin typeface="Georgia"/>
                <a:ea typeface="Georgia"/>
                <a:cs typeface="Georgia"/>
                <a:sym typeface="Georgia"/>
              </a:rPr>
              <a:t>N = 1,178 at-risk children </a:t>
            </a:r>
            <a:endParaRPr/>
          </a:p>
          <a:p>
            <a:pPr marL="685800" lvl="1" indent="-228631" algn="l" rtl="0">
              <a:lnSpc>
                <a:spcPct val="90000"/>
              </a:lnSpc>
              <a:spcBef>
                <a:spcPts val="500"/>
              </a:spcBef>
              <a:spcAft>
                <a:spcPts val="0"/>
              </a:spcAft>
              <a:buClr>
                <a:schemeClr val="dk1"/>
              </a:buClr>
              <a:buSzPct val="100000"/>
              <a:buChar char="•"/>
            </a:pPr>
            <a:r>
              <a:rPr lang="en-US" sz="2700">
                <a:latin typeface="Georgia"/>
                <a:ea typeface="Georgia"/>
                <a:cs typeface="Georgia"/>
                <a:sym typeface="Georgia"/>
              </a:rPr>
              <a:t>Multiple evals between 4-18 years of age.</a:t>
            </a:r>
            <a:endParaRPr/>
          </a:p>
          <a:p>
            <a:pPr marL="0" lvl="0" indent="0" algn="l" rtl="0">
              <a:lnSpc>
                <a:spcPct val="90000"/>
              </a:lnSpc>
              <a:spcBef>
                <a:spcPts val="1000"/>
              </a:spcBef>
              <a:spcAft>
                <a:spcPts val="0"/>
              </a:spcAft>
              <a:buClr>
                <a:schemeClr val="dk1"/>
              </a:buClr>
              <a:buSzPct val="100000"/>
              <a:buNone/>
            </a:pPr>
            <a:r>
              <a:rPr lang="en-US" sz="2900">
                <a:latin typeface="Georgia"/>
                <a:ea typeface="Georgia"/>
                <a:cs typeface="Georgia"/>
                <a:sym typeface="Georgia"/>
              </a:rPr>
              <a:t>	</a:t>
            </a:r>
            <a:r>
              <a:rPr lang="en-US" sz="2200">
                <a:latin typeface="Georgia"/>
                <a:ea typeface="Georgia"/>
                <a:cs typeface="Georgia"/>
                <a:sym typeface="Georgia"/>
              </a:rPr>
              <a:t>(Miller-Graff &amp; Howell, 2017).</a:t>
            </a:r>
            <a:endParaRPr/>
          </a:p>
          <a:p>
            <a:pPr marL="228600" lvl="0" indent="-64135" algn="l" rtl="0">
              <a:lnSpc>
                <a:spcPct val="90000"/>
              </a:lnSpc>
              <a:spcBef>
                <a:spcPts val="1000"/>
              </a:spcBef>
              <a:spcAft>
                <a:spcPts val="0"/>
              </a:spcAft>
              <a:buClr>
                <a:schemeClr val="dk1"/>
              </a:buClr>
              <a:buSzPct val="100000"/>
              <a:buNone/>
            </a:pPr>
            <a:endParaRPr/>
          </a:p>
        </p:txBody>
      </p:sp>
      <p:pic>
        <p:nvPicPr>
          <p:cNvPr id="373" name="Google Shape;373;p29"/>
          <p:cNvPicPr preferRelativeResize="0"/>
          <p:nvPr/>
        </p:nvPicPr>
        <p:blipFill rotWithShape="1">
          <a:blip r:embed="rId3">
            <a:alphaModFix/>
          </a:blip>
          <a:srcRect/>
          <a:stretch/>
        </p:blipFill>
        <p:spPr>
          <a:xfrm>
            <a:off x="6317958" y="2379413"/>
            <a:ext cx="5590691" cy="3980329"/>
          </a:xfrm>
          <a:prstGeom prst="rect">
            <a:avLst/>
          </a:prstGeom>
          <a:noFill/>
          <a:ln>
            <a:noFill/>
          </a:ln>
        </p:spPr>
      </p:pic>
      <p:sp>
        <p:nvSpPr>
          <p:cNvPr id="374" name="Google Shape;374;p29"/>
          <p:cNvSpPr txBox="1"/>
          <p:nvPr/>
        </p:nvSpPr>
        <p:spPr>
          <a:xfrm>
            <a:off x="7041939" y="6276556"/>
            <a:ext cx="1397965"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Borderline‐Stable </a:t>
            </a:r>
            <a:endParaRPr/>
          </a:p>
        </p:txBody>
      </p:sp>
      <p:sp>
        <p:nvSpPr>
          <p:cNvPr id="375" name="Google Shape;375;p29"/>
          <p:cNvSpPr txBox="1"/>
          <p:nvPr/>
        </p:nvSpPr>
        <p:spPr>
          <a:xfrm>
            <a:off x="9960864" y="6276556"/>
            <a:ext cx="1476227"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Resilient</a:t>
            </a:r>
            <a:endParaRPr/>
          </a:p>
        </p:txBody>
      </p:sp>
      <p:sp>
        <p:nvSpPr>
          <p:cNvPr id="376" name="Google Shape;376;p29"/>
          <p:cNvSpPr txBox="1"/>
          <p:nvPr/>
        </p:nvSpPr>
        <p:spPr>
          <a:xfrm>
            <a:off x="8439904" y="6276556"/>
            <a:ext cx="152096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Clinical‐Improving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0"/>
          <p:cNvSpPr txBox="1">
            <a:spLocks noGrp="1"/>
          </p:cNvSpPr>
          <p:nvPr>
            <p:ph type="title"/>
          </p:nvPr>
        </p:nvSpPr>
        <p:spPr>
          <a:xfrm>
            <a:off x="1890793" y="675267"/>
            <a:ext cx="8803037" cy="11887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Trauma informed care: Principles  </a:t>
            </a:r>
            <a:endParaRPr/>
          </a:p>
        </p:txBody>
      </p:sp>
      <p:grpSp>
        <p:nvGrpSpPr>
          <p:cNvPr id="383" name="Google Shape;383;p30"/>
          <p:cNvGrpSpPr/>
          <p:nvPr/>
        </p:nvGrpSpPr>
        <p:grpSpPr>
          <a:xfrm>
            <a:off x="990188" y="1864698"/>
            <a:ext cx="10627258" cy="4317322"/>
            <a:chOff x="75788" y="711"/>
            <a:chExt cx="10627258" cy="4317322"/>
          </a:xfrm>
        </p:grpSpPr>
        <p:sp>
          <p:nvSpPr>
            <p:cNvPr id="384" name="Google Shape;384;p30"/>
            <p:cNvSpPr/>
            <p:nvPr/>
          </p:nvSpPr>
          <p:spPr>
            <a:xfrm>
              <a:off x="75788" y="711"/>
              <a:ext cx="3321018" cy="1992610"/>
            </a:xfrm>
            <a:prstGeom prst="rect">
              <a:avLst/>
            </a:prstGeom>
            <a:solidFill>
              <a:srgbClr val="1F386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txBox="1"/>
            <p:nvPr/>
          </p:nvSpPr>
          <p:spPr>
            <a:xfrm>
              <a:off x="75788" y="711"/>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Establish  physical and emotional safety of patients and staff. </a:t>
              </a:r>
              <a:endParaRPr/>
            </a:p>
          </p:txBody>
        </p:sp>
        <p:sp>
          <p:nvSpPr>
            <p:cNvPr id="386" name="Google Shape;386;p30"/>
            <p:cNvSpPr/>
            <p:nvPr/>
          </p:nvSpPr>
          <p:spPr>
            <a:xfrm>
              <a:off x="3728908" y="711"/>
              <a:ext cx="3321018" cy="1992610"/>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txBox="1"/>
            <p:nvPr/>
          </p:nvSpPr>
          <p:spPr>
            <a:xfrm>
              <a:off x="3728908" y="711"/>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Build trust  between providers and patients. </a:t>
              </a:r>
              <a:endParaRPr sz="2500">
                <a:solidFill>
                  <a:schemeClr val="lt1"/>
                </a:solidFill>
                <a:latin typeface="Calibri"/>
                <a:ea typeface="Calibri"/>
                <a:cs typeface="Calibri"/>
                <a:sym typeface="Calibri"/>
              </a:endParaRPr>
            </a:p>
          </p:txBody>
        </p:sp>
        <p:sp>
          <p:nvSpPr>
            <p:cNvPr id="388" name="Google Shape;388;p30"/>
            <p:cNvSpPr/>
            <p:nvPr/>
          </p:nvSpPr>
          <p:spPr>
            <a:xfrm>
              <a:off x="7382028" y="711"/>
              <a:ext cx="3321018" cy="1992610"/>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0"/>
            <p:cNvSpPr txBox="1"/>
            <p:nvPr/>
          </p:nvSpPr>
          <p:spPr>
            <a:xfrm>
              <a:off x="7382028" y="711"/>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Recognize the signs and symptoms of trauma exposure on physical and mental health.</a:t>
              </a:r>
              <a:endParaRPr sz="2500">
                <a:solidFill>
                  <a:schemeClr val="lt1"/>
                </a:solidFill>
                <a:latin typeface="Calibri"/>
                <a:ea typeface="Calibri"/>
                <a:cs typeface="Calibri"/>
                <a:sym typeface="Calibri"/>
              </a:endParaRPr>
            </a:p>
          </p:txBody>
        </p:sp>
        <p:sp>
          <p:nvSpPr>
            <p:cNvPr id="390" name="Google Shape;390;p30"/>
            <p:cNvSpPr/>
            <p:nvPr/>
          </p:nvSpPr>
          <p:spPr>
            <a:xfrm>
              <a:off x="75788" y="2325423"/>
              <a:ext cx="3321018" cy="1992610"/>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0"/>
            <p:cNvSpPr txBox="1"/>
            <p:nvPr/>
          </p:nvSpPr>
          <p:spPr>
            <a:xfrm>
              <a:off x="75788" y="2325423"/>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Promote patient-centered,  evidence-based care.</a:t>
              </a:r>
              <a:endParaRPr/>
            </a:p>
          </p:txBody>
        </p:sp>
        <p:sp>
          <p:nvSpPr>
            <p:cNvPr id="392" name="Google Shape;392;p30"/>
            <p:cNvSpPr/>
            <p:nvPr/>
          </p:nvSpPr>
          <p:spPr>
            <a:xfrm>
              <a:off x="3728908" y="2325423"/>
              <a:ext cx="3321018" cy="1992610"/>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0"/>
            <p:cNvSpPr txBox="1"/>
            <p:nvPr/>
          </p:nvSpPr>
          <p:spPr>
            <a:xfrm>
              <a:off x="3728908" y="2325423"/>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Ensure collaboration by bringing patients into process of goal-setting, treatment-planning.</a:t>
              </a:r>
              <a:endParaRPr sz="2500">
                <a:solidFill>
                  <a:schemeClr val="lt1"/>
                </a:solidFill>
                <a:latin typeface="Calibri"/>
                <a:ea typeface="Calibri"/>
                <a:cs typeface="Calibri"/>
                <a:sym typeface="Calibri"/>
              </a:endParaRPr>
            </a:p>
          </p:txBody>
        </p:sp>
        <p:sp>
          <p:nvSpPr>
            <p:cNvPr id="394" name="Google Shape;394;p30"/>
            <p:cNvSpPr/>
            <p:nvPr/>
          </p:nvSpPr>
          <p:spPr>
            <a:xfrm>
              <a:off x="7382028" y="2325423"/>
              <a:ext cx="3321018" cy="1992610"/>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0"/>
            <p:cNvSpPr txBox="1"/>
            <p:nvPr/>
          </p:nvSpPr>
          <p:spPr>
            <a:xfrm>
              <a:off x="7382028" y="2325423"/>
              <a:ext cx="3321018" cy="1992610"/>
            </a:xfrm>
            <a:prstGeom prst="rect">
              <a:avLst/>
            </a:prstGeom>
            <a:noFill/>
            <a:ln>
              <a:noFill/>
            </a:ln>
          </p:spPr>
          <p:txBody>
            <a:bodyPr spcFirstLastPara="1" wrap="square" lIns="95250" tIns="95250" rIns="95250" bIns="95250" anchor="ctr" anchorCtr="0">
              <a:noAutofit/>
            </a:bodyPr>
            <a:lstStyle/>
            <a:p>
              <a:pPr marL="0" marR="0" lvl="0" indent="0" algn="ctr" rtl="0">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Provide  culturally sensitive care.</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4"/>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ts val="4400"/>
              <a:buFont typeface="Helvetica Neue Light"/>
              <a:buNone/>
            </a:pPr>
            <a:r>
              <a:rPr lang="en-US"/>
              <a:t>Trauma informed care principles with Dan</a:t>
            </a:r>
            <a:endParaRPr/>
          </a:p>
        </p:txBody>
      </p:sp>
      <p:sp>
        <p:nvSpPr>
          <p:cNvPr id="423" name="Google Shape;423;p34"/>
          <p:cNvSpPr txBox="1">
            <a:spLocks noGrp="1"/>
          </p:cNvSpPr>
          <p:nvPr>
            <p:ph type="body" idx="1"/>
          </p:nvPr>
        </p:nvSpPr>
        <p:spPr>
          <a:xfrm>
            <a:off x="1251678" y="2286000"/>
            <a:ext cx="5187222" cy="394335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Patient-centered</a:t>
            </a:r>
            <a:endParaRPr/>
          </a:p>
          <a:p>
            <a:pPr marL="685800" lvl="1" indent="-228600" algn="l" rtl="0">
              <a:lnSpc>
                <a:spcPct val="90000"/>
              </a:lnSpc>
              <a:spcBef>
                <a:spcPts val="500"/>
              </a:spcBef>
              <a:spcAft>
                <a:spcPts val="0"/>
              </a:spcAft>
              <a:buClr>
                <a:schemeClr val="dk1"/>
              </a:buClr>
              <a:buSzPts val="2400"/>
              <a:buChar char="•"/>
            </a:pPr>
            <a:r>
              <a:rPr lang="en-US"/>
              <a:t>How to make time and space for mom and Dan, together and separate?</a:t>
            </a:r>
            <a:endParaRPr/>
          </a:p>
          <a:p>
            <a:pPr marL="457200" lvl="1" indent="0" algn="l" rtl="0">
              <a:lnSpc>
                <a:spcPct val="90000"/>
              </a:lnSpc>
              <a:spcBef>
                <a:spcPts val="500"/>
              </a:spcBef>
              <a:spcAft>
                <a:spcPts val="0"/>
              </a:spcAft>
              <a:buClr>
                <a:schemeClr val="dk1"/>
              </a:buClr>
              <a:buSzPts val="2400"/>
              <a:buNone/>
            </a:pPr>
            <a:endParaRPr/>
          </a:p>
          <a:p>
            <a:pPr marL="228600" lvl="0" indent="-228600" algn="l" rtl="0">
              <a:lnSpc>
                <a:spcPct val="90000"/>
              </a:lnSpc>
              <a:spcBef>
                <a:spcPts val="1000"/>
              </a:spcBef>
              <a:spcAft>
                <a:spcPts val="0"/>
              </a:spcAft>
              <a:buClr>
                <a:schemeClr val="dk1"/>
              </a:buClr>
              <a:buSzPts val="2800"/>
              <a:buChar char="•"/>
            </a:pPr>
            <a:r>
              <a:rPr lang="en-US"/>
              <a:t>Team-based approach</a:t>
            </a:r>
            <a:endParaRPr/>
          </a:p>
          <a:p>
            <a:pPr marL="685800" lvl="1" indent="-228600" algn="l" rtl="0">
              <a:lnSpc>
                <a:spcPct val="90000"/>
              </a:lnSpc>
              <a:spcBef>
                <a:spcPts val="500"/>
              </a:spcBef>
              <a:spcAft>
                <a:spcPts val="0"/>
              </a:spcAft>
              <a:buClr>
                <a:schemeClr val="dk1"/>
              </a:buClr>
              <a:buSzPts val="2200"/>
              <a:buChar char="•"/>
            </a:pPr>
            <a:r>
              <a:rPr lang="en-US" sz="2200"/>
              <a:t>Who screens? Which screens? </a:t>
            </a:r>
            <a:endParaRPr/>
          </a:p>
          <a:p>
            <a:pPr marL="685800" lvl="1" indent="-228600" algn="l" rtl="0">
              <a:lnSpc>
                <a:spcPct val="90000"/>
              </a:lnSpc>
              <a:spcBef>
                <a:spcPts val="500"/>
              </a:spcBef>
              <a:spcAft>
                <a:spcPts val="0"/>
              </a:spcAft>
              <a:buClr>
                <a:schemeClr val="dk1"/>
              </a:buClr>
              <a:buSzPts val="2200"/>
              <a:buChar char="•"/>
            </a:pPr>
            <a:r>
              <a:rPr lang="en-US" sz="2200"/>
              <a:t>Who follows up if positive? </a:t>
            </a:r>
            <a:endParaRPr/>
          </a:p>
          <a:p>
            <a:pPr marL="685800" lvl="1" indent="-228600" algn="l" rtl="0">
              <a:lnSpc>
                <a:spcPct val="90000"/>
              </a:lnSpc>
              <a:spcBef>
                <a:spcPts val="500"/>
              </a:spcBef>
              <a:spcAft>
                <a:spcPts val="0"/>
              </a:spcAft>
              <a:buClr>
                <a:schemeClr val="dk1"/>
              </a:buClr>
              <a:buSzPts val="2200"/>
              <a:buChar char="•"/>
            </a:pPr>
            <a:r>
              <a:rPr lang="en-US" sz="2200"/>
              <a:t>What do you need to assess and treat this family? </a:t>
            </a:r>
            <a:endParaRPr/>
          </a:p>
          <a:p>
            <a:pPr marL="685800" lvl="1" indent="-76200" algn="l" rtl="0">
              <a:lnSpc>
                <a:spcPct val="90000"/>
              </a:lnSpc>
              <a:spcBef>
                <a:spcPts val="500"/>
              </a:spcBef>
              <a:spcAft>
                <a:spcPts val="0"/>
              </a:spcAft>
              <a:buClr>
                <a:schemeClr val="dk1"/>
              </a:buClr>
              <a:buSzPts val="2400"/>
              <a:buNone/>
            </a:pPr>
            <a:endParaRPr/>
          </a:p>
        </p:txBody>
      </p:sp>
      <p:sp>
        <p:nvSpPr>
          <p:cNvPr id="424" name="Google Shape;424;p34"/>
          <p:cNvSpPr txBox="1">
            <a:spLocks noGrp="1"/>
          </p:cNvSpPr>
          <p:nvPr>
            <p:ph type="body" idx="2"/>
          </p:nvPr>
        </p:nvSpPr>
        <p:spPr>
          <a:xfrm>
            <a:off x="6647796" y="2286000"/>
            <a:ext cx="5048904" cy="3943350"/>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Collaboration </a:t>
            </a:r>
            <a:endParaRPr/>
          </a:p>
          <a:p>
            <a:pPr marL="685800" lvl="1" indent="-228600" algn="l" rtl="0">
              <a:lnSpc>
                <a:spcPct val="90000"/>
              </a:lnSpc>
              <a:spcBef>
                <a:spcPts val="500"/>
              </a:spcBef>
              <a:spcAft>
                <a:spcPts val="0"/>
              </a:spcAft>
              <a:buClr>
                <a:schemeClr val="dk1"/>
              </a:buClr>
              <a:buSzPts val="2200"/>
              <a:buChar char="•"/>
            </a:pPr>
            <a:r>
              <a:rPr lang="en-US" sz="2200"/>
              <a:t>Take time for introductions, getting to know values, goal setting.</a:t>
            </a:r>
            <a:endParaRPr/>
          </a:p>
          <a:p>
            <a:pPr marL="685800" lvl="1" indent="-88900" algn="l" rtl="0">
              <a:lnSpc>
                <a:spcPct val="90000"/>
              </a:lnSpc>
              <a:spcBef>
                <a:spcPts val="500"/>
              </a:spcBef>
              <a:spcAft>
                <a:spcPts val="0"/>
              </a:spcAft>
              <a:buClr>
                <a:schemeClr val="dk1"/>
              </a:buClr>
              <a:buSzPts val="2200"/>
              <a:buNone/>
            </a:pPr>
            <a:endParaRPr sz="2200"/>
          </a:p>
          <a:p>
            <a:pPr marL="228600" lvl="0" indent="-228600" algn="l" rtl="0">
              <a:lnSpc>
                <a:spcPct val="90000"/>
              </a:lnSpc>
              <a:spcBef>
                <a:spcPts val="1000"/>
              </a:spcBef>
              <a:spcAft>
                <a:spcPts val="0"/>
              </a:spcAft>
              <a:buClr>
                <a:schemeClr val="dk1"/>
              </a:buClr>
              <a:buSzPts val="2800"/>
              <a:buChar char="•"/>
            </a:pPr>
            <a:r>
              <a:rPr lang="en-US"/>
              <a:t>Build trust &amp; recognize sx of trauma</a:t>
            </a:r>
            <a:endParaRPr/>
          </a:p>
          <a:p>
            <a:pPr marL="685800" lvl="1" indent="-228600" algn="l" rtl="0">
              <a:lnSpc>
                <a:spcPct val="90000"/>
              </a:lnSpc>
              <a:spcBef>
                <a:spcPts val="500"/>
              </a:spcBef>
              <a:spcAft>
                <a:spcPts val="0"/>
              </a:spcAft>
              <a:buClr>
                <a:schemeClr val="dk1"/>
              </a:buClr>
              <a:buSzPts val="2400"/>
              <a:buChar char="•"/>
            </a:pPr>
            <a:r>
              <a:rPr lang="en-US"/>
              <a:t>Balancing safety screening with building resiliency</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5"/>
          <p:cNvSpPr txBox="1">
            <a:spLocks noGrp="1"/>
          </p:cNvSpPr>
          <p:nvPr>
            <p:ph type="title"/>
          </p:nvPr>
        </p:nvSpPr>
        <p:spPr>
          <a:xfrm>
            <a:off x="-840971" y="1082456"/>
            <a:ext cx="10515600" cy="70991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Universal </a:t>
            </a:r>
            <a:br>
              <a:rPr lang="en-US"/>
            </a:br>
            <a:r>
              <a:rPr lang="en-US"/>
              <a:t>Screening tools</a:t>
            </a:r>
            <a:endParaRPr/>
          </a:p>
        </p:txBody>
      </p:sp>
      <p:sp>
        <p:nvSpPr>
          <p:cNvPr id="431" name="Google Shape;431;p35"/>
          <p:cNvSpPr txBox="1">
            <a:spLocks noGrp="1"/>
          </p:cNvSpPr>
          <p:nvPr>
            <p:ph type="body" idx="1"/>
          </p:nvPr>
        </p:nvSpPr>
        <p:spPr>
          <a:xfrm>
            <a:off x="1006839" y="2304289"/>
            <a:ext cx="5540266" cy="3593591"/>
          </a:xfrm>
          <a:prstGeom prst="rect">
            <a:avLst/>
          </a:prstGeom>
          <a:solidFill>
            <a:srgbClr val="BBD6EE"/>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ACES/PEARLS&amp; BCES </a:t>
            </a:r>
            <a:endParaRPr/>
          </a:p>
          <a:p>
            <a:pPr marL="685800" lvl="1" indent="-228600" algn="l" rtl="0">
              <a:lnSpc>
                <a:spcPct val="90000"/>
              </a:lnSpc>
              <a:spcBef>
                <a:spcPts val="500"/>
              </a:spcBef>
              <a:spcAft>
                <a:spcPts val="0"/>
              </a:spcAft>
              <a:buClr>
                <a:schemeClr val="dk1"/>
              </a:buClr>
              <a:buSzPts val="2400"/>
              <a:buChar char="•"/>
            </a:pPr>
            <a:r>
              <a:rPr lang="en-US"/>
              <a:t>parents</a:t>
            </a:r>
            <a:endParaRPr/>
          </a:p>
          <a:p>
            <a:pPr marL="685800" lvl="1" indent="-228600" algn="l" rtl="0">
              <a:lnSpc>
                <a:spcPct val="90000"/>
              </a:lnSpc>
              <a:spcBef>
                <a:spcPts val="500"/>
              </a:spcBef>
              <a:spcAft>
                <a:spcPts val="0"/>
              </a:spcAft>
              <a:buClr>
                <a:schemeClr val="dk1"/>
              </a:buClr>
              <a:buSzPts val="2400"/>
              <a:buChar char="•"/>
            </a:pPr>
            <a:r>
              <a:rPr lang="en-US"/>
              <a:t>youth</a:t>
            </a:r>
            <a:endParaRPr/>
          </a:p>
          <a:p>
            <a:pPr marL="228600" lvl="0" indent="-228600" algn="l" rtl="0">
              <a:lnSpc>
                <a:spcPct val="90000"/>
              </a:lnSpc>
              <a:spcBef>
                <a:spcPts val="1000"/>
              </a:spcBef>
              <a:spcAft>
                <a:spcPts val="0"/>
              </a:spcAft>
              <a:buClr>
                <a:schemeClr val="dk1"/>
              </a:buClr>
              <a:buSzPts val="2800"/>
              <a:buChar char="•"/>
            </a:pPr>
            <a:r>
              <a:rPr lang="en-US"/>
              <a:t>SEEK for 0-5 youth</a:t>
            </a:r>
            <a:endParaRPr/>
          </a:p>
          <a:p>
            <a:pPr marL="0" lvl="0" indent="0" algn="l" rtl="0">
              <a:lnSpc>
                <a:spcPct val="90000"/>
              </a:lnSpc>
              <a:spcBef>
                <a:spcPts val="1000"/>
              </a:spcBef>
              <a:spcAft>
                <a:spcPts val="0"/>
              </a:spcAft>
              <a:buClr>
                <a:schemeClr val="dk1"/>
              </a:buClr>
              <a:buSzPts val="2800"/>
              <a:buNone/>
            </a:pPr>
            <a:endParaRPr/>
          </a:p>
        </p:txBody>
      </p:sp>
      <p:pic>
        <p:nvPicPr>
          <p:cNvPr id="432" name="Google Shape;432;p35"/>
          <p:cNvPicPr preferRelativeResize="0"/>
          <p:nvPr/>
        </p:nvPicPr>
        <p:blipFill rotWithShape="1">
          <a:blip r:embed="rId3">
            <a:alphaModFix/>
          </a:blip>
          <a:srcRect/>
          <a:stretch/>
        </p:blipFill>
        <p:spPr>
          <a:xfrm>
            <a:off x="6547105" y="-3821"/>
            <a:ext cx="5338488" cy="69715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p:nvPr/>
        </p:nvSpPr>
        <p:spPr>
          <a:xfrm>
            <a:off x="5448592" y="4084221"/>
            <a:ext cx="6743408" cy="2272129"/>
          </a:xfrm>
          <a:prstGeom prst="rect">
            <a:avLst/>
          </a:prstGeom>
          <a:solidFill>
            <a:srgbClr val="7BBF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2"/>
          <p:cNvSpPr txBox="1">
            <a:spLocks noGrp="1"/>
          </p:cNvSpPr>
          <p:nvPr>
            <p:ph type="ctrTitle"/>
          </p:nvPr>
        </p:nvSpPr>
        <p:spPr>
          <a:xfrm>
            <a:off x="5412971" y="2201091"/>
            <a:ext cx="6779029" cy="721248"/>
          </a:xfrm>
          <a:prstGeom prst="rect">
            <a:avLst/>
          </a:prstGeom>
          <a:solidFill>
            <a:srgbClr val="391378"/>
          </a:solid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600"/>
              <a:buFont typeface="Helvetica Neue"/>
              <a:buNone/>
            </a:pPr>
            <a:r>
              <a:rPr lang="en-US" sz="3600">
                <a:solidFill>
                  <a:schemeClr val="lt1"/>
                </a:solidFill>
                <a:latin typeface="Helvetica Neue"/>
                <a:ea typeface="Helvetica Neue"/>
                <a:cs typeface="Helvetica Neue"/>
                <a:sym typeface="Helvetica Neue"/>
              </a:rPr>
              <a:t>Speaker:</a:t>
            </a:r>
            <a:endParaRPr/>
          </a:p>
        </p:txBody>
      </p:sp>
      <p:sp>
        <p:nvSpPr>
          <p:cNvPr id="127" name="Google Shape;127;p2"/>
          <p:cNvSpPr txBox="1"/>
          <p:nvPr/>
        </p:nvSpPr>
        <p:spPr>
          <a:xfrm>
            <a:off x="5448592" y="3040105"/>
            <a:ext cx="6743408" cy="721247"/>
          </a:xfrm>
          <a:prstGeom prst="rect">
            <a:avLst/>
          </a:prstGeom>
          <a:solidFill>
            <a:srgbClr val="00B0F0"/>
          </a:solidFill>
          <a:ln>
            <a:noFill/>
          </a:ln>
        </p:spPr>
        <p:txBody>
          <a:bodyPr spcFirstLastPara="1" wrap="square" lIns="91425" tIns="45700" rIns="91425" bIns="45700" anchor="t" anchorCtr="0">
            <a:noAutofit/>
          </a:bodyPr>
          <a:lstStyle/>
          <a:p>
            <a:pPr algn="ctr">
              <a:lnSpc>
                <a:spcPct val="50000"/>
              </a:lnSpc>
              <a:buClr>
                <a:schemeClr val="lt1"/>
              </a:buClr>
              <a:buSzPts val="2600"/>
            </a:pPr>
            <a:endParaRPr lang="en-US" sz="2600" dirty="0">
              <a:solidFill>
                <a:schemeClr val="lt1"/>
              </a:solidFill>
              <a:latin typeface="Helvetica Neue"/>
              <a:ea typeface="Helvetica Neue"/>
              <a:cs typeface="Helvetica Neue"/>
            </a:endParaRPr>
          </a:p>
          <a:p>
            <a:pPr algn="ctr">
              <a:lnSpc>
                <a:spcPct val="50000"/>
              </a:lnSpc>
              <a:buSzPts val="2600"/>
            </a:pPr>
            <a:r>
              <a:rPr lang="en-US" sz="2600" dirty="0">
                <a:solidFill>
                  <a:schemeClr val="lt1"/>
                </a:solidFill>
                <a:latin typeface="Helvetica Neue"/>
                <a:ea typeface="Helvetica Neue"/>
                <a:cs typeface="Helvetica Neue"/>
              </a:rPr>
              <a:t>Mike Scharf</a:t>
            </a:r>
            <a:endParaRPr sz="2600" b="0" i="0" u="none" strike="noStrike" cap="none" dirty="0">
              <a:solidFill>
                <a:schemeClr val="lt1"/>
              </a:solidFill>
              <a:latin typeface="Helvetica Neue"/>
              <a:ea typeface="Helvetica Neue"/>
              <a:cs typeface="Helvetica Neue"/>
            </a:endParaRPr>
          </a:p>
        </p:txBody>
      </p:sp>
      <p:sp>
        <p:nvSpPr>
          <p:cNvPr id="128" name="Google Shape;128;p2"/>
          <p:cNvSpPr txBox="1"/>
          <p:nvPr/>
        </p:nvSpPr>
        <p:spPr>
          <a:xfrm>
            <a:off x="5856325" y="4159731"/>
            <a:ext cx="5966265" cy="212110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800"/>
              <a:buFont typeface="Open Sans"/>
              <a:buNone/>
            </a:pPr>
            <a:endParaRPr lang="en-US" sz="1800" b="0" i="0" u="none" strike="noStrike" cap="none" dirty="0">
              <a:solidFill>
                <a:schemeClr val="bg1"/>
              </a:solidFill>
              <a:latin typeface="MS PGothic"/>
              <a:ea typeface="Helvetica Neue"/>
              <a:cs typeface="Helvetica Neue"/>
            </a:endParaRPr>
          </a:p>
          <a:p>
            <a:r>
              <a:rPr lang="en-US" sz="1800" dirty="0">
                <a:solidFill>
                  <a:schemeClr val="bg1"/>
                </a:solidFill>
                <a:latin typeface="Open Sans"/>
                <a:cs typeface="Segoe UI"/>
              </a:rPr>
              <a:t>Michael A. Scharf, M.D.</a:t>
            </a:r>
            <a:endParaRPr lang="en-US" sz="1800">
              <a:solidFill>
                <a:schemeClr val="bg1"/>
              </a:solidFill>
              <a:latin typeface="Open Sans"/>
            </a:endParaRPr>
          </a:p>
          <a:p>
            <a:r>
              <a:rPr lang="en-US" sz="1800" dirty="0">
                <a:solidFill>
                  <a:schemeClr val="bg1"/>
                </a:solidFill>
                <a:latin typeface="Open Sans"/>
                <a:cs typeface="Segoe UI"/>
              </a:rPr>
              <a:t>Mark and Maureen Davitt Professor and Director of Child and Adolescent Psychiatry</a:t>
            </a:r>
            <a:endParaRPr lang="en-US" sz="1800">
              <a:solidFill>
                <a:schemeClr val="bg1"/>
              </a:solidFill>
              <a:latin typeface="Open Sans"/>
            </a:endParaRPr>
          </a:p>
          <a:p>
            <a:r>
              <a:rPr lang="en-US" sz="1800" dirty="0">
                <a:solidFill>
                  <a:schemeClr val="bg1"/>
                </a:solidFill>
                <a:latin typeface="Open Sans"/>
                <a:cs typeface="Segoe UI"/>
              </a:rPr>
              <a:t>Psychiatrist-in-Chief, Golisano Children’s Hospital</a:t>
            </a:r>
            <a:endParaRPr lang="en-US" sz="1800">
              <a:solidFill>
                <a:schemeClr val="bg1"/>
              </a:solidFill>
              <a:latin typeface="Open Sans"/>
            </a:endParaRPr>
          </a:p>
          <a:p>
            <a:r>
              <a:rPr lang="en-US" sz="1800" dirty="0">
                <a:solidFill>
                  <a:schemeClr val="bg1"/>
                </a:solidFill>
                <a:latin typeface="Open Sans"/>
                <a:cs typeface="Segoe UI"/>
              </a:rPr>
              <a:t>Associate Chair for Children and Youth</a:t>
            </a:r>
            <a:endParaRPr lang="en-US" sz="1800">
              <a:solidFill>
                <a:schemeClr val="bg1"/>
              </a:solidFill>
              <a:latin typeface="Open Sans"/>
            </a:endParaRPr>
          </a:p>
          <a:p>
            <a:r>
              <a:rPr lang="en-US" sz="1800" dirty="0">
                <a:solidFill>
                  <a:schemeClr val="bg1"/>
                </a:solidFill>
                <a:latin typeface="Open Sans"/>
                <a:cs typeface="Segoe UI"/>
              </a:rPr>
              <a:t>Department of Psychiatry, University of Rochester</a:t>
            </a:r>
            <a:endParaRPr lang="en-US" sz="1800" dirty="0">
              <a:solidFill>
                <a:schemeClr val="bg1"/>
              </a:solidFill>
              <a:latin typeface="Open Sans"/>
            </a:endParaRPr>
          </a:p>
          <a:p>
            <a:pPr marL="0" marR="0" lvl="0" indent="0" algn="l">
              <a:lnSpc>
                <a:spcPct val="90000"/>
              </a:lnSpc>
              <a:spcBef>
                <a:spcPts val="0"/>
              </a:spcBef>
              <a:spcAft>
                <a:spcPts val="0"/>
              </a:spcAft>
              <a:buSzPts val="1800"/>
              <a:buFont typeface="Open Sans"/>
              <a:buNone/>
            </a:pPr>
            <a:endParaRPr sz="1800" b="0" i="0" u="none" strike="noStrike" cap="none" dirty="0">
              <a:solidFill>
                <a:schemeClr val="lt1"/>
              </a:solidFill>
              <a:latin typeface="Helvetica Neue"/>
              <a:ea typeface="Helvetica Neue"/>
              <a:cs typeface="Helvetica Neue"/>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6"/>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t" anchorCtr="0">
            <a:normAutofit/>
          </a:bodyPr>
          <a:lstStyle/>
          <a:p>
            <a:pPr marL="0" lvl="0" indent="0" algn="ctr" rtl="0">
              <a:lnSpc>
                <a:spcPct val="90000"/>
              </a:lnSpc>
              <a:spcBef>
                <a:spcPts val="0"/>
              </a:spcBef>
              <a:spcAft>
                <a:spcPts val="0"/>
              </a:spcAft>
              <a:buClr>
                <a:schemeClr val="dk1"/>
              </a:buClr>
              <a:buSzPts val="6000"/>
              <a:buFont typeface="Helvetica Neue Light"/>
              <a:buNone/>
            </a:pPr>
            <a:r>
              <a:rPr lang="en-US">
                <a:solidFill>
                  <a:schemeClr val="dk1"/>
                </a:solidFill>
              </a:rPr>
              <a:t>Open ended trauma inquiry</a:t>
            </a:r>
            <a:endParaRPr/>
          </a:p>
        </p:txBody>
      </p:sp>
      <p:sp>
        <p:nvSpPr>
          <p:cNvPr id="439" name="Google Shape;439;p36"/>
          <p:cNvSpPr txBox="1">
            <a:spLocks noGrp="1"/>
          </p:cNvSpPr>
          <p:nvPr>
            <p:ph type="body" idx="4294967295"/>
          </p:nvPr>
        </p:nvSpPr>
        <p:spPr>
          <a:xfrm>
            <a:off x="6859790" y="1588300"/>
            <a:ext cx="4238700" cy="743100"/>
          </a:xfrm>
          <a:prstGeom prst="rect">
            <a:avLst/>
          </a:prstGeom>
          <a:solidFill>
            <a:schemeClr val="accent5"/>
          </a:solidFill>
          <a:ln>
            <a:noFill/>
          </a:ln>
        </p:spPr>
        <p:txBody>
          <a:bodyPr spcFirstLastPara="1" wrap="square" lIns="45700" tIns="45700" rIns="45700" bIns="45700" anchor="t" anchorCtr="0">
            <a:noAutofit/>
          </a:bodyPr>
          <a:lstStyle/>
          <a:p>
            <a:pPr marL="0" lvl="0" indent="0" algn="l" rtl="0">
              <a:lnSpc>
                <a:spcPct val="70000"/>
              </a:lnSpc>
              <a:spcBef>
                <a:spcPts val="0"/>
              </a:spcBef>
              <a:spcAft>
                <a:spcPts val="0"/>
              </a:spcAft>
              <a:buClr>
                <a:schemeClr val="lt1"/>
              </a:buClr>
              <a:buSzPts val="2000"/>
              <a:buNone/>
            </a:pPr>
            <a:r>
              <a:rPr lang="en-US" sz="2200">
                <a:solidFill>
                  <a:schemeClr val="lt1"/>
                </a:solidFill>
              </a:rPr>
              <a:t>“Has anything bad or scary happened to you or your child since I last saw you?”</a:t>
            </a:r>
            <a:endParaRPr sz="2600"/>
          </a:p>
        </p:txBody>
      </p:sp>
      <p:sp>
        <p:nvSpPr>
          <p:cNvPr id="440" name="Google Shape;440;p36"/>
          <p:cNvSpPr txBox="1"/>
          <p:nvPr/>
        </p:nvSpPr>
        <p:spPr>
          <a:xfrm>
            <a:off x="1182425" y="2899073"/>
            <a:ext cx="5013000" cy="2062500"/>
          </a:xfrm>
          <a:prstGeom prst="rect">
            <a:avLst/>
          </a:prstGeom>
          <a:solidFill>
            <a:schemeClr val="accent1"/>
          </a:solidFill>
          <a:ln w="12700" cap="flat" cmpd="sng">
            <a:solidFill>
              <a:schemeClr val="accent1"/>
            </a:solidFill>
            <a:prstDash val="solid"/>
            <a:miter lim="400000"/>
            <a:headEnd type="none" w="sm" len="sm"/>
            <a:tailEnd type="none" w="sm" len="sm"/>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chemeClr val="lt1"/>
              </a:buClr>
              <a:buSzPts val="1800"/>
              <a:buFont typeface="Calibri"/>
              <a:buNone/>
            </a:pPr>
            <a:r>
              <a:rPr lang="en-US" sz="2200" b="0" i="0" u="none" strike="noStrike" cap="none">
                <a:solidFill>
                  <a:schemeClr val="lt1"/>
                </a:solidFill>
                <a:latin typeface="Calibri"/>
                <a:ea typeface="Calibri"/>
                <a:cs typeface="Calibri"/>
                <a:sym typeface="Calibri"/>
              </a:rPr>
              <a:t>“Stressful and scary events sometimes happen. Has  there  been a time where you felt really scared for your  safety or someone else’s at home or in the community?”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41" name="Google Shape;441;p36"/>
          <p:cNvPicPr preferRelativeResize="0"/>
          <p:nvPr/>
        </p:nvPicPr>
        <p:blipFill rotWithShape="1">
          <a:blip r:embed="rId3">
            <a:alphaModFix/>
          </a:blip>
          <a:srcRect/>
          <a:stretch/>
        </p:blipFill>
        <p:spPr>
          <a:xfrm>
            <a:off x="6859794" y="2799550"/>
            <a:ext cx="3603932" cy="29813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7"/>
          <p:cNvSpPr txBox="1">
            <a:spLocks noGrp="1"/>
          </p:cNvSpPr>
          <p:nvPr>
            <p:ph type="title"/>
          </p:nvPr>
        </p:nvSpPr>
        <p:spPr>
          <a:xfrm>
            <a:off x="838200" y="365125"/>
            <a:ext cx="10515600" cy="1325700"/>
          </a:xfrm>
          <a:prstGeom prst="rect">
            <a:avLst/>
          </a:prstGeom>
          <a:noFill/>
          <a:ln>
            <a:noFill/>
          </a:ln>
        </p:spPr>
        <p:txBody>
          <a:bodyPr spcFirstLastPara="1" wrap="square" lIns="45700" tIns="45700" rIns="45700" bIns="45700" anchor="t" anchorCtr="0">
            <a:normAutofit/>
          </a:bodyPr>
          <a:lstStyle/>
          <a:p>
            <a:pPr marL="3200400" lvl="0" indent="457200" algn="l" rtl="0">
              <a:lnSpc>
                <a:spcPct val="90000"/>
              </a:lnSpc>
              <a:spcBef>
                <a:spcPts val="0"/>
              </a:spcBef>
              <a:spcAft>
                <a:spcPts val="0"/>
              </a:spcAft>
              <a:buClr>
                <a:schemeClr val="dk1"/>
              </a:buClr>
              <a:buSzPts val="6000"/>
              <a:buFont typeface="Helvetica Neue Light"/>
              <a:buNone/>
            </a:pPr>
            <a:r>
              <a:rPr lang="en-US">
                <a:solidFill>
                  <a:schemeClr val="dk1"/>
                </a:solidFill>
              </a:rPr>
              <a:t>Resilience inquiry</a:t>
            </a:r>
            <a:endParaRPr/>
          </a:p>
        </p:txBody>
      </p:sp>
      <p:sp>
        <p:nvSpPr>
          <p:cNvPr id="448" name="Google Shape;448;p37"/>
          <p:cNvSpPr txBox="1">
            <a:spLocks noGrp="1"/>
          </p:cNvSpPr>
          <p:nvPr>
            <p:ph type="body" idx="4294967295"/>
          </p:nvPr>
        </p:nvSpPr>
        <p:spPr>
          <a:xfrm>
            <a:off x="6676800" y="1171575"/>
            <a:ext cx="4677000" cy="3163500"/>
          </a:xfrm>
          <a:prstGeom prst="rect">
            <a:avLst/>
          </a:prstGeom>
          <a:solidFill>
            <a:schemeClr val="accent5"/>
          </a:solidFill>
          <a:ln>
            <a:noFill/>
          </a:ln>
        </p:spPr>
        <p:txBody>
          <a:bodyPr spcFirstLastPara="1" wrap="square" lIns="45700" tIns="45700" rIns="45700" bIns="45700" anchor="t" anchorCtr="0">
            <a:normAutofit/>
          </a:bodyPr>
          <a:lstStyle/>
          <a:p>
            <a:pPr marL="228600" lvl="0" indent="-190500" algn="l" rtl="0">
              <a:lnSpc>
                <a:spcPct val="90000"/>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Tell me a little bit about yourself:</a:t>
            </a:r>
            <a:endParaRPr sz="2200">
              <a:solidFill>
                <a:schemeClr val="dk1"/>
              </a:solidFill>
              <a:latin typeface="Calibri"/>
              <a:ea typeface="Calibri"/>
              <a:cs typeface="Calibri"/>
              <a:sym typeface="Calibri"/>
            </a:endParaRPr>
          </a:p>
          <a:p>
            <a:pPr marL="914400" lvl="1" indent="-368300" algn="l" rtl="0">
              <a:lnSpc>
                <a:spcPct val="90000"/>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 What are some things you are really proud of? </a:t>
            </a:r>
            <a:endParaRPr sz="2200">
              <a:solidFill>
                <a:schemeClr val="dk1"/>
              </a:solidFill>
              <a:latin typeface="Calibri"/>
              <a:ea typeface="Calibri"/>
              <a:cs typeface="Calibri"/>
              <a:sym typeface="Calibri"/>
            </a:endParaRPr>
          </a:p>
          <a:p>
            <a:pPr marL="914400" lvl="1" indent="-368300" algn="l" rtl="0">
              <a:lnSpc>
                <a:spcPct val="90000"/>
              </a:lnSpc>
              <a:spcBef>
                <a:spcPts val="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What are your parents really proud of?</a:t>
            </a:r>
            <a:endParaRPr sz="2200">
              <a:solidFill>
                <a:schemeClr val="dk1"/>
              </a:solidFill>
              <a:latin typeface="Calibri"/>
              <a:ea typeface="Calibri"/>
              <a:cs typeface="Calibri"/>
              <a:sym typeface="Calibri"/>
            </a:endParaRPr>
          </a:p>
          <a:p>
            <a:pPr marL="228600" lvl="0" indent="-190500" algn="l" rtl="0">
              <a:lnSpc>
                <a:spcPct val="90000"/>
              </a:lnSpc>
              <a:spcBef>
                <a:spcPts val="100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If something difficult were to happen, who would be available to help you? </a:t>
            </a:r>
            <a:endParaRPr sz="2200">
              <a:solidFill>
                <a:schemeClr val="dk2"/>
              </a:solidFill>
              <a:latin typeface="Arial"/>
              <a:ea typeface="Arial"/>
              <a:cs typeface="Arial"/>
              <a:sym typeface="Arial"/>
            </a:endParaRPr>
          </a:p>
          <a:p>
            <a:pPr marL="228600" lvl="0" indent="-190500" algn="l" rtl="0">
              <a:lnSpc>
                <a:spcPct val="90000"/>
              </a:lnSpc>
              <a:spcBef>
                <a:spcPts val="1000"/>
              </a:spcBef>
              <a:spcAft>
                <a:spcPts val="0"/>
              </a:spcAft>
              <a:buClr>
                <a:schemeClr val="dk1"/>
              </a:buClr>
              <a:buSzPts val="2200"/>
              <a:buFont typeface="Arial"/>
              <a:buChar char="•"/>
            </a:pPr>
            <a:r>
              <a:rPr lang="en-US" sz="2200">
                <a:solidFill>
                  <a:schemeClr val="dk1"/>
                </a:solidFill>
                <a:latin typeface="Calibri"/>
                <a:ea typeface="Calibri"/>
                <a:cs typeface="Calibri"/>
                <a:sym typeface="Calibri"/>
              </a:rPr>
              <a:t>If something good were to happen, who would be cheering for you?</a:t>
            </a:r>
            <a:endParaRPr sz="2200" i="1">
              <a:solidFill>
                <a:schemeClr val="lt1"/>
              </a:solidFill>
              <a:latin typeface="Calibri"/>
              <a:ea typeface="Calibri"/>
              <a:cs typeface="Calibri"/>
              <a:sym typeface="Calibri"/>
            </a:endParaRPr>
          </a:p>
        </p:txBody>
      </p:sp>
      <p:sp>
        <p:nvSpPr>
          <p:cNvPr id="449" name="Google Shape;449;p37"/>
          <p:cNvSpPr txBox="1"/>
          <p:nvPr/>
        </p:nvSpPr>
        <p:spPr>
          <a:xfrm>
            <a:off x="1171550" y="3925425"/>
            <a:ext cx="5202900" cy="2599800"/>
          </a:xfrm>
          <a:prstGeom prst="rect">
            <a:avLst/>
          </a:prstGeom>
          <a:solidFill>
            <a:schemeClr val="accent1"/>
          </a:solidFill>
          <a:ln w="12700" cap="flat" cmpd="sng">
            <a:solidFill>
              <a:schemeClr val="accent1"/>
            </a:solidFill>
            <a:prstDash val="solid"/>
            <a:miter lim="400000"/>
            <a:headEnd type="none" w="sm" len="sm"/>
            <a:tailEnd type="none" w="sm" len="sm"/>
          </a:ln>
        </p:spPr>
        <p:txBody>
          <a:bodyPr spcFirstLastPara="1" wrap="square" lIns="45700" tIns="45700" rIns="45700" bIns="45700" anchor="t" anchorCtr="0">
            <a:spAutoFit/>
          </a:bodyPr>
          <a:lstStyle/>
          <a:p>
            <a:pPr marL="0" marR="0" lvl="0" indent="0" algn="l" rtl="0">
              <a:lnSpc>
                <a:spcPct val="115000"/>
              </a:lnSpc>
              <a:spcBef>
                <a:spcPts val="0"/>
              </a:spcBef>
              <a:spcAft>
                <a:spcPts val="0"/>
              </a:spcAft>
              <a:buClr>
                <a:schemeClr val="dk2"/>
              </a:buClr>
              <a:buSzPts val="1100"/>
              <a:buFont typeface="Arial"/>
              <a:buNone/>
            </a:pPr>
            <a:r>
              <a:rPr lang="en-US" sz="2100" i="1">
                <a:solidFill>
                  <a:schemeClr val="lt1"/>
                </a:solidFill>
                <a:latin typeface="Calibri"/>
                <a:ea typeface="Calibri"/>
                <a:cs typeface="Calibri"/>
                <a:sym typeface="Calibri"/>
              </a:rPr>
              <a:t>All of us have somethings from our childhood that are so wonderful. All of us have things that we hope to protect our children because they were hard. What do you want your children to get from you and what would you want to protect them from?</a:t>
            </a:r>
            <a:endParaRPr sz="2800">
              <a:solidFill>
                <a:schemeClr val="lt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450" name="Google Shape;450;p37"/>
          <p:cNvPicPr preferRelativeResize="0"/>
          <p:nvPr/>
        </p:nvPicPr>
        <p:blipFill rotWithShape="1">
          <a:blip r:embed="rId3">
            <a:alphaModFix/>
          </a:blip>
          <a:srcRect/>
          <a:stretch/>
        </p:blipFill>
        <p:spPr>
          <a:xfrm>
            <a:off x="2378500" y="1171575"/>
            <a:ext cx="3016900" cy="24957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38"/>
          <p:cNvSpPr txBox="1">
            <a:spLocks noGrp="1"/>
          </p:cNvSpPr>
          <p:nvPr>
            <p:ph type="title"/>
          </p:nvPr>
        </p:nvSpPr>
        <p:spPr>
          <a:xfrm>
            <a:off x="2231136" y="598932"/>
            <a:ext cx="7729728" cy="11887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Rating scales for PTSD</a:t>
            </a:r>
            <a:endParaRPr/>
          </a:p>
        </p:txBody>
      </p:sp>
      <p:sp>
        <p:nvSpPr>
          <p:cNvPr id="457" name="Google Shape;457;p38"/>
          <p:cNvSpPr txBox="1">
            <a:spLocks noGrp="1"/>
          </p:cNvSpPr>
          <p:nvPr>
            <p:ph type="body" idx="1"/>
          </p:nvPr>
        </p:nvSpPr>
        <p:spPr>
          <a:xfrm>
            <a:off x="2231136" y="2290572"/>
            <a:ext cx="7729728" cy="3817620"/>
          </a:xfrm>
          <a:prstGeom prst="rect">
            <a:avLst/>
          </a:prstGeom>
          <a:solidFill>
            <a:schemeClr val="lt1"/>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Child and Adolescent Trauma Screen (CATS)</a:t>
            </a:r>
            <a:endParaRPr/>
          </a:p>
          <a:p>
            <a:pPr marL="685800" lvl="1" indent="-228600" algn="l" rtl="0">
              <a:lnSpc>
                <a:spcPct val="90000"/>
              </a:lnSpc>
              <a:spcBef>
                <a:spcPts val="500"/>
              </a:spcBef>
              <a:spcAft>
                <a:spcPts val="0"/>
              </a:spcAft>
              <a:buClr>
                <a:schemeClr val="dk1"/>
              </a:buClr>
              <a:buSzPts val="2400"/>
              <a:buChar char="•"/>
            </a:pPr>
            <a:r>
              <a:rPr lang="en-US" sz="2400"/>
              <a:t>Self report, children 7-17</a:t>
            </a:r>
            <a:endParaRPr/>
          </a:p>
          <a:p>
            <a:pPr marL="685800" lvl="1" indent="-228600" algn="l" rtl="0">
              <a:lnSpc>
                <a:spcPct val="90000"/>
              </a:lnSpc>
              <a:spcBef>
                <a:spcPts val="500"/>
              </a:spcBef>
              <a:spcAft>
                <a:spcPts val="0"/>
              </a:spcAft>
              <a:buClr>
                <a:schemeClr val="dk1"/>
              </a:buClr>
              <a:buSzPts val="2400"/>
              <a:buChar char="•"/>
            </a:pPr>
            <a:r>
              <a:rPr lang="en-US" sz="2400"/>
              <a:t>Caregiver report 3-17</a:t>
            </a:r>
            <a:endParaRPr/>
          </a:p>
          <a:p>
            <a:pPr marL="685800" lvl="1" indent="-228600" algn="l" rtl="0">
              <a:lnSpc>
                <a:spcPct val="90000"/>
              </a:lnSpc>
              <a:spcBef>
                <a:spcPts val="500"/>
              </a:spcBef>
              <a:spcAft>
                <a:spcPts val="0"/>
              </a:spcAft>
              <a:buClr>
                <a:schemeClr val="dk1"/>
              </a:buClr>
              <a:buSzPts val="2400"/>
              <a:buChar char="•"/>
            </a:pPr>
            <a:r>
              <a:rPr lang="en-US" sz="2400"/>
              <a:t>Score &gt;12 suggests need to refer and possibly treat</a:t>
            </a:r>
            <a:endParaRPr/>
          </a:p>
          <a:p>
            <a:pPr marL="228600" lvl="0" indent="-228600" algn="l" rtl="0">
              <a:lnSpc>
                <a:spcPct val="90000"/>
              </a:lnSpc>
              <a:spcBef>
                <a:spcPts val="1000"/>
              </a:spcBef>
              <a:spcAft>
                <a:spcPts val="0"/>
              </a:spcAft>
              <a:buClr>
                <a:schemeClr val="dk1"/>
              </a:buClr>
              <a:buSzPts val="2400"/>
              <a:buChar char="•"/>
            </a:pPr>
            <a:r>
              <a:rPr lang="en-US" sz="2400"/>
              <a:t>Child PTSD Symptom Scale (CPSS)</a:t>
            </a:r>
            <a:endParaRPr/>
          </a:p>
          <a:p>
            <a:pPr marL="685800" lvl="1" indent="-228600" algn="l" rtl="0">
              <a:lnSpc>
                <a:spcPct val="90000"/>
              </a:lnSpc>
              <a:spcBef>
                <a:spcPts val="500"/>
              </a:spcBef>
              <a:spcAft>
                <a:spcPts val="0"/>
              </a:spcAft>
              <a:buClr>
                <a:schemeClr val="dk1"/>
              </a:buClr>
              <a:buSzPts val="2400"/>
              <a:buChar char="•"/>
            </a:pPr>
            <a:r>
              <a:rPr lang="en-US" sz="2400"/>
              <a:t>Self report, 8-18</a:t>
            </a:r>
            <a:endParaRPr/>
          </a:p>
          <a:p>
            <a:pPr marL="685800" lvl="1" indent="-228600" algn="l" rtl="0">
              <a:lnSpc>
                <a:spcPct val="90000"/>
              </a:lnSpc>
              <a:spcBef>
                <a:spcPts val="500"/>
              </a:spcBef>
              <a:spcAft>
                <a:spcPts val="0"/>
              </a:spcAft>
              <a:buClr>
                <a:schemeClr val="dk1"/>
              </a:buClr>
              <a:buSzPts val="2400"/>
              <a:buChar char="•"/>
            </a:pPr>
            <a:r>
              <a:rPr lang="en-US" sz="2400"/>
              <a:t>Score &gt;15 suggests  PTSD highly  likely.</a:t>
            </a:r>
            <a:endParaRPr/>
          </a:p>
          <a:p>
            <a:pPr marL="685800" lvl="1" indent="-76200" algn="l" rtl="0">
              <a:lnSpc>
                <a:spcPct val="90000"/>
              </a:lnSpc>
              <a:spcBef>
                <a:spcPts val="500"/>
              </a:spcBef>
              <a:spcAft>
                <a:spcPts val="0"/>
              </a:spcAft>
              <a:buClr>
                <a:schemeClr val="dk1"/>
              </a:buClr>
              <a:buSzPts val="2400"/>
              <a:buNone/>
            </a:pPr>
            <a:endParaRPr/>
          </a:p>
          <a:p>
            <a:pPr marL="685800" lvl="1" indent="-76200" algn="l" rtl="0">
              <a:lnSpc>
                <a:spcPct val="90000"/>
              </a:lnSpc>
              <a:spcBef>
                <a:spcPts val="500"/>
              </a:spcBef>
              <a:spcAft>
                <a:spcPts val="0"/>
              </a:spcAft>
              <a:buClr>
                <a:schemeClr val="dk1"/>
              </a:buClr>
              <a:buSzPts val="24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39"/>
          <p:cNvPicPr preferRelativeResize="0"/>
          <p:nvPr/>
        </p:nvPicPr>
        <p:blipFill rotWithShape="1">
          <a:blip r:embed="rId3">
            <a:alphaModFix/>
          </a:blip>
          <a:srcRect/>
          <a:stretch/>
        </p:blipFill>
        <p:spPr>
          <a:xfrm>
            <a:off x="2957877" y="0"/>
            <a:ext cx="6276245"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40"/>
          <p:cNvPicPr preferRelativeResize="0"/>
          <p:nvPr/>
        </p:nvPicPr>
        <p:blipFill rotWithShape="1">
          <a:blip r:embed="rId3">
            <a:alphaModFix/>
          </a:blip>
          <a:srcRect/>
          <a:stretch/>
        </p:blipFill>
        <p:spPr>
          <a:xfrm>
            <a:off x="3146208" y="0"/>
            <a:ext cx="5899584" cy="685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2"/>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Evidence-based tx</a:t>
            </a:r>
            <a:endParaRPr/>
          </a:p>
        </p:txBody>
      </p:sp>
      <p:sp>
        <p:nvSpPr>
          <p:cNvPr id="483" name="Google Shape;483;p42"/>
          <p:cNvSpPr txBox="1">
            <a:spLocks noGrp="1"/>
          </p:cNvSpPr>
          <p:nvPr>
            <p:ph type="body" idx="1"/>
          </p:nvPr>
        </p:nvSpPr>
        <p:spPr>
          <a:xfrm>
            <a:off x="1257300" y="2286000"/>
            <a:ext cx="5073722" cy="418961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At-risk youth</a:t>
            </a:r>
            <a:endParaRPr/>
          </a:p>
          <a:p>
            <a:pPr marL="228600" lvl="0" indent="-228600" algn="l" rtl="0">
              <a:lnSpc>
                <a:spcPct val="90000"/>
              </a:lnSpc>
              <a:spcBef>
                <a:spcPts val="2200"/>
              </a:spcBef>
              <a:spcAft>
                <a:spcPts val="0"/>
              </a:spcAft>
              <a:buClr>
                <a:schemeClr val="dk1"/>
              </a:buClr>
              <a:buSzPts val="2200"/>
              <a:buChar char="•"/>
            </a:pPr>
            <a:r>
              <a:rPr lang="en-US" sz="2200"/>
              <a:t>Multiple ACES/At-risk youth</a:t>
            </a:r>
            <a:endParaRPr/>
          </a:p>
          <a:p>
            <a:pPr marL="685800" lvl="1" indent="-228600" algn="l" rtl="0">
              <a:lnSpc>
                <a:spcPct val="90000"/>
              </a:lnSpc>
              <a:spcBef>
                <a:spcPts val="500"/>
              </a:spcBef>
              <a:spcAft>
                <a:spcPts val="0"/>
              </a:spcAft>
              <a:buClr>
                <a:schemeClr val="dk1"/>
              </a:buClr>
              <a:buSzPts val="2000"/>
              <a:buChar char="•"/>
            </a:pPr>
            <a:r>
              <a:rPr lang="en-US" sz="2000"/>
              <a:t>Parent-child interactive therapy </a:t>
            </a:r>
            <a:endParaRPr/>
          </a:p>
          <a:p>
            <a:pPr marL="685800" lvl="1" indent="-228600" algn="l" rtl="0">
              <a:lnSpc>
                <a:spcPct val="90000"/>
              </a:lnSpc>
              <a:spcBef>
                <a:spcPts val="500"/>
              </a:spcBef>
              <a:spcAft>
                <a:spcPts val="0"/>
              </a:spcAft>
              <a:buClr>
                <a:schemeClr val="dk1"/>
              </a:buClr>
              <a:buSzPts val="2000"/>
              <a:buChar char="•"/>
            </a:pPr>
            <a:r>
              <a:rPr lang="en-US" sz="2000"/>
              <a:t>Child parent psychotherapy to help child &amp; parent attune</a:t>
            </a:r>
            <a:endParaRPr/>
          </a:p>
          <a:p>
            <a:pPr marL="685800" lvl="1" indent="-76200" algn="l" rtl="0">
              <a:lnSpc>
                <a:spcPct val="90000"/>
              </a:lnSpc>
              <a:spcBef>
                <a:spcPts val="500"/>
              </a:spcBef>
              <a:spcAft>
                <a:spcPts val="0"/>
              </a:spcAft>
              <a:buClr>
                <a:schemeClr val="dk1"/>
              </a:buClr>
              <a:buSzPts val="2400"/>
              <a:buNone/>
            </a:pPr>
            <a:endParaRPr/>
          </a:p>
        </p:txBody>
      </p:sp>
      <p:sp>
        <p:nvSpPr>
          <p:cNvPr id="484" name="Google Shape;484;p42"/>
          <p:cNvSpPr txBox="1">
            <a:spLocks noGrp="1"/>
          </p:cNvSpPr>
          <p:nvPr>
            <p:ph type="body" idx="2"/>
          </p:nvPr>
        </p:nvSpPr>
        <p:spPr>
          <a:xfrm>
            <a:off x="6609806" y="2285998"/>
            <a:ext cx="5073722" cy="41896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a:t>PTSD &amp; Complex trauma</a:t>
            </a:r>
            <a:endParaRPr/>
          </a:p>
          <a:p>
            <a:pPr marL="228600" lvl="0" indent="-228600" algn="l" rtl="0">
              <a:lnSpc>
                <a:spcPct val="90000"/>
              </a:lnSpc>
              <a:spcBef>
                <a:spcPts val="2200"/>
              </a:spcBef>
              <a:spcAft>
                <a:spcPts val="0"/>
              </a:spcAft>
              <a:buClr>
                <a:schemeClr val="dk1"/>
              </a:buClr>
              <a:buSzPts val="2200"/>
              <a:buChar char="•"/>
            </a:pPr>
            <a:r>
              <a:rPr lang="en-US" sz="2200"/>
              <a:t>Complex trauma</a:t>
            </a:r>
            <a:endParaRPr/>
          </a:p>
          <a:p>
            <a:pPr marL="685800" lvl="1" indent="-228600" algn="l" rtl="0">
              <a:lnSpc>
                <a:spcPct val="90000"/>
              </a:lnSpc>
              <a:spcBef>
                <a:spcPts val="500"/>
              </a:spcBef>
              <a:spcAft>
                <a:spcPts val="0"/>
              </a:spcAft>
              <a:buClr>
                <a:schemeClr val="dk1"/>
              </a:buClr>
              <a:buSzPts val="2000"/>
              <a:buChar char="•"/>
            </a:pPr>
            <a:r>
              <a:rPr lang="en-US" sz="2000"/>
              <a:t>ARC: Attachment, regulation, competency</a:t>
            </a:r>
            <a:endParaRPr/>
          </a:p>
          <a:p>
            <a:pPr marL="685800" lvl="1" indent="-228600" algn="l" rtl="0">
              <a:lnSpc>
                <a:spcPct val="90000"/>
              </a:lnSpc>
              <a:spcBef>
                <a:spcPts val="500"/>
              </a:spcBef>
              <a:spcAft>
                <a:spcPts val="0"/>
              </a:spcAft>
              <a:buClr>
                <a:schemeClr val="dk1"/>
              </a:buClr>
              <a:buSzPts val="2000"/>
              <a:buChar char="•"/>
            </a:pPr>
            <a:r>
              <a:rPr lang="en-US" sz="2000"/>
              <a:t>ITCT: Integrative treatment of  complex trauma</a:t>
            </a:r>
            <a:endParaRPr/>
          </a:p>
          <a:p>
            <a:pPr marL="228600" lvl="0" indent="-228600" algn="l" rtl="0">
              <a:lnSpc>
                <a:spcPct val="90000"/>
              </a:lnSpc>
              <a:spcBef>
                <a:spcPts val="1000"/>
              </a:spcBef>
              <a:spcAft>
                <a:spcPts val="0"/>
              </a:spcAft>
              <a:buClr>
                <a:schemeClr val="dk1"/>
              </a:buClr>
              <a:buSzPts val="2200"/>
              <a:buChar char="•"/>
            </a:pPr>
            <a:r>
              <a:rPr lang="en-US" sz="2200"/>
              <a:t>PTSD</a:t>
            </a:r>
            <a:endParaRPr/>
          </a:p>
          <a:p>
            <a:pPr marL="685800" lvl="1" indent="-228600" algn="l" rtl="0">
              <a:lnSpc>
                <a:spcPct val="90000"/>
              </a:lnSpc>
              <a:spcBef>
                <a:spcPts val="500"/>
              </a:spcBef>
              <a:spcAft>
                <a:spcPts val="0"/>
              </a:spcAft>
              <a:buClr>
                <a:schemeClr val="dk1"/>
              </a:buClr>
              <a:buSzPts val="2000"/>
              <a:buChar char="•"/>
            </a:pPr>
            <a:r>
              <a:rPr lang="en-US" sz="2000"/>
              <a:t>Trauma focused CBT (ages 3+)</a:t>
            </a:r>
            <a:endParaRPr/>
          </a:p>
          <a:p>
            <a:pPr marL="685800" lvl="1" indent="-228600" algn="l" rtl="0">
              <a:lnSpc>
                <a:spcPct val="90000"/>
              </a:lnSpc>
              <a:spcBef>
                <a:spcPts val="500"/>
              </a:spcBef>
              <a:spcAft>
                <a:spcPts val="0"/>
              </a:spcAft>
              <a:buClr>
                <a:schemeClr val="dk1"/>
              </a:buClr>
              <a:buSzPts val="2000"/>
              <a:buChar char="•"/>
            </a:pPr>
            <a:r>
              <a:rPr lang="en-US" sz="2000"/>
              <a:t>Child and family traumatic stress intervention</a:t>
            </a:r>
            <a:endParaRPr/>
          </a:p>
          <a:p>
            <a:pPr marL="685800" lvl="1" indent="-101600" algn="l" rtl="0">
              <a:lnSpc>
                <a:spcPct val="90000"/>
              </a:lnSpc>
              <a:spcBef>
                <a:spcPts val="500"/>
              </a:spcBef>
              <a:spcAft>
                <a:spcPts val="0"/>
              </a:spcAft>
              <a:buClr>
                <a:schemeClr val="dk1"/>
              </a:buClr>
              <a:buSzPts val="2000"/>
              <a:buNone/>
            </a:pPr>
            <a:endParaRPr sz="2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3"/>
          <p:cNvSpPr txBox="1">
            <a:spLocks noGrp="1"/>
          </p:cNvSpPr>
          <p:nvPr>
            <p:ph type="title"/>
          </p:nvPr>
        </p:nvSpPr>
        <p:spPr>
          <a:xfrm>
            <a:off x="1299718" y="557647"/>
            <a:ext cx="8760714" cy="11887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PTSD Essential TX components	</a:t>
            </a:r>
            <a:endParaRPr/>
          </a:p>
        </p:txBody>
      </p:sp>
      <p:grpSp>
        <p:nvGrpSpPr>
          <p:cNvPr id="491" name="Google Shape;491;p43"/>
          <p:cNvGrpSpPr/>
          <p:nvPr/>
        </p:nvGrpSpPr>
        <p:grpSpPr>
          <a:xfrm>
            <a:off x="2775020" y="1152007"/>
            <a:ext cx="5810110" cy="5810110"/>
            <a:chOff x="1574870" y="0"/>
            <a:chExt cx="5810110" cy="5810110"/>
          </a:xfrm>
        </p:grpSpPr>
        <p:sp>
          <p:nvSpPr>
            <p:cNvPr id="492" name="Google Shape;492;p43"/>
            <p:cNvSpPr/>
            <p:nvPr/>
          </p:nvSpPr>
          <p:spPr>
            <a:xfrm>
              <a:off x="1574870" y="0"/>
              <a:ext cx="5810110" cy="5810110"/>
            </a:xfrm>
            <a:prstGeom prst="diamond">
              <a:avLst/>
            </a:prstGeom>
            <a:solidFill>
              <a:srgbClr val="CFDE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3"/>
            <p:cNvSpPr/>
            <p:nvPr/>
          </p:nvSpPr>
          <p:spPr>
            <a:xfrm>
              <a:off x="2126830" y="551960"/>
              <a:ext cx="2265942" cy="2265942"/>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3"/>
            <p:cNvSpPr txBox="1"/>
            <p:nvPr/>
          </p:nvSpPr>
          <p:spPr>
            <a:xfrm>
              <a:off x="2237444" y="662574"/>
              <a:ext cx="2044714" cy="204471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Direct exploration of trauma – building narrative, exposure </a:t>
              </a:r>
              <a:endParaRPr/>
            </a:p>
          </p:txBody>
        </p:sp>
        <p:sp>
          <p:nvSpPr>
            <p:cNvPr id="495" name="Google Shape;495;p43"/>
            <p:cNvSpPr/>
            <p:nvPr/>
          </p:nvSpPr>
          <p:spPr>
            <a:xfrm>
              <a:off x="4567076" y="551960"/>
              <a:ext cx="2265942" cy="2265942"/>
            </a:xfrm>
            <a:prstGeom prst="roundRect">
              <a:avLst>
                <a:gd name="adj" fmla="val 16667"/>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3"/>
            <p:cNvSpPr txBox="1"/>
            <p:nvPr/>
          </p:nvSpPr>
          <p:spPr>
            <a:xfrm>
              <a:off x="4677690" y="662574"/>
              <a:ext cx="2044714" cy="204471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Stress management techniques </a:t>
              </a:r>
              <a:endParaRPr sz="1900">
                <a:solidFill>
                  <a:schemeClr val="lt1"/>
                </a:solidFill>
                <a:latin typeface="Calibri"/>
                <a:ea typeface="Calibri"/>
                <a:cs typeface="Calibri"/>
                <a:sym typeface="Calibri"/>
              </a:endParaRPr>
            </a:p>
          </p:txBody>
        </p:sp>
        <p:sp>
          <p:nvSpPr>
            <p:cNvPr id="497" name="Google Shape;497;p43"/>
            <p:cNvSpPr/>
            <p:nvPr/>
          </p:nvSpPr>
          <p:spPr>
            <a:xfrm>
              <a:off x="2126830" y="2992206"/>
              <a:ext cx="2265942" cy="2265942"/>
            </a:xfrm>
            <a:prstGeom prst="roundRect">
              <a:avLst>
                <a:gd name="adj" fmla="val 16667"/>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3"/>
            <p:cNvSpPr txBox="1"/>
            <p:nvPr/>
          </p:nvSpPr>
          <p:spPr>
            <a:xfrm>
              <a:off x="2237444" y="3102820"/>
              <a:ext cx="2044714" cy="204471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Exploration and correction of inaccurate attributions regarding trauma (cognitive reprocessing)</a:t>
              </a:r>
              <a:endParaRPr/>
            </a:p>
          </p:txBody>
        </p:sp>
        <p:sp>
          <p:nvSpPr>
            <p:cNvPr id="499" name="Google Shape;499;p43"/>
            <p:cNvSpPr/>
            <p:nvPr/>
          </p:nvSpPr>
          <p:spPr>
            <a:xfrm>
              <a:off x="4567076" y="2992206"/>
              <a:ext cx="2265942" cy="2265942"/>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3"/>
            <p:cNvSpPr txBox="1"/>
            <p:nvPr/>
          </p:nvSpPr>
          <p:spPr>
            <a:xfrm>
              <a:off x="4677690" y="3102820"/>
              <a:ext cx="2044714" cy="2044714"/>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Parental inclusion if possible, to help understand and validate trauma narrative</a:t>
              </a: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4"/>
          <p:cNvSpPr txBox="1">
            <a:spLocks noGrp="1"/>
          </p:cNvSpPr>
          <p:nvPr>
            <p:ph type="title"/>
          </p:nvPr>
        </p:nvSpPr>
        <p:spPr>
          <a:xfrm>
            <a:off x="1050685" y="130389"/>
            <a:ext cx="8760600" cy="1188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10000"/>
              <a:buFont typeface="Helvetica Neue Light"/>
              <a:buNone/>
            </a:pPr>
            <a:r>
              <a:rPr lang="en-US"/>
              <a:t>PTSD Tx Components in Primary care	</a:t>
            </a:r>
            <a:endParaRPr/>
          </a:p>
        </p:txBody>
      </p:sp>
      <p:grpSp>
        <p:nvGrpSpPr>
          <p:cNvPr id="507" name="Google Shape;507;p44"/>
          <p:cNvGrpSpPr/>
          <p:nvPr/>
        </p:nvGrpSpPr>
        <p:grpSpPr>
          <a:xfrm>
            <a:off x="2775020" y="1152007"/>
            <a:ext cx="5810100" cy="5810100"/>
            <a:chOff x="1574870" y="0"/>
            <a:chExt cx="5810100" cy="5810100"/>
          </a:xfrm>
        </p:grpSpPr>
        <p:sp>
          <p:nvSpPr>
            <p:cNvPr id="508" name="Google Shape;508;p44"/>
            <p:cNvSpPr/>
            <p:nvPr/>
          </p:nvSpPr>
          <p:spPr>
            <a:xfrm>
              <a:off x="1574870" y="0"/>
              <a:ext cx="5810100" cy="5810100"/>
            </a:xfrm>
            <a:prstGeom prst="diamond">
              <a:avLst/>
            </a:prstGeom>
            <a:solidFill>
              <a:srgbClr val="B7C1E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09" name="Google Shape;509;p44"/>
            <p:cNvSpPr/>
            <p:nvPr/>
          </p:nvSpPr>
          <p:spPr>
            <a:xfrm>
              <a:off x="2126830" y="551960"/>
              <a:ext cx="2265900" cy="2265900"/>
            </a:xfrm>
            <a:prstGeom prst="roundRect">
              <a:avLst>
                <a:gd name="adj" fmla="val 16667"/>
              </a:avLst>
            </a:prstGeom>
            <a:gradFill>
              <a:gsLst>
                <a:gs pos="0">
                  <a:srgbClr val="51689B"/>
                </a:gs>
                <a:gs pos="50000">
                  <a:srgbClr val="285193"/>
                </a:gs>
                <a:gs pos="100000">
                  <a:srgbClr val="1F4685"/>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0" name="Google Shape;510;p44"/>
            <p:cNvSpPr txBox="1"/>
            <p:nvPr/>
          </p:nvSpPr>
          <p:spPr>
            <a:xfrm>
              <a:off x="2237444" y="662574"/>
              <a:ext cx="2044800" cy="20448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Understanding a person’s reaction to the trauma, without necessarily going into the trauma itself.</a:t>
              </a:r>
              <a:endParaRPr sz="1800">
                <a:solidFill>
                  <a:schemeClr val="dk1"/>
                </a:solidFill>
                <a:latin typeface="Calibri"/>
                <a:ea typeface="Calibri"/>
                <a:cs typeface="Calibri"/>
                <a:sym typeface="Calibri"/>
              </a:endParaRPr>
            </a:p>
          </p:txBody>
        </p:sp>
        <p:sp>
          <p:nvSpPr>
            <p:cNvPr id="511" name="Google Shape;511;p44"/>
            <p:cNvSpPr/>
            <p:nvPr/>
          </p:nvSpPr>
          <p:spPr>
            <a:xfrm>
              <a:off x="4567076" y="551960"/>
              <a:ext cx="2265900" cy="2265900"/>
            </a:xfrm>
            <a:prstGeom prst="roundRect">
              <a:avLst>
                <a:gd name="adj" fmla="val 16667"/>
              </a:avLst>
            </a:prstGeom>
            <a:gradFill>
              <a:gsLst>
                <a:gs pos="0">
                  <a:srgbClr val="788FCB"/>
                </a:gs>
                <a:gs pos="50000">
                  <a:srgbClr val="6080C9"/>
                </a:gs>
                <a:gs pos="100000">
                  <a:srgbClr val="4F6EB7"/>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2" name="Google Shape;512;p44"/>
            <p:cNvSpPr txBox="1"/>
            <p:nvPr/>
          </p:nvSpPr>
          <p:spPr>
            <a:xfrm>
              <a:off x="4677690" y="662574"/>
              <a:ext cx="2044800" cy="20448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Stress management techniques </a:t>
              </a:r>
              <a:endParaRPr sz="1900">
                <a:solidFill>
                  <a:schemeClr val="lt1"/>
                </a:solidFill>
                <a:latin typeface="Calibri"/>
                <a:ea typeface="Calibri"/>
                <a:cs typeface="Calibri"/>
                <a:sym typeface="Calibri"/>
              </a:endParaRPr>
            </a:p>
          </p:txBody>
        </p:sp>
        <p:sp>
          <p:nvSpPr>
            <p:cNvPr id="513" name="Google Shape;513;p44"/>
            <p:cNvSpPr/>
            <p:nvPr/>
          </p:nvSpPr>
          <p:spPr>
            <a:xfrm>
              <a:off x="2126830" y="2992206"/>
              <a:ext cx="2265900" cy="2265900"/>
            </a:xfrm>
            <a:prstGeom prst="roundRect">
              <a:avLst>
                <a:gd name="adj" fmla="val 16667"/>
              </a:avLst>
            </a:prstGeom>
            <a:gradFill>
              <a:gsLst>
                <a:gs pos="0">
                  <a:srgbClr val="C1C9E4"/>
                </a:gs>
                <a:gs pos="50000">
                  <a:srgbClr val="B6C1E0"/>
                </a:gs>
                <a:gs pos="100000">
                  <a:srgbClr val="9DA7C9"/>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4" name="Google Shape;514;p44"/>
            <p:cNvSpPr txBox="1"/>
            <p:nvPr/>
          </p:nvSpPr>
          <p:spPr>
            <a:xfrm>
              <a:off x="2237444" y="3102820"/>
              <a:ext cx="2044800" cy="20448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Planting psychoeducation seeds. </a:t>
              </a:r>
              <a:endParaRPr sz="1800">
                <a:solidFill>
                  <a:schemeClr val="dk1"/>
                </a:solidFill>
                <a:latin typeface="Calibri"/>
                <a:ea typeface="Calibri"/>
                <a:cs typeface="Calibri"/>
                <a:sym typeface="Calibri"/>
              </a:endParaRPr>
            </a:p>
          </p:txBody>
        </p:sp>
        <p:sp>
          <p:nvSpPr>
            <p:cNvPr id="515" name="Google Shape;515;p44"/>
            <p:cNvSpPr/>
            <p:nvPr/>
          </p:nvSpPr>
          <p:spPr>
            <a:xfrm>
              <a:off x="4567076" y="2992206"/>
              <a:ext cx="2265900" cy="2265900"/>
            </a:xfrm>
            <a:prstGeom prst="roundRect">
              <a:avLst>
                <a:gd name="adj" fmla="val 16667"/>
              </a:avLst>
            </a:prstGeom>
            <a:gradFill>
              <a:gsLst>
                <a:gs pos="0">
                  <a:srgbClr val="788FCB"/>
                </a:gs>
                <a:gs pos="50000">
                  <a:srgbClr val="6080C9"/>
                </a:gs>
                <a:gs pos="100000">
                  <a:srgbClr val="4F6EB7"/>
                </a:gs>
              </a:gsLst>
              <a:lin ang="5400012" scaled="0"/>
            </a:gra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516" name="Google Shape;516;p44"/>
            <p:cNvSpPr txBox="1"/>
            <p:nvPr/>
          </p:nvSpPr>
          <p:spPr>
            <a:xfrm>
              <a:off x="4677690" y="3102820"/>
              <a:ext cx="2044800" cy="20448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alibri"/>
                <a:buNone/>
              </a:pPr>
              <a:r>
                <a:rPr lang="en-US" sz="1900">
                  <a:solidFill>
                    <a:schemeClr val="lt1"/>
                  </a:solidFill>
                  <a:latin typeface="Calibri"/>
                  <a:ea typeface="Calibri"/>
                  <a:cs typeface="Calibri"/>
                  <a:sym typeface="Calibri"/>
                </a:rPr>
                <a:t>Meeting families where they are in regards to acknowledgement.</a:t>
              </a:r>
              <a:endParaRPr sz="1800">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45"/>
          <p:cNvSpPr txBox="1">
            <a:spLocks noGrp="1"/>
          </p:cNvSpPr>
          <p:nvPr>
            <p:ph type="title"/>
          </p:nvPr>
        </p:nvSpPr>
        <p:spPr>
          <a:xfrm>
            <a:off x="-2503517" y="27524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Brief interventions</a:t>
            </a:r>
            <a:endParaRPr/>
          </a:p>
        </p:txBody>
      </p:sp>
      <p:sp>
        <p:nvSpPr>
          <p:cNvPr id="523" name="Google Shape;523;p45"/>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pic>
        <p:nvPicPr>
          <p:cNvPr id="524" name="Google Shape;524;p45"/>
          <p:cNvPicPr preferRelativeResize="0"/>
          <p:nvPr/>
        </p:nvPicPr>
        <p:blipFill rotWithShape="1">
          <a:blip r:embed="rId3">
            <a:alphaModFix/>
          </a:blip>
          <a:srcRect/>
          <a:stretch/>
        </p:blipFill>
        <p:spPr>
          <a:xfrm>
            <a:off x="0" y="1367132"/>
            <a:ext cx="12192000" cy="54313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6"/>
          <p:cNvSpPr txBox="1">
            <a:spLocks noGrp="1"/>
          </p:cNvSpPr>
          <p:nvPr>
            <p:ph type="title"/>
          </p:nvPr>
        </p:nvSpPr>
        <p:spPr>
          <a:xfrm>
            <a:off x="2209800" y="228600"/>
            <a:ext cx="77724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Psychopharmacology</a:t>
            </a:r>
            <a:endParaRPr/>
          </a:p>
        </p:txBody>
      </p:sp>
      <p:sp>
        <p:nvSpPr>
          <p:cNvPr id="531" name="Google Shape;531;p46"/>
          <p:cNvSpPr txBox="1">
            <a:spLocks noGrp="1"/>
          </p:cNvSpPr>
          <p:nvPr>
            <p:ph type="body" idx="1"/>
          </p:nvPr>
        </p:nvSpPr>
        <p:spPr>
          <a:xfrm>
            <a:off x="2209800" y="1688891"/>
            <a:ext cx="7950200" cy="2274109"/>
          </a:xfrm>
          <a:prstGeom prst="rect">
            <a:avLst/>
          </a:prstGeom>
          <a:solidFill>
            <a:srgbClr val="BBD6EE"/>
          </a:solid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200"/>
              <a:buChar char="•"/>
            </a:pPr>
            <a:r>
              <a:rPr lang="en-US" sz="2200"/>
              <a:t>Adjunctive - NOT one of the established elements of treatment</a:t>
            </a:r>
            <a:endParaRPr/>
          </a:p>
          <a:p>
            <a:pPr marL="228600" lvl="0" indent="-228600" algn="l" rtl="0">
              <a:lnSpc>
                <a:spcPct val="90000"/>
              </a:lnSpc>
              <a:spcBef>
                <a:spcPts val="1000"/>
              </a:spcBef>
              <a:spcAft>
                <a:spcPts val="0"/>
              </a:spcAft>
              <a:buClr>
                <a:schemeClr val="dk1"/>
              </a:buClr>
              <a:buSzPts val="2200"/>
              <a:buChar char="•"/>
            </a:pPr>
            <a:r>
              <a:rPr lang="en-US" sz="2200"/>
              <a:t>Theories; some reports of med efficacy; no randomized trials.</a:t>
            </a:r>
            <a:endParaRPr/>
          </a:p>
          <a:p>
            <a:pPr marL="228600" lvl="0" indent="-228600" algn="l" rtl="0">
              <a:lnSpc>
                <a:spcPct val="90000"/>
              </a:lnSpc>
              <a:spcBef>
                <a:spcPts val="1000"/>
              </a:spcBef>
              <a:spcAft>
                <a:spcPts val="0"/>
              </a:spcAft>
              <a:buClr>
                <a:schemeClr val="dk1"/>
              </a:buClr>
              <a:buSzPts val="2200"/>
              <a:buChar char="•"/>
            </a:pPr>
            <a:r>
              <a:rPr lang="en-US" sz="2200"/>
              <a:t>Medications used to treat prominent symptoms or co-morbid psychiatric conditions.  </a:t>
            </a:r>
            <a:endParaRPr/>
          </a:p>
        </p:txBody>
      </p:sp>
      <p:grpSp>
        <p:nvGrpSpPr>
          <p:cNvPr id="532" name="Google Shape;532;p46"/>
          <p:cNvGrpSpPr/>
          <p:nvPr/>
        </p:nvGrpSpPr>
        <p:grpSpPr>
          <a:xfrm>
            <a:off x="2209800" y="3981930"/>
            <a:ext cx="7950199" cy="1599840"/>
            <a:chOff x="0" y="18929"/>
            <a:chExt cx="7950199" cy="1599840"/>
          </a:xfrm>
        </p:grpSpPr>
        <p:sp>
          <p:nvSpPr>
            <p:cNvPr id="533" name="Google Shape;533;p46"/>
            <p:cNvSpPr/>
            <p:nvPr/>
          </p:nvSpPr>
          <p:spPr>
            <a:xfrm>
              <a:off x="0" y="18929"/>
              <a:ext cx="7950199" cy="633600"/>
            </a:xfrm>
            <a:prstGeom prst="rect">
              <a:avLst/>
            </a:prstGeom>
            <a:solidFill>
              <a:srgbClr val="599BD5"/>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6"/>
            <p:cNvSpPr txBox="1"/>
            <p:nvPr/>
          </p:nvSpPr>
          <p:spPr>
            <a:xfrm>
              <a:off x="0" y="18929"/>
              <a:ext cx="7950199" cy="633600"/>
            </a:xfrm>
            <a:prstGeom prst="rect">
              <a:avLst/>
            </a:prstGeom>
            <a:noFill/>
            <a:ln>
              <a:noFill/>
            </a:ln>
          </p:spPr>
          <p:txBody>
            <a:bodyPr spcFirstLastPara="1" wrap="square" lIns="156450" tIns="89400" rIns="156450" bIns="8940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n-US" sz="2200">
                  <a:solidFill>
                    <a:schemeClr val="lt1"/>
                  </a:solidFill>
                  <a:latin typeface="Calibri"/>
                  <a:ea typeface="Calibri"/>
                  <a:cs typeface="Calibri"/>
                  <a:sym typeface="Calibri"/>
                </a:rPr>
                <a:t>Core PTSD sx</a:t>
              </a:r>
              <a:endParaRPr sz="2200">
                <a:solidFill>
                  <a:schemeClr val="lt1"/>
                </a:solidFill>
                <a:latin typeface="Calibri"/>
                <a:ea typeface="Calibri"/>
                <a:cs typeface="Calibri"/>
                <a:sym typeface="Calibri"/>
              </a:endParaRPr>
            </a:p>
          </p:txBody>
        </p:sp>
        <p:sp>
          <p:nvSpPr>
            <p:cNvPr id="535" name="Google Shape;535;p46"/>
            <p:cNvSpPr/>
            <p:nvPr/>
          </p:nvSpPr>
          <p:spPr>
            <a:xfrm>
              <a:off x="0" y="652529"/>
              <a:ext cx="7950199" cy="966240"/>
            </a:xfrm>
            <a:prstGeom prst="rect">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6"/>
            <p:cNvSpPr txBox="1"/>
            <p:nvPr/>
          </p:nvSpPr>
          <p:spPr>
            <a:xfrm>
              <a:off x="0" y="652529"/>
              <a:ext cx="7950199" cy="966240"/>
            </a:xfrm>
            <a:prstGeom prst="rect">
              <a:avLst/>
            </a:prstGeom>
            <a:noFill/>
            <a:ln>
              <a:noFill/>
            </a:ln>
          </p:spPr>
          <p:txBody>
            <a:bodyPr spcFirstLastPara="1" wrap="square" lIns="117325" tIns="117325" rIns="156450" bIns="176000" anchor="t" anchorCtr="0">
              <a:noAutofit/>
            </a:bodyPr>
            <a:lstStyle/>
            <a:p>
              <a:pPr marL="228600" marR="0" lvl="1" indent="-228600" algn="l" rtl="0">
                <a:lnSpc>
                  <a:spcPct val="90000"/>
                </a:lnSpc>
                <a:spcBef>
                  <a:spcPts val="0"/>
                </a:spcBef>
                <a:spcAft>
                  <a:spcPts val="0"/>
                </a:spcAft>
                <a:buClr>
                  <a:schemeClr val="dk1"/>
                </a:buClr>
                <a:buSzPts val="2200"/>
                <a:buFont typeface="Calibri"/>
                <a:buChar char="•"/>
              </a:pPr>
              <a:r>
                <a:rPr lang="en-US" sz="2200" b="0" i="0" u="none" strike="noStrike" cap="none">
                  <a:solidFill>
                    <a:schemeClr val="dk1"/>
                  </a:solidFill>
                  <a:latin typeface="Calibri"/>
                  <a:ea typeface="Calibri"/>
                  <a:cs typeface="Calibri"/>
                  <a:sym typeface="Calibri"/>
                </a:rPr>
                <a:t>Hyperarousal &amp; nightmares- alpha agonistst</a:t>
              </a:r>
              <a:endParaRPr sz="22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a:spLocks noGrp="1"/>
          </p:cNvSpPr>
          <p:nvPr>
            <p:ph type="subTitle" idx="1"/>
          </p:nvPr>
        </p:nvSpPr>
        <p:spPr>
          <a:xfrm>
            <a:off x="427629" y="2619976"/>
            <a:ext cx="11336740" cy="311788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595959"/>
              </a:buClr>
              <a:buSzPts val="2800"/>
              <a:buNone/>
            </a:pPr>
            <a:r>
              <a:rPr lang="en-US" sz="2800">
                <a:solidFill>
                  <a:srgbClr val="595959"/>
                </a:solidFill>
              </a:rPr>
              <a:t>Neither we nor our spouses/partners has a relevant financial relationship with a commercial interest to disclose.</a:t>
            </a:r>
            <a:endParaRPr/>
          </a:p>
          <a:p>
            <a:pPr marL="0" lvl="0" indent="0" algn="ctr" rtl="0">
              <a:lnSpc>
                <a:spcPct val="90000"/>
              </a:lnSpc>
              <a:spcBef>
                <a:spcPts val="1000"/>
              </a:spcBef>
              <a:spcAft>
                <a:spcPts val="0"/>
              </a:spcAft>
              <a:buClr>
                <a:schemeClr val="dk1"/>
              </a:buClr>
              <a:buSzPts val="2800"/>
              <a:buNone/>
            </a:pPr>
            <a:endParaRPr sz="2800">
              <a:solidFill>
                <a:srgbClr val="595959"/>
              </a:solidFill>
            </a:endParaRPr>
          </a:p>
        </p:txBody>
      </p:sp>
      <p:sp>
        <p:nvSpPr>
          <p:cNvPr id="145" name="Google Shape;145;p4"/>
          <p:cNvSpPr txBox="1"/>
          <p:nvPr/>
        </p:nvSpPr>
        <p:spPr>
          <a:xfrm>
            <a:off x="3352800" y="1296537"/>
            <a:ext cx="5486400"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rgbClr val="049FDA"/>
                </a:solidFill>
                <a:latin typeface="Helvetica Neue"/>
                <a:ea typeface="Helvetica Neue"/>
                <a:cs typeface="Helvetica Neue"/>
                <a:sym typeface="Helvetica Neue"/>
              </a:rPr>
              <a:t>Disclosures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7"/>
          <p:cNvSpPr txBox="1">
            <a:spLocks noGrp="1"/>
          </p:cNvSpPr>
          <p:nvPr>
            <p:ph type="title"/>
          </p:nvPr>
        </p:nvSpPr>
        <p:spPr>
          <a:xfrm>
            <a:off x="2422522" y="305474"/>
            <a:ext cx="7729728" cy="80031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Take aways</a:t>
            </a:r>
            <a:endParaRPr/>
          </a:p>
        </p:txBody>
      </p:sp>
      <p:grpSp>
        <p:nvGrpSpPr>
          <p:cNvPr id="543" name="Google Shape;543;p47"/>
          <p:cNvGrpSpPr/>
          <p:nvPr/>
        </p:nvGrpSpPr>
        <p:grpSpPr>
          <a:xfrm>
            <a:off x="-4349669" y="423560"/>
            <a:ext cx="15184043" cy="7127298"/>
            <a:chOff x="-5987082" y="-916142"/>
            <a:chExt cx="15184043" cy="7127298"/>
          </a:xfrm>
        </p:grpSpPr>
        <p:sp>
          <p:nvSpPr>
            <p:cNvPr id="544" name="Google Shape;544;p47"/>
            <p:cNvSpPr/>
            <p:nvPr/>
          </p:nvSpPr>
          <p:spPr>
            <a:xfrm>
              <a:off x="-5987082" y="-916142"/>
              <a:ext cx="7127298" cy="7127298"/>
            </a:xfrm>
            <a:prstGeom prst="blockArc">
              <a:avLst>
                <a:gd name="adj1" fmla="val 18900000"/>
                <a:gd name="adj2" fmla="val 2700000"/>
                <a:gd name="adj3" fmla="val 303"/>
              </a:avLst>
            </a:pr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7"/>
            <p:cNvSpPr/>
            <p:nvPr/>
          </p:nvSpPr>
          <p:spPr>
            <a:xfrm>
              <a:off x="596778" y="407080"/>
              <a:ext cx="8600183" cy="814584"/>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7"/>
            <p:cNvSpPr txBox="1"/>
            <p:nvPr/>
          </p:nvSpPr>
          <p:spPr>
            <a:xfrm>
              <a:off x="596778" y="407080"/>
              <a:ext cx="8600183" cy="814584"/>
            </a:xfrm>
            <a:prstGeom prst="rect">
              <a:avLst/>
            </a:prstGeom>
            <a:noFill/>
            <a:ln>
              <a:noFill/>
            </a:ln>
          </p:spPr>
          <p:txBody>
            <a:bodyPr spcFirstLastPara="1" wrap="square" lIns="64657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Trauma is ubiquitous &amp; most youth are resilient.  </a:t>
              </a:r>
              <a:endParaRPr/>
            </a:p>
          </p:txBody>
        </p:sp>
        <p:sp>
          <p:nvSpPr>
            <p:cNvPr id="547" name="Google Shape;547;p47"/>
            <p:cNvSpPr/>
            <p:nvPr/>
          </p:nvSpPr>
          <p:spPr>
            <a:xfrm>
              <a:off x="87663" y="305257"/>
              <a:ext cx="1018231" cy="1018231"/>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7"/>
            <p:cNvSpPr/>
            <p:nvPr/>
          </p:nvSpPr>
          <p:spPr>
            <a:xfrm>
              <a:off x="1063798" y="1629169"/>
              <a:ext cx="8133162" cy="814584"/>
            </a:xfrm>
            <a:prstGeom prst="rect">
              <a:avLst/>
            </a:prstGeom>
            <a:solidFill>
              <a:srgbClr val="50C9B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7"/>
            <p:cNvSpPr txBox="1"/>
            <p:nvPr/>
          </p:nvSpPr>
          <p:spPr>
            <a:xfrm>
              <a:off x="1063798" y="1629169"/>
              <a:ext cx="8133162" cy="814584"/>
            </a:xfrm>
            <a:prstGeom prst="rect">
              <a:avLst/>
            </a:prstGeom>
            <a:noFill/>
            <a:ln>
              <a:noFill/>
            </a:ln>
          </p:spPr>
          <p:txBody>
            <a:bodyPr spcFirstLastPara="1" wrap="square" lIns="64657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Most severe trauma sequalae occurs in the absence of protective relationships.</a:t>
              </a:r>
              <a:endParaRPr/>
            </a:p>
          </p:txBody>
        </p:sp>
        <p:sp>
          <p:nvSpPr>
            <p:cNvPr id="550" name="Google Shape;550;p47"/>
            <p:cNvSpPr/>
            <p:nvPr/>
          </p:nvSpPr>
          <p:spPr>
            <a:xfrm>
              <a:off x="554683" y="1527346"/>
              <a:ext cx="1018231" cy="1018231"/>
            </a:xfrm>
            <a:prstGeom prst="ellipse">
              <a:avLst/>
            </a:prstGeom>
            <a:solidFill>
              <a:schemeClr val="lt1"/>
            </a:solidFill>
            <a:ln w="12700" cap="flat" cmpd="sng">
              <a:solidFill>
                <a:srgbClr val="50C9B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7"/>
            <p:cNvSpPr/>
            <p:nvPr/>
          </p:nvSpPr>
          <p:spPr>
            <a:xfrm>
              <a:off x="1063798" y="2851259"/>
              <a:ext cx="8133162" cy="814584"/>
            </a:xfrm>
            <a:prstGeom prst="rect">
              <a:avLst/>
            </a:prstGeom>
            <a:solidFill>
              <a:srgbClr val="48BD6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7"/>
            <p:cNvSpPr txBox="1"/>
            <p:nvPr/>
          </p:nvSpPr>
          <p:spPr>
            <a:xfrm>
              <a:off x="1063798" y="2851259"/>
              <a:ext cx="8133162" cy="814584"/>
            </a:xfrm>
            <a:prstGeom prst="rect">
              <a:avLst/>
            </a:prstGeom>
            <a:noFill/>
            <a:ln>
              <a:noFill/>
            </a:ln>
          </p:spPr>
          <p:txBody>
            <a:bodyPr spcFirstLastPara="1" wrap="square" lIns="64657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You can have an important role in promoting resilience in a child &amp; family's life. </a:t>
              </a:r>
              <a:endParaRPr/>
            </a:p>
          </p:txBody>
        </p:sp>
        <p:sp>
          <p:nvSpPr>
            <p:cNvPr id="553" name="Google Shape;553;p47"/>
            <p:cNvSpPr/>
            <p:nvPr/>
          </p:nvSpPr>
          <p:spPr>
            <a:xfrm>
              <a:off x="554683" y="2749436"/>
              <a:ext cx="1018231" cy="1018231"/>
            </a:xfrm>
            <a:prstGeom prst="ellipse">
              <a:avLst/>
            </a:prstGeom>
            <a:solidFill>
              <a:schemeClr val="lt1"/>
            </a:solidFill>
            <a:ln w="12700" cap="flat" cmpd="sng">
              <a:solidFill>
                <a:srgbClr val="48BD6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7"/>
            <p:cNvSpPr/>
            <p:nvPr/>
          </p:nvSpPr>
          <p:spPr>
            <a:xfrm>
              <a:off x="596778" y="4073348"/>
              <a:ext cx="8600183" cy="814584"/>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7"/>
            <p:cNvSpPr txBox="1"/>
            <p:nvPr/>
          </p:nvSpPr>
          <p:spPr>
            <a:xfrm>
              <a:off x="596778" y="4073348"/>
              <a:ext cx="8600183" cy="814584"/>
            </a:xfrm>
            <a:prstGeom prst="rect">
              <a:avLst/>
            </a:prstGeom>
            <a:noFill/>
            <a:ln>
              <a:noFill/>
            </a:ln>
          </p:spPr>
          <p:txBody>
            <a:bodyPr spcFirstLastPara="1" wrap="square" lIns="646575" tIns="60950" rIns="60950" bIns="60950"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en-US" sz="2400">
                  <a:solidFill>
                    <a:schemeClr val="lt1"/>
                  </a:solidFill>
                  <a:latin typeface="Calibri"/>
                  <a:ea typeface="Calibri"/>
                  <a:cs typeface="Calibri"/>
                  <a:sym typeface="Calibri"/>
                </a:rPr>
                <a:t>What changes are needed  to embody and integrate TIC into your practice?</a:t>
              </a:r>
              <a:endParaRPr/>
            </a:p>
          </p:txBody>
        </p:sp>
        <p:sp>
          <p:nvSpPr>
            <p:cNvPr id="556" name="Google Shape;556;p47"/>
            <p:cNvSpPr/>
            <p:nvPr/>
          </p:nvSpPr>
          <p:spPr>
            <a:xfrm>
              <a:off x="87663" y="3971525"/>
              <a:ext cx="1018231" cy="1018231"/>
            </a:xfrm>
            <a:prstGeom prst="ellipse">
              <a:avLst/>
            </a:prstGeom>
            <a:solidFill>
              <a:schemeClr val="lt1"/>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8"/>
          <p:cNvSpPr txBox="1">
            <a:spLocks noGrp="1"/>
          </p:cNvSpPr>
          <p:nvPr>
            <p:ph type="ctrTitle"/>
          </p:nvPr>
        </p:nvSpPr>
        <p:spPr>
          <a:xfrm>
            <a:off x="272561" y="1164875"/>
            <a:ext cx="11646877" cy="4528249"/>
          </a:xfrm>
          <a:prstGeom prst="rect">
            <a:avLst/>
          </a:prstGeom>
          <a:noFill/>
          <a:ln>
            <a:noFill/>
          </a:ln>
        </p:spPr>
        <p:txBody>
          <a:bodyPr spcFirstLastPara="1" wrap="square" lIns="91425" tIns="45700" rIns="91425" bIns="45700" anchor="b" anchorCtr="0">
            <a:noAutofit/>
          </a:bodyPr>
          <a:lstStyle/>
          <a:p>
            <a:pPr marL="457200" marR="0" lvl="1" indent="0" algn="ctr" rtl="0">
              <a:lnSpc>
                <a:spcPct val="120000"/>
              </a:lnSpc>
              <a:spcBef>
                <a:spcPts val="0"/>
              </a:spcBef>
              <a:spcAft>
                <a:spcPts val="0"/>
              </a:spcAft>
              <a:buClr>
                <a:srgbClr val="341575"/>
              </a:buClr>
              <a:buSzPts val="4000"/>
              <a:buNone/>
            </a:pPr>
            <a:r>
              <a:rPr lang="en-US" sz="4000" b="1">
                <a:solidFill>
                  <a:srgbClr val="341575"/>
                </a:solidFill>
              </a:rPr>
              <a:t>Incorporating </a:t>
            </a:r>
            <a:br>
              <a:rPr lang="en-US" sz="4000" b="1">
                <a:solidFill>
                  <a:srgbClr val="341575"/>
                </a:solidFill>
              </a:rPr>
            </a:br>
            <a:r>
              <a:rPr lang="en-US" sz="4000" b="1">
                <a:solidFill>
                  <a:srgbClr val="341575"/>
                </a:solidFill>
              </a:rPr>
              <a:t>TRAUMA INFORMED CARE</a:t>
            </a:r>
            <a:br>
              <a:rPr lang="en-US" sz="4000">
                <a:solidFill>
                  <a:srgbClr val="341575"/>
                </a:solidFill>
              </a:rPr>
            </a:br>
            <a:r>
              <a:rPr lang="en-US" sz="3000">
                <a:solidFill>
                  <a:srgbClr val="341575"/>
                </a:solidFill>
              </a:rPr>
              <a:t>in Pediatric Practice</a:t>
            </a:r>
            <a:br>
              <a:rPr lang="en-US" sz="3600">
                <a:solidFill>
                  <a:srgbClr val="341575"/>
                </a:solidFill>
              </a:rPr>
            </a:br>
            <a:br>
              <a:rPr lang="en-US" sz="3600">
                <a:solidFill>
                  <a:srgbClr val="341575"/>
                </a:solidFill>
              </a:rPr>
            </a:br>
            <a:r>
              <a:rPr lang="en-US" sz="2000">
                <a:solidFill>
                  <a:srgbClr val="595959"/>
                </a:solidFill>
                <a:latin typeface="Calibri"/>
                <a:ea typeface="Calibri"/>
                <a:cs typeface="Calibri"/>
                <a:sym typeface="Calibri"/>
              </a:rPr>
              <a:t>Amy Jerum, DNP, PMHNP, FNP, CPNP-PC, PMHS-BC</a:t>
            </a:r>
            <a:br>
              <a:rPr lang="en-US" sz="2000">
                <a:solidFill>
                  <a:srgbClr val="595959"/>
                </a:solidFill>
                <a:latin typeface="Calibri"/>
                <a:ea typeface="Calibri"/>
                <a:cs typeface="Calibri"/>
                <a:sym typeface="Calibri"/>
              </a:rPr>
            </a:br>
            <a:r>
              <a:rPr lang="en-US" sz="2000">
                <a:solidFill>
                  <a:srgbClr val="595959"/>
                </a:solidFill>
                <a:latin typeface="Calibri"/>
                <a:ea typeface="Calibri"/>
                <a:cs typeface="Calibri"/>
                <a:sym typeface="Calibri"/>
              </a:rPr>
              <a:t>University of Rochester Medical Center, Dept of Pediatrics</a:t>
            </a:r>
            <a:br>
              <a:rPr lang="en-US" sz="2000">
                <a:solidFill>
                  <a:srgbClr val="595959"/>
                </a:solidFill>
                <a:latin typeface="Calibri"/>
                <a:ea typeface="Calibri"/>
                <a:cs typeface="Calibri"/>
                <a:sym typeface="Calibri"/>
              </a:rPr>
            </a:br>
            <a:r>
              <a:rPr lang="en-US" sz="2000">
                <a:solidFill>
                  <a:srgbClr val="595959"/>
                </a:solidFill>
                <a:latin typeface="Calibri"/>
                <a:ea typeface="Calibri"/>
                <a:cs typeface="Calibri"/>
                <a:sym typeface="Calibri"/>
              </a:rPr>
              <a:t>Assistant Professor, St. John Fisher University</a:t>
            </a:r>
            <a:br>
              <a:rPr lang="en-US" sz="3600">
                <a:solidFill>
                  <a:srgbClr val="341575"/>
                </a:solidFill>
              </a:rPr>
            </a:br>
            <a:endParaRPr sz="2200">
              <a:solidFill>
                <a:srgbClr val="341575"/>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49"/>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Eli, 8 yrs old</a:t>
            </a:r>
            <a:endParaRPr/>
          </a:p>
        </p:txBody>
      </p:sp>
      <p:sp>
        <p:nvSpPr>
          <p:cNvPr id="569" name="Google Shape;569;p49"/>
          <p:cNvSpPr txBox="1">
            <a:spLocks noGrp="1"/>
          </p:cNvSpPr>
          <p:nvPr>
            <p:ph type="body" idx="1"/>
          </p:nvPr>
        </p:nvSpPr>
        <p:spPr>
          <a:xfrm>
            <a:off x="838200" y="1986867"/>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sz="2400" dirty="0"/>
              <a:t>Cc: “angry and moody whenever I ask him to do anything”</a:t>
            </a:r>
            <a:endParaRPr dirty="0"/>
          </a:p>
          <a:p>
            <a:pPr marL="228600" lvl="0" indent="-228600" algn="l" rtl="0">
              <a:lnSpc>
                <a:spcPct val="90000"/>
              </a:lnSpc>
              <a:spcBef>
                <a:spcPts val="1000"/>
              </a:spcBef>
              <a:spcAft>
                <a:spcPts val="0"/>
              </a:spcAft>
              <a:buClr>
                <a:schemeClr val="dk1"/>
              </a:buClr>
              <a:buSzPct val="100000"/>
              <a:buChar char="•"/>
            </a:pPr>
            <a:r>
              <a:rPr lang="en-US" sz="2000" dirty="0"/>
              <a:t>Brought to appointment by stepmother. He lived with birth mother until age 7. He was removed by CPS for neglect.</a:t>
            </a:r>
            <a:endParaRPr dirty="0"/>
          </a:p>
          <a:p>
            <a:pPr marL="342900" marR="0" lvl="0" indent="-342900" algn="l" rtl="0">
              <a:lnSpc>
                <a:spcPct val="107000"/>
              </a:lnSpc>
              <a:spcBef>
                <a:spcPts val="0"/>
              </a:spcBef>
              <a:spcAft>
                <a:spcPts val="0"/>
              </a:spcAft>
              <a:buClr>
                <a:schemeClr val="dk1"/>
              </a:buClr>
              <a:buSzPct val="100000"/>
              <a:buFont typeface="Noto Sans Symbols"/>
              <a:buChar char="∙"/>
            </a:pPr>
            <a:r>
              <a:rPr lang="en-US" sz="2000" dirty="0">
                <a:latin typeface="Calibri"/>
                <a:ea typeface="Calibri"/>
                <a:cs typeface="Calibri"/>
                <a:sym typeface="Calibri"/>
              </a:rPr>
              <a:t>At first, he was eager to please and very easygoing. He is very loving towards his 2-year-old stepsister.</a:t>
            </a:r>
            <a:endParaRPr dirty="0"/>
          </a:p>
          <a:p>
            <a:pPr marL="342900" marR="0" lvl="0" indent="-342900" algn="l" rtl="0">
              <a:lnSpc>
                <a:spcPct val="107000"/>
              </a:lnSpc>
              <a:spcBef>
                <a:spcPts val="0"/>
              </a:spcBef>
              <a:spcAft>
                <a:spcPts val="0"/>
              </a:spcAft>
              <a:buClr>
                <a:schemeClr val="dk1"/>
              </a:buClr>
              <a:buSzPct val="100000"/>
              <a:buFont typeface="Noto Sans Symbols"/>
              <a:buChar char="∙"/>
            </a:pPr>
            <a:r>
              <a:rPr lang="en-US" sz="2000" dirty="0">
                <a:latin typeface="Calibri"/>
                <a:ea typeface="Calibri"/>
                <a:cs typeface="Calibri"/>
                <a:sym typeface="Calibri"/>
              </a:rPr>
              <a:t>Lately, he will become angry and yell at his stepmother when she tells him to do his homework, or clear the table, or get ready for bed.</a:t>
            </a:r>
            <a:endParaRPr dirty="0"/>
          </a:p>
          <a:p>
            <a:pPr marL="342900" marR="0" lvl="0" indent="-342900" algn="l" rtl="0">
              <a:lnSpc>
                <a:spcPct val="107000"/>
              </a:lnSpc>
              <a:spcBef>
                <a:spcPts val="0"/>
              </a:spcBef>
              <a:spcAft>
                <a:spcPts val="0"/>
              </a:spcAft>
              <a:buClr>
                <a:schemeClr val="dk1"/>
              </a:buClr>
              <a:buSzPct val="100000"/>
              <a:buFont typeface="Noto Sans Symbols"/>
              <a:buChar char="∙"/>
            </a:pPr>
            <a:r>
              <a:rPr lang="en-US" sz="2000" dirty="0">
                <a:latin typeface="Calibri"/>
                <a:ea typeface="Calibri"/>
                <a:cs typeface="Calibri"/>
                <a:sym typeface="Calibri"/>
              </a:rPr>
              <a:t>Some nights, the stepmother can hear him crying softly in his room. When she asks him what is wrong, he will either yell to leave him alone, or tell her that she won’t understand.</a:t>
            </a:r>
            <a:endParaRPr dirty="0"/>
          </a:p>
          <a:p>
            <a:pPr marL="342900" marR="0" lvl="0" indent="-342900" algn="l" rtl="0">
              <a:lnSpc>
                <a:spcPct val="107000"/>
              </a:lnSpc>
              <a:spcBef>
                <a:spcPts val="0"/>
              </a:spcBef>
              <a:spcAft>
                <a:spcPts val="0"/>
              </a:spcAft>
              <a:buClr>
                <a:schemeClr val="dk1"/>
              </a:buClr>
              <a:buSzPct val="100000"/>
              <a:buFont typeface="Noto Sans Symbols"/>
              <a:buChar char="∙"/>
            </a:pPr>
            <a:r>
              <a:rPr lang="en-US" sz="2000" dirty="0">
                <a:latin typeface="Calibri"/>
                <a:ea typeface="Calibri"/>
                <a:cs typeface="Calibri"/>
                <a:sym typeface="Calibri"/>
              </a:rPr>
              <a:t>He has above average grades and likes to read. He has one friend in his class.</a:t>
            </a:r>
            <a:endParaRPr dirty="0"/>
          </a:p>
          <a:p>
            <a:pPr marL="342900" lvl="0" indent="-342900" algn="l" rtl="0">
              <a:lnSpc>
                <a:spcPct val="107000"/>
              </a:lnSpc>
              <a:spcBef>
                <a:spcPts val="0"/>
              </a:spcBef>
              <a:spcAft>
                <a:spcPts val="0"/>
              </a:spcAft>
              <a:buClr>
                <a:schemeClr val="dk1"/>
              </a:buClr>
              <a:buSzPct val="100000"/>
              <a:buFont typeface="Noto Sans Symbols"/>
              <a:buChar char="∙"/>
            </a:pPr>
            <a:r>
              <a:rPr lang="en-US" sz="2000" dirty="0">
                <a:latin typeface="Calibri"/>
                <a:ea typeface="Calibri"/>
                <a:cs typeface="Calibri"/>
                <a:sym typeface="Calibri"/>
              </a:rPr>
              <a:t>His father works 12-hour days as a delivery man and the stepmother is alone with Eli for most of the day. </a:t>
            </a:r>
            <a:endParaRPr dirty="0"/>
          </a:p>
          <a:p>
            <a:pPr marL="342900" lvl="0" indent="-342900" algn="l" rtl="0">
              <a:lnSpc>
                <a:spcPct val="107000"/>
              </a:lnSpc>
              <a:spcBef>
                <a:spcPts val="800"/>
              </a:spcBef>
              <a:spcAft>
                <a:spcPts val="0"/>
              </a:spcAft>
              <a:buClr>
                <a:schemeClr val="dk1"/>
              </a:buClr>
              <a:buSzPct val="100000"/>
              <a:buFont typeface="Noto Sans Symbols"/>
              <a:buChar char="∙"/>
            </a:pPr>
            <a:r>
              <a:rPr lang="en-US" sz="2000" dirty="0">
                <a:latin typeface="Calibri"/>
                <a:ea typeface="Calibri"/>
                <a:cs typeface="Calibri"/>
                <a:sym typeface="Calibri"/>
              </a:rPr>
              <a:t>On Exam: Well groomed, down cast eyes, sad affect, shame when stepmother speaks, only smiles when step sib brings him a toy. </a:t>
            </a:r>
            <a:endParaRPr dirty="0"/>
          </a:p>
          <a:p>
            <a:pPr marL="914400" lvl="2" indent="0" algn="l" rtl="0">
              <a:lnSpc>
                <a:spcPct val="107000"/>
              </a:lnSpc>
              <a:spcBef>
                <a:spcPts val="800"/>
              </a:spcBef>
              <a:spcAft>
                <a:spcPts val="0"/>
              </a:spcAft>
              <a:buClr>
                <a:schemeClr val="dk1"/>
              </a:buClr>
              <a:buSzPct val="100000"/>
              <a:buNone/>
            </a:pPr>
            <a:endParaRPr sz="1200" dirty="0">
              <a:latin typeface="Calibri"/>
              <a:ea typeface="Calibri"/>
              <a:cs typeface="Calibri"/>
              <a:sym typeface="Calibri"/>
            </a:endParaRPr>
          </a:p>
          <a:p>
            <a:pPr marL="342900" marR="0" lvl="0" indent="-237172" algn="l" rtl="0">
              <a:lnSpc>
                <a:spcPct val="107000"/>
              </a:lnSpc>
              <a:spcBef>
                <a:spcPts val="800"/>
              </a:spcBef>
              <a:spcAft>
                <a:spcPts val="0"/>
              </a:spcAft>
              <a:buClr>
                <a:schemeClr val="dk1"/>
              </a:buClr>
              <a:buSzPct val="100000"/>
              <a:buFont typeface="Noto Sans Symbols"/>
              <a:buNone/>
            </a:pPr>
            <a:endParaRPr sz="1800" dirty="0">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50"/>
          <p:cNvSpPr txBox="1">
            <a:spLocks noGrp="1"/>
          </p:cNvSpPr>
          <p:nvPr>
            <p:ph type="title"/>
          </p:nvPr>
        </p:nvSpPr>
        <p:spPr>
          <a:xfrm>
            <a:off x="838200" y="966481"/>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dirty="0"/>
              <a:t>Trauma Informed Care Models</a:t>
            </a:r>
            <a:endParaRPr dirty="0"/>
          </a:p>
        </p:txBody>
      </p:sp>
      <p:sp>
        <p:nvSpPr>
          <p:cNvPr id="576" name="Google Shape;576;p50"/>
          <p:cNvSpPr txBox="1">
            <a:spLocks noGrp="1"/>
          </p:cNvSpPr>
          <p:nvPr>
            <p:ph type="body" idx="1"/>
          </p:nvPr>
        </p:nvSpPr>
        <p:spPr>
          <a:xfrm>
            <a:off x="590550" y="1895061"/>
            <a:ext cx="11010900" cy="4798542"/>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120000"/>
              </a:lnSpc>
              <a:spcBef>
                <a:spcPts val="0"/>
              </a:spcBef>
              <a:spcAft>
                <a:spcPts val="0"/>
              </a:spcAft>
              <a:buClr>
                <a:schemeClr val="dk1"/>
              </a:buClr>
              <a:buSzPct val="100000"/>
              <a:buNone/>
            </a:pPr>
            <a:r>
              <a:rPr lang="en-US" sz="9600" b="1" dirty="0"/>
              <a:t>Embrace &amp; demonstrate new mental models informed by trauma theory</a:t>
            </a:r>
            <a:endParaRPr sz="9600" b="1" dirty="0"/>
          </a:p>
          <a:p>
            <a:pPr marL="228600" lvl="0" indent="-228600" algn="l" rtl="0">
              <a:lnSpc>
                <a:spcPct val="120000"/>
              </a:lnSpc>
              <a:spcBef>
                <a:spcPts val="1800"/>
              </a:spcBef>
              <a:spcAft>
                <a:spcPts val="0"/>
              </a:spcAft>
              <a:buClr>
                <a:schemeClr val="dk1"/>
              </a:buClr>
              <a:buSzPct val="100000"/>
              <a:buChar char="•"/>
            </a:pPr>
            <a:r>
              <a:rPr lang="en-US" sz="9600" dirty="0"/>
              <a:t>Intermountain Healthcare’s Care Process Model (2020)</a:t>
            </a:r>
            <a:endParaRPr dirty="0"/>
          </a:p>
          <a:p>
            <a:pPr marL="685800" lvl="1" indent="-228600" algn="l" rtl="0">
              <a:lnSpc>
                <a:spcPct val="120000"/>
              </a:lnSpc>
              <a:spcBef>
                <a:spcPts val="600"/>
              </a:spcBef>
              <a:spcAft>
                <a:spcPts val="0"/>
              </a:spcAft>
              <a:buClr>
                <a:schemeClr val="hlink"/>
              </a:buClr>
              <a:buSzPct val="100000"/>
              <a:buChar char="•"/>
            </a:pPr>
            <a:r>
              <a:rPr lang="en-US" sz="9600" u="sng" dirty="0">
                <a:solidFill>
                  <a:schemeClr val="hlink"/>
                </a:solidFill>
                <a:hlinkClick r:id="rId3"/>
              </a:rPr>
              <a:t>https://intermountainhealthcare.org/ckr-ext/Dcmnt?ncid=529796906</a:t>
            </a:r>
            <a:endParaRPr sz="9600" dirty="0"/>
          </a:p>
          <a:p>
            <a:pPr marL="228600" lvl="0" indent="-228600" algn="l" rtl="0">
              <a:lnSpc>
                <a:spcPct val="120000"/>
              </a:lnSpc>
              <a:spcBef>
                <a:spcPts val="1800"/>
              </a:spcBef>
              <a:spcAft>
                <a:spcPts val="0"/>
              </a:spcAft>
              <a:buClr>
                <a:schemeClr val="dk1"/>
              </a:buClr>
              <a:buSzPct val="100000"/>
              <a:buChar char="•"/>
            </a:pPr>
            <a:r>
              <a:rPr lang="en-US" sz="9600" dirty="0"/>
              <a:t>Missouri Model (2014) </a:t>
            </a:r>
            <a:endParaRPr sz="9600" dirty="0"/>
          </a:p>
          <a:p>
            <a:pPr marL="685800" lvl="1" indent="-228600" algn="l" rtl="0">
              <a:lnSpc>
                <a:spcPct val="120000"/>
              </a:lnSpc>
              <a:spcBef>
                <a:spcPts val="600"/>
              </a:spcBef>
              <a:spcAft>
                <a:spcPts val="0"/>
              </a:spcAft>
              <a:buClr>
                <a:schemeClr val="dk1"/>
              </a:buClr>
              <a:buSzPct val="100000"/>
              <a:buChar char="•"/>
            </a:pPr>
            <a:r>
              <a:rPr lang="en-US" sz="9600" dirty="0"/>
              <a:t>Stages of becoming “Trauma Informed”</a:t>
            </a:r>
            <a:endParaRPr sz="9600" dirty="0"/>
          </a:p>
          <a:p>
            <a:pPr marL="228600" lvl="0" indent="-228600" algn="l" rtl="0">
              <a:lnSpc>
                <a:spcPct val="120000"/>
              </a:lnSpc>
              <a:spcBef>
                <a:spcPts val="1800"/>
              </a:spcBef>
              <a:spcAft>
                <a:spcPts val="0"/>
              </a:spcAft>
              <a:buClr>
                <a:schemeClr val="dk1"/>
              </a:buClr>
              <a:buSzPct val="100000"/>
              <a:buChar char="•"/>
            </a:pPr>
            <a:r>
              <a:rPr lang="en-US" sz="9600" dirty="0"/>
              <a:t>“Three Pillars” (Bath, 2008)</a:t>
            </a:r>
            <a:endParaRPr sz="9600" dirty="0"/>
          </a:p>
          <a:p>
            <a:pPr marL="685800" lvl="1" indent="-228600" algn="l" rtl="0">
              <a:lnSpc>
                <a:spcPct val="120000"/>
              </a:lnSpc>
              <a:spcBef>
                <a:spcPts val="600"/>
              </a:spcBef>
              <a:spcAft>
                <a:spcPts val="0"/>
              </a:spcAft>
              <a:buClr>
                <a:schemeClr val="dk1"/>
              </a:buClr>
              <a:buSzPct val="100000"/>
              <a:buChar char="•"/>
            </a:pPr>
            <a:r>
              <a:rPr lang="en-US" sz="9600" dirty="0"/>
              <a:t>Safety</a:t>
            </a:r>
            <a:endParaRPr sz="9600" dirty="0"/>
          </a:p>
          <a:p>
            <a:pPr marL="685800" lvl="1" indent="-228600" algn="l" rtl="0">
              <a:lnSpc>
                <a:spcPct val="120000"/>
              </a:lnSpc>
              <a:spcBef>
                <a:spcPts val="600"/>
              </a:spcBef>
              <a:spcAft>
                <a:spcPts val="0"/>
              </a:spcAft>
              <a:buClr>
                <a:schemeClr val="dk1"/>
              </a:buClr>
              <a:buSzPct val="100000"/>
              <a:buChar char="•"/>
            </a:pPr>
            <a:r>
              <a:rPr lang="en-US" sz="9600" dirty="0"/>
              <a:t>Connections</a:t>
            </a:r>
            <a:endParaRPr sz="9600" dirty="0"/>
          </a:p>
          <a:p>
            <a:pPr marL="685800" lvl="1" indent="-228600" algn="l" rtl="0">
              <a:lnSpc>
                <a:spcPct val="120000"/>
              </a:lnSpc>
              <a:spcBef>
                <a:spcPts val="600"/>
              </a:spcBef>
              <a:spcAft>
                <a:spcPts val="0"/>
              </a:spcAft>
              <a:buClr>
                <a:schemeClr val="dk1"/>
              </a:buClr>
              <a:buSzPct val="100000"/>
              <a:buChar char="•"/>
            </a:pPr>
            <a:r>
              <a:rPr lang="en-US" sz="9600" dirty="0"/>
              <a:t>Managing emotions</a:t>
            </a:r>
            <a:endParaRPr dirty="0"/>
          </a:p>
          <a:p>
            <a:pPr marL="1143000" lvl="2" indent="-191451" algn="l" rtl="0">
              <a:lnSpc>
                <a:spcPct val="100000"/>
              </a:lnSpc>
              <a:spcBef>
                <a:spcPts val="600"/>
              </a:spcBef>
              <a:spcAft>
                <a:spcPts val="0"/>
              </a:spcAft>
              <a:buClr>
                <a:schemeClr val="dk1"/>
              </a:buClr>
              <a:buSzPct val="100000"/>
              <a:buNone/>
            </a:pPr>
            <a:endParaRPr sz="1800" dirty="0">
              <a:solidFill>
                <a:srgbClr val="FFFF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1"/>
          <p:cNvSpPr txBox="1">
            <a:spLocks noGrp="1"/>
          </p:cNvSpPr>
          <p:nvPr>
            <p:ph type="title"/>
          </p:nvPr>
        </p:nvSpPr>
        <p:spPr>
          <a:xfrm>
            <a:off x="838200" y="744476"/>
            <a:ext cx="10515600" cy="70991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Helvetica Neue Light"/>
              <a:buNone/>
            </a:pPr>
            <a:r>
              <a:rPr lang="en-US"/>
              <a:t>“Three Pillars” Model (Bath, 2008)</a:t>
            </a:r>
            <a:endParaRPr/>
          </a:p>
        </p:txBody>
      </p:sp>
      <p:sp>
        <p:nvSpPr>
          <p:cNvPr id="583" name="Google Shape;583;p51"/>
          <p:cNvSpPr txBox="1">
            <a:spLocks noGrp="1"/>
          </p:cNvSpPr>
          <p:nvPr>
            <p:ph type="body" idx="1"/>
          </p:nvPr>
        </p:nvSpPr>
        <p:spPr>
          <a:xfrm>
            <a:off x="342900" y="1676400"/>
            <a:ext cx="11010900" cy="4798542"/>
          </a:xfrm>
          <a:prstGeom prst="rect">
            <a:avLst/>
          </a:prstGeom>
          <a:noFill/>
          <a:ln>
            <a:noFill/>
          </a:ln>
        </p:spPr>
        <p:txBody>
          <a:bodyPr spcFirstLastPara="1" wrap="square" lIns="91425" tIns="45700" rIns="91425" bIns="45700" anchor="t" anchorCtr="0">
            <a:normAutofit/>
          </a:bodyPr>
          <a:lstStyle/>
          <a:p>
            <a:pPr marL="685800" lvl="1" indent="-260350" algn="l" rtl="0">
              <a:lnSpc>
                <a:spcPct val="120000"/>
              </a:lnSpc>
              <a:spcBef>
                <a:spcPts val="600"/>
              </a:spcBef>
              <a:spcAft>
                <a:spcPts val="0"/>
              </a:spcAft>
              <a:buClr>
                <a:schemeClr val="dk1"/>
              </a:buClr>
              <a:buSzPts val="4100"/>
              <a:buChar char="•"/>
            </a:pPr>
            <a:r>
              <a:rPr lang="en-US" sz="4100"/>
              <a:t>Safety</a:t>
            </a:r>
            <a:endParaRPr sz="4100"/>
          </a:p>
          <a:p>
            <a:pPr marL="685800" lvl="1" indent="-260350" algn="l" rtl="0">
              <a:lnSpc>
                <a:spcPct val="120000"/>
              </a:lnSpc>
              <a:spcBef>
                <a:spcPts val="600"/>
              </a:spcBef>
              <a:spcAft>
                <a:spcPts val="0"/>
              </a:spcAft>
              <a:buClr>
                <a:schemeClr val="dk1"/>
              </a:buClr>
              <a:buSzPts val="4100"/>
              <a:buChar char="•"/>
            </a:pPr>
            <a:r>
              <a:rPr lang="en-US" sz="4100"/>
              <a:t>Connections</a:t>
            </a:r>
            <a:endParaRPr sz="4100"/>
          </a:p>
          <a:p>
            <a:pPr marL="685800" lvl="1" indent="-260350" algn="l" rtl="0">
              <a:lnSpc>
                <a:spcPct val="120000"/>
              </a:lnSpc>
              <a:spcBef>
                <a:spcPts val="600"/>
              </a:spcBef>
              <a:spcAft>
                <a:spcPts val="0"/>
              </a:spcAft>
              <a:buClr>
                <a:schemeClr val="dk1"/>
              </a:buClr>
              <a:buSzPts val="4100"/>
              <a:buChar char="•"/>
            </a:pPr>
            <a:r>
              <a:rPr lang="en-US" sz="4100"/>
              <a:t>Managing emotions</a:t>
            </a:r>
            <a:endParaRPr sz="4100"/>
          </a:p>
          <a:p>
            <a:pPr marL="0" lvl="0" indent="0" algn="l" rtl="0">
              <a:lnSpc>
                <a:spcPct val="120000"/>
              </a:lnSpc>
              <a:spcBef>
                <a:spcPts val="1800"/>
              </a:spcBef>
              <a:spcAft>
                <a:spcPts val="0"/>
              </a:spcAft>
              <a:buClr>
                <a:schemeClr val="dk1"/>
              </a:buClr>
              <a:buSzPts val="4900"/>
              <a:buNone/>
            </a:pPr>
            <a:endParaRPr sz="4900"/>
          </a:p>
          <a:p>
            <a:pPr marL="1143000" lvl="2" indent="-191451" algn="l" rtl="0">
              <a:lnSpc>
                <a:spcPct val="100000"/>
              </a:lnSpc>
              <a:spcBef>
                <a:spcPts val="600"/>
              </a:spcBef>
              <a:spcAft>
                <a:spcPts val="0"/>
              </a:spcAft>
              <a:buClr>
                <a:schemeClr val="dk1"/>
              </a:buClr>
              <a:buSzPts val="1800"/>
              <a:buNone/>
            </a:pPr>
            <a:endParaRPr sz="1800">
              <a:solidFill>
                <a:srgbClr val="FFFF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2"/>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I. Safety</a:t>
            </a:r>
            <a:endParaRPr/>
          </a:p>
        </p:txBody>
      </p:sp>
      <p:sp>
        <p:nvSpPr>
          <p:cNvPr id="590" name="Google Shape;590;p52"/>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Creating a safe place </a:t>
            </a:r>
            <a:endParaRPr/>
          </a:p>
          <a:p>
            <a:pPr marL="685800" lvl="1" indent="-228600" algn="l" rtl="0">
              <a:lnSpc>
                <a:spcPct val="90000"/>
              </a:lnSpc>
              <a:spcBef>
                <a:spcPts val="500"/>
              </a:spcBef>
              <a:spcAft>
                <a:spcPts val="0"/>
              </a:spcAft>
              <a:buClr>
                <a:schemeClr val="dk1"/>
              </a:buClr>
              <a:buSzPts val="2400"/>
              <a:buChar char="•"/>
            </a:pPr>
            <a:r>
              <a:rPr lang="en-US"/>
              <a:t>Consistency</a:t>
            </a:r>
            <a:endParaRPr/>
          </a:p>
          <a:p>
            <a:pPr marL="685800" lvl="1" indent="-228600" algn="l" rtl="0">
              <a:lnSpc>
                <a:spcPct val="90000"/>
              </a:lnSpc>
              <a:spcBef>
                <a:spcPts val="500"/>
              </a:spcBef>
              <a:spcAft>
                <a:spcPts val="0"/>
              </a:spcAft>
              <a:buClr>
                <a:schemeClr val="dk1"/>
              </a:buClr>
              <a:buSzPts val="2400"/>
              <a:buChar char="•"/>
            </a:pPr>
            <a:r>
              <a:rPr lang="en-US"/>
              <a:t>Reliability</a:t>
            </a:r>
            <a:endParaRPr/>
          </a:p>
          <a:p>
            <a:pPr marL="685800" lvl="1" indent="-228600" algn="l" rtl="0">
              <a:lnSpc>
                <a:spcPct val="90000"/>
              </a:lnSpc>
              <a:spcBef>
                <a:spcPts val="500"/>
              </a:spcBef>
              <a:spcAft>
                <a:spcPts val="0"/>
              </a:spcAft>
              <a:buClr>
                <a:schemeClr val="dk1"/>
              </a:buClr>
              <a:buSzPts val="2400"/>
              <a:buChar char="•"/>
            </a:pPr>
            <a:r>
              <a:rPr lang="en-US"/>
              <a:t>Predictability</a:t>
            </a:r>
            <a:endParaRPr/>
          </a:p>
          <a:p>
            <a:pPr marL="685800" lvl="1" indent="-228600" algn="l" rtl="0">
              <a:lnSpc>
                <a:spcPct val="90000"/>
              </a:lnSpc>
              <a:spcBef>
                <a:spcPts val="500"/>
              </a:spcBef>
              <a:spcAft>
                <a:spcPts val="0"/>
              </a:spcAft>
              <a:buClr>
                <a:schemeClr val="dk1"/>
              </a:buClr>
              <a:buSzPts val="2400"/>
              <a:buChar char="•"/>
            </a:pPr>
            <a:r>
              <a:rPr lang="en-US"/>
              <a:t>Availability</a:t>
            </a:r>
            <a:endParaRPr/>
          </a:p>
          <a:p>
            <a:pPr marL="685800" lvl="1" indent="-228600" algn="l" rtl="0">
              <a:lnSpc>
                <a:spcPct val="90000"/>
              </a:lnSpc>
              <a:spcBef>
                <a:spcPts val="500"/>
              </a:spcBef>
              <a:spcAft>
                <a:spcPts val="0"/>
              </a:spcAft>
              <a:buClr>
                <a:schemeClr val="dk1"/>
              </a:buClr>
              <a:buSzPts val="2400"/>
              <a:buChar char="•"/>
            </a:pPr>
            <a:r>
              <a:rPr lang="en-US"/>
              <a:t>Honesty</a:t>
            </a:r>
            <a:endParaRPr/>
          </a:p>
          <a:p>
            <a:pPr marL="685800" lvl="1" indent="-228600" algn="l" rtl="0">
              <a:lnSpc>
                <a:spcPct val="90000"/>
              </a:lnSpc>
              <a:spcBef>
                <a:spcPts val="500"/>
              </a:spcBef>
              <a:spcAft>
                <a:spcPts val="0"/>
              </a:spcAft>
              <a:buClr>
                <a:schemeClr val="dk1"/>
              </a:buClr>
              <a:buSzPts val="2400"/>
              <a:buChar char="•"/>
            </a:pPr>
            <a:r>
              <a:rPr lang="en-US"/>
              <a:t>Transparency</a:t>
            </a:r>
            <a:endParaRPr/>
          </a:p>
          <a:p>
            <a:pPr marL="685800" lvl="1" indent="-228600" algn="l" rtl="0">
              <a:lnSpc>
                <a:spcPct val="90000"/>
              </a:lnSpc>
              <a:spcBef>
                <a:spcPts val="500"/>
              </a:spcBef>
              <a:spcAft>
                <a:spcPts val="0"/>
              </a:spcAft>
              <a:buClr>
                <a:schemeClr val="dk1"/>
              </a:buClr>
              <a:buSzPts val="2400"/>
              <a:buChar char="•"/>
            </a:pPr>
            <a:r>
              <a:rPr lang="en-US"/>
              <a:t>Include child in decision-making </a:t>
            </a:r>
            <a:endParaRPr/>
          </a:p>
          <a:p>
            <a:pPr marL="685800" lvl="1" indent="-228600" algn="l" rtl="0">
              <a:lnSpc>
                <a:spcPct val="90000"/>
              </a:lnSpc>
              <a:spcBef>
                <a:spcPts val="500"/>
              </a:spcBef>
              <a:spcAft>
                <a:spcPts val="0"/>
              </a:spcAft>
              <a:buClr>
                <a:schemeClr val="dk1"/>
              </a:buClr>
              <a:buSzPts val="2400"/>
              <a:buChar char="•"/>
            </a:pPr>
            <a:r>
              <a:rPr lang="en-US"/>
              <a:t>Provision of knowledge about their circumstances (where appropriate)</a:t>
            </a:r>
            <a:endParaRPr/>
          </a:p>
        </p:txBody>
      </p:sp>
      <p:sp>
        <p:nvSpPr>
          <p:cNvPr id="591" name="Google Shape;591;p52"/>
          <p:cNvSpPr txBox="1"/>
          <p:nvPr/>
        </p:nvSpPr>
        <p:spPr>
          <a:xfrm>
            <a:off x="133350" y="275246"/>
            <a:ext cx="32766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Three Pillars Model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3"/>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II. Connections</a:t>
            </a:r>
            <a:endParaRPr/>
          </a:p>
        </p:txBody>
      </p:sp>
      <p:sp>
        <p:nvSpPr>
          <p:cNvPr id="598" name="Google Shape;598;p53"/>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Arial"/>
              <a:buChar char="•"/>
            </a:pPr>
            <a:r>
              <a:rPr lang="en-US" sz="2400"/>
              <a:t>Restructure these associations so that the child/adolescent</a:t>
            </a:r>
            <a:r>
              <a:rPr lang="en-US" sz="2400">
                <a:solidFill>
                  <a:srgbClr val="FFFF00"/>
                </a:solidFill>
              </a:rPr>
              <a:t> </a:t>
            </a:r>
            <a:r>
              <a:rPr lang="en-US" sz="2400"/>
              <a:t>can develop positive emotional responses (e.g., happiness, joy, feelings of security) with some adults </a:t>
            </a:r>
            <a:endParaRPr/>
          </a:p>
          <a:p>
            <a:pPr marL="228600" lvl="0" indent="-228600" algn="l" rtl="0">
              <a:lnSpc>
                <a:spcPct val="90000"/>
              </a:lnSpc>
              <a:spcBef>
                <a:spcPts val="1000"/>
              </a:spcBef>
              <a:spcAft>
                <a:spcPts val="0"/>
              </a:spcAft>
              <a:buClr>
                <a:schemeClr val="dk1"/>
              </a:buClr>
              <a:buSzPts val="2400"/>
              <a:buFont typeface="Arial"/>
              <a:buChar char="•"/>
            </a:pPr>
            <a:r>
              <a:rPr lang="en-US" sz="2400"/>
              <a:t> Learn to accurately distinguish between those who threaten harm and those that do not</a:t>
            </a:r>
            <a:endParaRPr/>
          </a:p>
          <a:p>
            <a:pPr marL="228600" lvl="0" indent="-228600" algn="l" rtl="0">
              <a:lnSpc>
                <a:spcPct val="90000"/>
              </a:lnSpc>
              <a:spcBef>
                <a:spcPts val="1000"/>
              </a:spcBef>
              <a:spcAft>
                <a:spcPts val="0"/>
              </a:spcAft>
              <a:buClr>
                <a:schemeClr val="dk1"/>
              </a:buClr>
              <a:buSzPts val="2400"/>
              <a:buFont typeface="Arial"/>
              <a:buChar char="•"/>
            </a:pPr>
            <a:r>
              <a:rPr lang="en-US" sz="2400"/>
              <a:t>Peer Support – including families of traumatized children or with hx of trauma</a:t>
            </a:r>
            <a:endParaRPr/>
          </a:p>
          <a:p>
            <a:pPr marL="228600" lvl="0" indent="-228600" algn="l" rtl="0">
              <a:lnSpc>
                <a:spcPct val="90000"/>
              </a:lnSpc>
              <a:spcBef>
                <a:spcPts val="1000"/>
              </a:spcBef>
              <a:spcAft>
                <a:spcPts val="0"/>
              </a:spcAft>
              <a:buClr>
                <a:schemeClr val="dk1"/>
              </a:buClr>
              <a:buSzPts val="2400"/>
              <a:buFont typeface="Arial"/>
              <a:buChar char="•"/>
            </a:pPr>
            <a:r>
              <a:rPr lang="en-US" sz="2400"/>
              <a:t>The qualities of the therapeutic relationship itself account for twice as much positive change as the particular therapeutic technique </a:t>
            </a:r>
            <a:endParaRPr/>
          </a:p>
          <a:p>
            <a:pPr marL="228600" lvl="0" indent="-50800" algn="l" rtl="0">
              <a:lnSpc>
                <a:spcPct val="90000"/>
              </a:lnSpc>
              <a:spcBef>
                <a:spcPts val="1000"/>
              </a:spcBef>
              <a:spcAft>
                <a:spcPts val="0"/>
              </a:spcAft>
              <a:buClr>
                <a:schemeClr val="dk1"/>
              </a:buClr>
              <a:buSzPts val="2800"/>
              <a:buNone/>
            </a:pPr>
            <a:endParaRPr/>
          </a:p>
        </p:txBody>
      </p:sp>
      <p:sp>
        <p:nvSpPr>
          <p:cNvPr id="599" name="Google Shape;599;p53"/>
          <p:cNvSpPr txBox="1"/>
          <p:nvPr/>
        </p:nvSpPr>
        <p:spPr>
          <a:xfrm>
            <a:off x="133350" y="275246"/>
            <a:ext cx="32766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Three Pillars Model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4"/>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III. Emotion &amp; Impulse Management</a:t>
            </a:r>
            <a:endParaRPr/>
          </a:p>
        </p:txBody>
      </p:sp>
      <p:sp>
        <p:nvSpPr>
          <p:cNvPr id="606" name="Google Shape;606;p54"/>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8108"/>
              <a:buChar char="•"/>
            </a:pPr>
            <a:r>
              <a:rPr lang="en-US"/>
              <a:t>A primary focus of work with traumatized children needs to be on teaching and supporting them to learn new ways of effectively managing their emotions and impulses</a:t>
            </a:r>
            <a:endParaRPr/>
          </a:p>
          <a:p>
            <a:pPr marL="685800" lvl="1" indent="-228600" algn="l" rtl="0">
              <a:lnSpc>
                <a:spcPct val="150000"/>
              </a:lnSpc>
              <a:spcBef>
                <a:spcPts val="500"/>
              </a:spcBef>
              <a:spcAft>
                <a:spcPts val="0"/>
              </a:spcAft>
              <a:buClr>
                <a:schemeClr val="dk1"/>
              </a:buClr>
              <a:buSzPct val="108108"/>
              <a:buChar char="•"/>
            </a:pPr>
            <a:r>
              <a:rPr lang="en-US"/>
              <a:t>Teaching self-regulating skills</a:t>
            </a:r>
            <a:endParaRPr/>
          </a:p>
          <a:p>
            <a:pPr marL="685800" lvl="1" indent="-228600" algn="l" rtl="0">
              <a:lnSpc>
                <a:spcPct val="150000"/>
              </a:lnSpc>
              <a:spcBef>
                <a:spcPts val="500"/>
              </a:spcBef>
              <a:spcAft>
                <a:spcPts val="0"/>
              </a:spcAft>
              <a:buClr>
                <a:schemeClr val="dk1"/>
              </a:buClr>
              <a:buSzPct val="108108"/>
              <a:buChar char="•"/>
            </a:pPr>
            <a:r>
              <a:rPr lang="en-US"/>
              <a:t>May need adults who are willing to “co-regulate” with them when their emotions run wild, rather than relying on coercive approaches (Bath, 2008)</a:t>
            </a:r>
            <a:endParaRPr/>
          </a:p>
          <a:p>
            <a:pPr marL="685800" lvl="1" indent="-228600" algn="l" rtl="0">
              <a:lnSpc>
                <a:spcPct val="150000"/>
              </a:lnSpc>
              <a:spcBef>
                <a:spcPts val="500"/>
              </a:spcBef>
              <a:spcAft>
                <a:spcPts val="0"/>
              </a:spcAft>
              <a:buClr>
                <a:schemeClr val="dk1"/>
              </a:buClr>
              <a:buSzPct val="108108"/>
              <a:buChar char="•"/>
            </a:pPr>
            <a:r>
              <a:rPr lang="en-US"/>
              <a:t>The basic skills of active listening have a central role, especially the reflective skills which promote the labelling of feelings. </a:t>
            </a:r>
            <a:endParaRPr/>
          </a:p>
        </p:txBody>
      </p:sp>
      <p:sp>
        <p:nvSpPr>
          <p:cNvPr id="607" name="Google Shape;607;p54"/>
          <p:cNvSpPr txBox="1"/>
          <p:nvPr/>
        </p:nvSpPr>
        <p:spPr>
          <a:xfrm>
            <a:off x="133350" y="275246"/>
            <a:ext cx="3276600" cy="4924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Three Pillars Model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5"/>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1800"/>
              <a:buFont typeface="Helvetica Neue Light"/>
              <a:buNone/>
            </a:pPr>
            <a:r>
              <a:rPr lang="en-US"/>
              <a:t>Becoming a TIC Organization</a:t>
            </a:r>
            <a:endParaRPr/>
          </a:p>
        </p:txBody>
      </p:sp>
      <p:sp>
        <p:nvSpPr>
          <p:cNvPr id="614" name="Google Shape;614;p55"/>
          <p:cNvSpPr txBox="1">
            <a:spLocks noGrp="1"/>
          </p:cNvSpPr>
          <p:nvPr>
            <p:ph type="body" idx="1"/>
          </p:nvPr>
        </p:nvSpPr>
        <p:spPr>
          <a:xfrm>
            <a:off x="838200" y="1950720"/>
            <a:ext cx="10515600" cy="4632034"/>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a:t>Guiding principles: safety, trustworthiness, choice, collaboration, and empowerment.</a:t>
            </a:r>
            <a:endParaRPr/>
          </a:p>
          <a:p>
            <a:pPr marL="457200" lvl="0" indent="-342900" algn="l" rtl="0">
              <a:lnSpc>
                <a:spcPct val="90000"/>
              </a:lnSpc>
              <a:spcBef>
                <a:spcPts val="1000"/>
              </a:spcBef>
              <a:spcAft>
                <a:spcPts val="0"/>
              </a:spcAft>
              <a:buClr>
                <a:schemeClr val="dk1"/>
              </a:buClr>
              <a:buSzPts val="1800"/>
              <a:buChar char="•"/>
            </a:pPr>
            <a:r>
              <a:rPr lang="en-US"/>
              <a:t>Building awareness and generating buy-in for a trauma-informed approach;</a:t>
            </a:r>
            <a:endParaRPr/>
          </a:p>
          <a:p>
            <a:pPr marL="457200" lvl="0" indent="-342900" algn="l" rtl="0">
              <a:lnSpc>
                <a:spcPct val="90000"/>
              </a:lnSpc>
              <a:spcBef>
                <a:spcPts val="1000"/>
              </a:spcBef>
              <a:spcAft>
                <a:spcPts val="0"/>
              </a:spcAft>
              <a:buClr>
                <a:schemeClr val="dk1"/>
              </a:buClr>
              <a:buSzPts val="1800"/>
              <a:buChar char="•"/>
            </a:pPr>
            <a:r>
              <a:rPr lang="en-US"/>
              <a:t>Supporting a culture of staff wellness;</a:t>
            </a:r>
            <a:endParaRPr/>
          </a:p>
          <a:p>
            <a:pPr marL="457200" lvl="0" indent="-342900" algn="l" rtl="0">
              <a:lnSpc>
                <a:spcPct val="90000"/>
              </a:lnSpc>
              <a:spcBef>
                <a:spcPts val="1000"/>
              </a:spcBef>
              <a:spcAft>
                <a:spcPts val="0"/>
              </a:spcAft>
              <a:buClr>
                <a:schemeClr val="dk1"/>
              </a:buClr>
              <a:buSzPts val="1800"/>
              <a:buChar char="•"/>
            </a:pPr>
            <a:r>
              <a:rPr lang="en-US"/>
              <a:t>Hiring a workforce that embodies the values of trauma-informed care; and.</a:t>
            </a:r>
            <a:endParaRPr/>
          </a:p>
          <a:p>
            <a:pPr marL="457200" lvl="0" indent="-342900" algn="l" rtl="0">
              <a:lnSpc>
                <a:spcPct val="90000"/>
              </a:lnSpc>
              <a:spcBef>
                <a:spcPts val="1000"/>
              </a:spcBef>
              <a:spcAft>
                <a:spcPts val="0"/>
              </a:spcAft>
              <a:buClr>
                <a:schemeClr val="dk1"/>
              </a:buClr>
              <a:buSzPts val="1800"/>
              <a:buChar char="•"/>
            </a:pPr>
            <a:r>
              <a:rPr lang="en-US"/>
              <a:t>Creating a safe physical, social, and emotional environment.</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19"/>
        <p:cNvGrpSpPr/>
        <p:nvPr/>
      </p:nvGrpSpPr>
      <p:grpSpPr>
        <a:xfrm>
          <a:off x="0" y="0"/>
          <a:ext cx="0" cy="0"/>
          <a:chOff x="0" y="0"/>
          <a:chExt cx="0" cy="0"/>
        </a:xfrm>
      </p:grpSpPr>
      <p:sp>
        <p:nvSpPr>
          <p:cNvPr id="620" name="Google Shape;620;p56"/>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21" name="Google Shape;621;p56"/>
          <p:cNvPicPr preferRelativeResize="0">
            <a:picLocks noGrp="1"/>
          </p:cNvPicPr>
          <p:nvPr>
            <p:ph type="body" idx="1"/>
          </p:nvPr>
        </p:nvPicPr>
        <p:blipFill rotWithShape="1">
          <a:blip r:embed="rId3">
            <a:alphaModFix/>
          </a:blip>
          <a:srcRect l="1712" r="2" b="2"/>
          <a:stretch/>
        </p:blipFill>
        <p:spPr>
          <a:xfrm>
            <a:off x="20" y="1282"/>
            <a:ext cx="12191980" cy="685671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5"/>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Learning Objectives</a:t>
            </a:r>
            <a:endParaRPr/>
          </a:p>
        </p:txBody>
      </p:sp>
      <p:grpSp>
        <p:nvGrpSpPr>
          <p:cNvPr id="152" name="Google Shape;152;p5"/>
          <p:cNvGrpSpPr/>
          <p:nvPr/>
        </p:nvGrpSpPr>
        <p:grpSpPr>
          <a:xfrm>
            <a:off x="-4070219" y="1011276"/>
            <a:ext cx="14776946" cy="6331890"/>
            <a:chOff x="-5317128" y="-814349"/>
            <a:chExt cx="14776946" cy="6331890"/>
          </a:xfrm>
        </p:grpSpPr>
        <p:sp>
          <p:nvSpPr>
            <p:cNvPr id="153" name="Google Shape;153;p5"/>
            <p:cNvSpPr/>
            <p:nvPr/>
          </p:nvSpPr>
          <p:spPr>
            <a:xfrm>
              <a:off x="-5317128" y="-814349"/>
              <a:ext cx="6331890" cy="6331890"/>
            </a:xfrm>
            <a:prstGeom prst="blockArc">
              <a:avLst>
                <a:gd name="adj1" fmla="val 18900000"/>
                <a:gd name="adj2" fmla="val 2700000"/>
                <a:gd name="adj3" fmla="val 341"/>
              </a:avLst>
            </a:pr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652803" y="470319"/>
              <a:ext cx="8807015" cy="940638"/>
            </a:xfrm>
            <a:prstGeom prst="rect">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txBox="1"/>
            <p:nvPr/>
          </p:nvSpPr>
          <p:spPr>
            <a:xfrm>
              <a:off x="652803" y="470319"/>
              <a:ext cx="8807015" cy="940638"/>
            </a:xfrm>
            <a:prstGeom prst="rect">
              <a:avLst/>
            </a:prstGeom>
            <a:noFill/>
            <a:ln>
              <a:noFill/>
            </a:ln>
          </p:spPr>
          <p:txBody>
            <a:bodyPr spcFirstLastPara="1" wrap="square" lIns="746625" tIns="58400" rIns="58400" bIns="5840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dirty="0">
                  <a:solidFill>
                    <a:schemeClr val="lt1"/>
                  </a:solidFill>
                  <a:latin typeface="Calibri"/>
                  <a:ea typeface="Calibri"/>
                  <a:cs typeface="Calibri"/>
                  <a:sym typeface="Calibri"/>
                </a:rPr>
                <a:t>Learn trauma informed care principles &amp; strategies for applying to your practice.</a:t>
              </a:r>
              <a:endParaRPr dirty="0">
                <a:solidFill>
                  <a:schemeClr val="lt1"/>
                </a:solidFill>
              </a:endParaRPr>
            </a:p>
          </p:txBody>
        </p:sp>
        <p:sp>
          <p:nvSpPr>
            <p:cNvPr id="156" name="Google Shape;156;p5"/>
            <p:cNvSpPr/>
            <p:nvPr/>
          </p:nvSpPr>
          <p:spPr>
            <a:xfrm>
              <a:off x="64904" y="352739"/>
              <a:ext cx="1175798" cy="1175798"/>
            </a:xfrm>
            <a:prstGeom prst="ellipse">
              <a:avLst/>
            </a:prstGeom>
            <a:solidFill>
              <a:schemeClr val="lt1"/>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994725" y="1881276"/>
              <a:ext cx="8465093" cy="940638"/>
            </a:xfrm>
            <a:prstGeom prst="rect">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txBox="1"/>
            <p:nvPr/>
          </p:nvSpPr>
          <p:spPr>
            <a:xfrm>
              <a:off x="994725" y="1881276"/>
              <a:ext cx="8465093" cy="940638"/>
            </a:xfrm>
            <a:prstGeom prst="rect">
              <a:avLst/>
            </a:prstGeom>
            <a:noFill/>
            <a:ln>
              <a:noFill/>
            </a:ln>
          </p:spPr>
          <p:txBody>
            <a:bodyPr spcFirstLastPara="1" wrap="square" lIns="746625" tIns="58400" rIns="58400" bIns="5840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Identify developmentally appropriate strategies for assessing and diagnosing trauma and trauma-related disorders.</a:t>
              </a:r>
              <a:endParaRPr/>
            </a:p>
          </p:txBody>
        </p:sp>
        <p:sp>
          <p:nvSpPr>
            <p:cNvPr id="159" name="Google Shape;159;p5"/>
            <p:cNvSpPr/>
            <p:nvPr/>
          </p:nvSpPr>
          <p:spPr>
            <a:xfrm>
              <a:off x="406826" y="1763697"/>
              <a:ext cx="1175798" cy="1175798"/>
            </a:xfrm>
            <a:prstGeom prst="ellipse">
              <a:avLst/>
            </a:prstGeom>
            <a:solidFill>
              <a:schemeClr val="lt1"/>
            </a:solidFill>
            <a:ln w="12700"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652803" y="3292234"/>
              <a:ext cx="8807015" cy="940638"/>
            </a:xfrm>
            <a:prstGeom prst="rect">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txBox="1"/>
            <p:nvPr/>
          </p:nvSpPr>
          <p:spPr>
            <a:xfrm>
              <a:off x="652803" y="3292234"/>
              <a:ext cx="8807015" cy="940638"/>
            </a:xfrm>
            <a:prstGeom prst="rect">
              <a:avLst/>
            </a:prstGeom>
            <a:noFill/>
            <a:ln>
              <a:noFill/>
            </a:ln>
          </p:spPr>
          <p:txBody>
            <a:bodyPr spcFirstLastPara="1" wrap="square" lIns="746625" tIns="58400" rIns="58400" bIns="58400" anchor="ctr"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a:solidFill>
                    <a:schemeClr val="lt1"/>
                  </a:solidFill>
                  <a:latin typeface="Calibri"/>
                  <a:ea typeface="Calibri"/>
                  <a:cs typeface="Calibri"/>
                  <a:sym typeface="Calibri"/>
                </a:rPr>
                <a:t>Understand evidence based treatments for treating trauma and trauma-related  disorders and strategies for supporting resilience.</a:t>
              </a:r>
              <a:endParaRPr/>
            </a:p>
          </p:txBody>
        </p:sp>
        <p:sp>
          <p:nvSpPr>
            <p:cNvPr id="162" name="Google Shape;162;p5"/>
            <p:cNvSpPr/>
            <p:nvPr/>
          </p:nvSpPr>
          <p:spPr>
            <a:xfrm>
              <a:off x="64904" y="3174654"/>
              <a:ext cx="1175798" cy="1175798"/>
            </a:xfrm>
            <a:prstGeom prst="ellipse">
              <a:avLst/>
            </a:prstGeom>
            <a:solidFill>
              <a:schemeClr val="lt1"/>
            </a:solidFill>
            <a:ln w="12700"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7"/>
          <p:cNvSpPr txBox="1">
            <a:spLocks noGrp="1"/>
          </p:cNvSpPr>
          <p:nvPr>
            <p:ph type="title"/>
          </p:nvPr>
        </p:nvSpPr>
        <p:spPr>
          <a:xfrm>
            <a:off x="185981" y="805893"/>
            <a:ext cx="11840704"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000"/>
              <a:buFont typeface="Helvetica Neue Light"/>
              <a:buNone/>
            </a:pPr>
            <a:r>
              <a:rPr lang="en-US"/>
              <a:t>Coping with Secondary Exposure to Trauma</a:t>
            </a:r>
            <a:endParaRPr/>
          </a:p>
        </p:txBody>
      </p:sp>
      <p:sp>
        <p:nvSpPr>
          <p:cNvPr id="628" name="Google Shape;628;p57"/>
          <p:cNvSpPr txBox="1">
            <a:spLocks noGrp="1"/>
          </p:cNvSpPr>
          <p:nvPr>
            <p:ph type="body" idx="1"/>
          </p:nvPr>
        </p:nvSpPr>
        <p:spPr>
          <a:xfrm>
            <a:off x="1032520" y="1649162"/>
            <a:ext cx="10647349" cy="4700337"/>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ct val="100000"/>
              <a:buFont typeface="Arial"/>
              <a:buChar char="•"/>
            </a:pPr>
            <a:r>
              <a:rPr lang="en-US"/>
              <a:t>“The Cost of Caring” (Figley, 1982)</a:t>
            </a:r>
            <a:endParaRPr/>
          </a:p>
          <a:p>
            <a:pPr marL="228600" lvl="0" indent="-228600" algn="l" rtl="0">
              <a:lnSpc>
                <a:spcPct val="90000"/>
              </a:lnSpc>
              <a:spcBef>
                <a:spcPts val="1000"/>
              </a:spcBef>
              <a:spcAft>
                <a:spcPts val="0"/>
              </a:spcAft>
              <a:buClr>
                <a:schemeClr val="dk1"/>
              </a:buClr>
              <a:buSzPct val="100000"/>
              <a:buFont typeface="Arial"/>
              <a:buChar char="•"/>
            </a:pPr>
            <a:r>
              <a:rPr lang="en-US"/>
              <a:t>Signs &amp; Sx</a:t>
            </a:r>
            <a:endParaRPr/>
          </a:p>
          <a:p>
            <a:pPr marL="685800" lvl="1" indent="-228600" algn="l" rtl="0">
              <a:lnSpc>
                <a:spcPct val="90000"/>
              </a:lnSpc>
              <a:spcBef>
                <a:spcPts val="500"/>
              </a:spcBef>
              <a:spcAft>
                <a:spcPts val="0"/>
              </a:spcAft>
              <a:buClr>
                <a:schemeClr val="dk1"/>
              </a:buClr>
              <a:buSzPct val="100000"/>
              <a:buFont typeface="Arial"/>
              <a:buChar char="•"/>
            </a:pPr>
            <a:r>
              <a:rPr lang="en-US"/>
              <a:t>Secondary Traumatic Stress</a:t>
            </a:r>
            <a:endParaRPr/>
          </a:p>
          <a:p>
            <a:pPr marL="685800" lvl="1" indent="-228600" algn="l" rtl="0">
              <a:lnSpc>
                <a:spcPct val="90000"/>
              </a:lnSpc>
              <a:spcBef>
                <a:spcPts val="500"/>
              </a:spcBef>
              <a:spcAft>
                <a:spcPts val="0"/>
              </a:spcAft>
              <a:buClr>
                <a:schemeClr val="dk1"/>
              </a:buClr>
              <a:buSzPct val="100000"/>
              <a:buFont typeface="Arial"/>
              <a:buChar char="•"/>
            </a:pPr>
            <a:r>
              <a:rPr lang="en-US"/>
              <a:t>Vicarious Trauma/ Compassionate Fatigue</a:t>
            </a:r>
            <a:endParaRPr/>
          </a:p>
          <a:p>
            <a:pPr marL="685800" lvl="1" indent="-228600" algn="l" rtl="0">
              <a:lnSpc>
                <a:spcPct val="90000"/>
              </a:lnSpc>
              <a:spcBef>
                <a:spcPts val="500"/>
              </a:spcBef>
              <a:spcAft>
                <a:spcPts val="0"/>
              </a:spcAft>
              <a:buClr>
                <a:schemeClr val="dk1"/>
              </a:buClr>
              <a:buSzPct val="100000"/>
              <a:buFont typeface="Arial"/>
              <a:buChar char="•"/>
            </a:pPr>
            <a:r>
              <a:rPr lang="en-US"/>
              <a:t>Burnout</a:t>
            </a:r>
            <a:endParaRPr/>
          </a:p>
          <a:p>
            <a:pPr marL="228600" lvl="0" indent="-228600" algn="l" rtl="0">
              <a:lnSpc>
                <a:spcPct val="90000"/>
              </a:lnSpc>
              <a:spcBef>
                <a:spcPts val="1000"/>
              </a:spcBef>
              <a:spcAft>
                <a:spcPts val="0"/>
              </a:spcAft>
              <a:buClr>
                <a:schemeClr val="dk1"/>
              </a:buClr>
              <a:buSzPct val="100000"/>
              <a:buFont typeface="Arial"/>
              <a:buChar char="•"/>
            </a:pPr>
            <a:r>
              <a:rPr lang="en-US"/>
              <a:t>Managing Risk</a:t>
            </a:r>
            <a:endParaRPr/>
          </a:p>
          <a:p>
            <a:pPr marL="685800" lvl="1" indent="-228600" algn="l" rtl="0">
              <a:lnSpc>
                <a:spcPct val="90000"/>
              </a:lnSpc>
              <a:spcBef>
                <a:spcPts val="500"/>
              </a:spcBef>
              <a:spcAft>
                <a:spcPts val="0"/>
              </a:spcAft>
              <a:buClr>
                <a:schemeClr val="dk1"/>
              </a:buClr>
              <a:buSzPct val="100000"/>
              <a:buFont typeface="Arial"/>
              <a:buChar char="•"/>
            </a:pPr>
            <a:r>
              <a:rPr lang="en-US"/>
              <a:t>UB School of SW – “Self Care Starter Kit”</a:t>
            </a:r>
            <a:endParaRPr/>
          </a:p>
          <a:p>
            <a:pPr marL="1143000" lvl="2" indent="-228600" algn="l" rtl="0">
              <a:lnSpc>
                <a:spcPct val="90000"/>
              </a:lnSpc>
              <a:spcBef>
                <a:spcPts val="500"/>
              </a:spcBef>
              <a:spcAft>
                <a:spcPts val="0"/>
              </a:spcAft>
              <a:buClr>
                <a:schemeClr val="dk1"/>
              </a:buClr>
              <a:buSzPct val="100000"/>
              <a:buFont typeface="Arial"/>
              <a:buChar char="•"/>
            </a:pPr>
            <a:r>
              <a:rPr lang="en-US"/>
              <a:t>Awareness</a:t>
            </a:r>
            <a:endParaRPr/>
          </a:p>
          <a:p>
            <a:pPr marL="1143000" lvl="2" indent="-228600" algn="l" rtl="0">
              <a:lnSpc>
                <a:spcPct val="90000"/>
              </a:lnSpc>
              <a:spcBef>
                <a:spcPts val="500"/>
              </a:spcBef>
              <a:spcAft>
                <a:spcPts val="0"/>
              </a:spcAft>
              <a:buClr>
                <a:schemeClr val="dk1"/>
              </a:buClr>
              <a:buSzPct val="100000"/>
              <a:buFont typeface="Arial"/>
              <a:buChar char="•"/>
            </a:pPr>
            <a:r>
              <a:rPr lang="en-US"/>
              <a:t>Balance</a:t>
            </a:r>
            <a:endParaRPr/>
          </a:p>
          <a:p>
            <a:pPr marL="1143000" lvl="2" indent="-228600" algn="l" rtl="0">
              <a:lnSpc>
                <a:spcPct val="90000"/>
              </a:lnSpc>
              <a:spcBef>
                <a:spcPts val="500"/>
              </a:spcBef>
              <a:spcAft>
                <a:spcPts val="0"/>
              </a:spcAft>
              <a:buClr>
                <a:schemeClr val="dk1"/>
              </a:buClr>
              <a:buSzPct val="100000"/>
              <a:buFont typeface="Arial"/>
              <a:buChar char="•"/>
            </a:pPr>
            <a:r>
              <a:rPr lang="en-US"/>
              <a:t>Connection</a:t>
            </a:r>
            <a:endParaRPr/>
          </a:p>
          <a:p>
            <a:pPr marL="228600" lvl="0" indent="-228600" algn="l" rtl="0">
              <a:lnSpc>
                <a:spcPct val="90000"/>
              </a:lnSpc>
              <a:spcBef>
                <a:spcPts val="1000"/>
              </a:spcBef>
              <a:spcAft>
                <a:spcPts val="0"/>
              </a:spcAft>
              <a:buClr>
                <a:schemeClr val="dk1"/>
              </a:buClr>
              <a:buSzPct val="100000"/>
              <a:buFont typeface="Arial"/>
              <a:buChar char="•"/>
            </a:pPr>
            <a:r>
              <a:rPr lang="en-US"/>
              <a:t>Process for incorporating into practice</a:t>
            </a:r>
            <a:endParaRPr/>
          </a:p>
          <a:p>
            <a:pPr marL="685800" lvl="1" indent="-228600" algn="l" rtl="0">
              <a:lnSpc>
                <a:spcPct val="90000"/>
              </a:lnSpc>
              <a:spcBef>
                <a:spcPts val="500"/>
              </a:spcBef>
              <a:spcAft>
                <a:spcPts val="0"/>
              </a:spcAft>
              <a:buClr>
                <a:schemeClr val="dk1"/>
              </a:buClr>
              <a:buSzPct val="100000"/>
              <a:buFont typeface="Arial"/>
              <a:buChar char="•"/>
            </a:pPr>
            <a:r>
              <a:rPr lang="en-US"/>
              <a:t>Champion</a:t>
            </a:r>
            <a:endParaRPr/>
          </a:p>
          <a:p>
            <a:pPr marL="685800" lvl="1" indent="-228600" algn="l" rtl="0">
              <a:lnSpc>
                <a:spcPct val="90000"/>
              </a:lnSpc>
              <a:spcBef>
                <a:spcPts val="500"/>
              </a:spcBef>
              <a:spcAft>
                <a:spcPts val="0"/>
              </a:spcAft>
              <a:buClr>
                <a:schemeClr val="dk1"/>
              </a:buClr>
              <a:buSzPct val="100000"/>
              <a:buFont typeface="Arial"/>
              <a:buChar char="•"/>
            </a:pPr>
            <a:r>
              <a:rPr lang="en-US"/>
              <a:t>Normalize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4" name="Google Shape;634;p58"/>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Summary</a:t>
            </a:r>
            <a:endParaRPr/>
          </a:p>
        </p:txBody>
      </p:sp>
      <p:sp>
        <p:nvSpPr>
          <p:cNvPr id="635" name="Google Shape;635;p58"/>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Kids who have experienced developmental trauma need </a:t>
            </a:r>
            <a:endParaRPr/>
          </a:p>
          <a:p>
            <a:pPr marL="685800" lvl="1" indent="-228600" algn="l" rtl="0">
              <a:lnSpc>
                <a:spcPct val="90000"/>
              </a:lnSpc>
              <a:spcBef>
                <a:spcPts val="500"/>
              </a:spcBef>
              <a:spcAft>
                <a:spcPts val="0"/>
              </a:spcAft>
              <a:buClr>
                <a:schemeClr val="dk1"/>
              </a:buClr>
              <a:buSzPts val="2400"/>
              <a:buChar char="•"/>
            </a:pPr>
            <a:r>
              <a:rPr lang="en-US"/>
              <a:t>adults in their lives who can understand the impact of their experiences </a:t>
            </a:r>
            <a:endParaRPr/>
          </a:p>
          <a:p>
            <a:pPr marL="685800" lvl="1" indent="-228600" algn="l" rtl="0">
              <a:lnSpc>
                <a:spcPct val="90000"/>
              </a:lnSpc>
              <a:spcBef>
                <a:spcPts val="500"/>
              </a:spcBef>
              <a:spcAft>
                <a:spcPts val="0"/>
              </a:spcAft>
              <a:buClr>
                <a:schemeClr val="dk1"/>
              </a:buClr>
              <a:buSzPts val="2400"/>
              <a:buChar char="•"/>
            </a:pPr>
            <a:r>
              <a:rPr lang="en-US"/>
              <a:t>People who can recognize the pain from ruptured connections that can lead to challenging behaviors</a:t>
            </a:r>
            <a:endParaRPr/>
          </a:p>
          <a:p>
            <a:pPr marL="685800" lvl="1" indent="-228600" algn="l" rtl="0">
              <a:lnSpc>
                <a:spcPct val="90000"/>
              </a:lnSpc>
              <a:spcBef>
                <a:spcPts val="500"/>
              </a:spcBef>
              <a:spcAft>
                <a:spcPts val="0"/>
              </a:spcAft>
              <a:buClr>
                <a:schemeClr val="dk1"/>
              </a:buClr>
              <a:buSzPts val="2400"/>
              <a:buChar char="•"/>
            </a:pPr>
            <a:r>
              <a:rPr lang="en-US"/>
              <a:t>A trauma-informed approach that promotes healing and connections</a:t>
            </a:r>
            <a:endParaRPr/>
          </a:p>
          <a:p>
            <a:pPr marL="228600" lvl="0" indent="-228600" algn="l" rtl="0">
              <a:lnSpc>
                <a:spcPct val="90000"/>
              </a:lnSpc>
              <a:spcBef>
                <a:spcPts val="1000"/>
              </a:spcBef>
              <a:spcAft>
                <a:spcPts val="0"/>
              </a:spcAft>
              <a:buClr>
                <a:schemeClr val="dk1"/>
              </a:buClr>
              <a:buSzPts val="2800"/>
              <a:buChar char="•"/>
            </a:pPr>
            <a:r>
              <a:rPr lang="en-US"/>
              <a:t>Important to consider cultural, historical, and gender issues</a:t>
            </a:r>
            <a:endParaRPr/>
          </a:p>
          <a:p>
            <a:pPr marL="685800" lvl="1" indent="-228600" algn="l" rtl="0">
              <a:lnSpc>
                <a:spcPct val="90000"/>
              </a:lnSpc>
              <a:spcBef>
                <a:spcPts val="500"/>
              </a:spcBef>
              <a:spcAft>
                <a:spcPts val="0"/>
              </a:spcAft>
              <a:buClr>
                <a:schemeClr val="dk1"/>
              </a:buClr>
              <a:buSzPts val="2400"/>
              <a:buChar char="•"/>
            </a:pPr>
            <a:r>
              <a:rPr lang="en-US"/>
              <a:t>Efforts must be culturally sensitive and free of prejudices based on biases and stereotypes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59"/>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Table exercise: Eli, 8 yrs old</a:t>
            </a:r>
            <a:endParaRPr/>
          </a:p>
        </p:txBody>
      </p:sp>
      <p:sp>
        <p:nvSpPr>
          <p:cNvPr id="642" name="Google Shape;642;p59"/>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Cc: “angry and moody whenever I ask him to do anything”</a:t>
            </a:r>
            <a:endParaRPr/>
          </a:p>
          <a:p>
            <a:pPr marL="228600" lvl="0" indent="-228600" algn="l" rtl="0">
              <a:lnSpc>
                <a:spcPct val="90000"/>
              </a:lnSpc>
              <a:spcBef>
                <a:spcPts val="1000"/>
              </a:spcBef>
              <a:spcAft>
                <a:spcPts val="0"/>
              </a:spcAft>
              <a:buClr>
                <a:schemeClr val="dk1"/>
              </a:buClr>
              <a:buSzPts val="2400"/>
              <a:buChar char="•"/>
            </a:pPr>
            <a:r>
              <a:rPr lang="en-US" sz="2400">
                <a:latin typeface="Calibri"/>
                <a:ea typeface="Calibri"/>
                <a:cs typeface="Calibri"/>
                <a:sym typeface="Calibri"/>
              </a:rPr>
              <a:t>Interview with child:</a:t>
            </a:r>
            <a:endParaRPr/>
          </a:p>
          <a:p>
            <a:pPr marL="800100" lvl="1" indent="-342900" algn="l" rtl="0">
              <a:lnSpc>
                <a:spcPct val="107000"/>
              </a:lnSpc>
              <a:spcBef>
                <a:spcPts val="0"/>
              </a:spcBef>
              <a:spcAft>
                <a:spcPts val="0"/>
              </a:spcAft>
              <a:buClr>
                <a:schemeClr val="dk1"/>
              </a:buClr>
              <a:buSzPts val="2000"/>
              <a:buFont typeface="Noto Sans Symbols"/>
              <a:buChar char="∙"/>
            </a:pPr>
            <a:r>
              <a:rPr lang="en-US" sz="2000">
                <a:latin typeface="Calibri"/>
                <a:ea typeface="Calibri"/>
                <a:cs typeface="Calibri"/>
                <a:sym typeface="Calibri"/>
              </a:rPr>
              <a:t>Admits he has nightmares about being sent back to his birth mother.</a:t>
            </a:r>
            <a:endParaRPr/>
          </a:p>
          <a:p>
            <a:pPr marL="800100" lvl="1" indent="-342900" algn="l" rtl="0">
              <a:lnSpc>
                <a:spcPct val="107000"/>
              </a:lnSpc>
              <a:spcBef>
                <a:spcPts val="0"/>
              </a:spcBef>
              <a:spcAft>
                <a:spcPts val="0"/>
              </a:spcAft>
              <a:buClr>
                <a:schemeClr val="dk1"/>
              </a:buClr>
              <a:buSzPts val="2000"/>
              <a:buFont typeface="Noto Sans Symbols"/>
              <a:buChar char="∙"/>
            </a:pPr>
            <a:r>
              <a:rPr lang="en-US" sz="2000">
                <a:latin typeface="Calibri"/>
                <a:ea typeface="Calibri"/>
                <a:cs typeface="Calibri"/>
                <a:sym typeface="Calibri"/>
              </a:rPr>
              <a:t>Describes times his birthmother or her friends hurt him.</a:t>
            </a:r>
            <a:endParaRPr/>
          </a:p>
          <a:p>
            <a:pPr marL="800100" lvl="1" indent="-342900" algn="l" rtl="0">
              <a:lnSpc>
                <a:spcPct val="107000"/>
              </a:lnSpc>
              <a:spcBef>
                <a:spcPts val="0"/>
              </a:spcBef>
              <a:spcAft>
                <a:spcPts val="0"/>
              </a:spcAft>
              <a:buClr>
                <a:schemeClr val="dk1"/>
              </a:buClr>
              <a:buSzPts val="2000"/>
              <a:buFont typeface="Noto Sans Symbols"/>
              <a:buChar char="∙"/>
            </a:pPr>
            <a:r>
              <a:rPr lang="en-US" sz="2000">
                <a:latin typeface="Calibri"/>
                <a:ea typeface="Calibri"/>
                <a:cs typeface="Calibri"/>
                <a:sym typeface="Calibri"/>
              </a:rPr>
              <a:t>Admits he has thought of running away from home.</a:t>
            </a:r>
            <a:endParaRPr/>
          </a:p>
          <a:p>
            <a:pPr marL="800100" lvl="1" indent="-342900" algn="l" rtl="0">
              <a:lnSpc>
                <a:spcPct val="107000"/>
              </a:lnSpc>
              <a:spcBef>
                <a:spcPts val="800"/>
              </a:spcBef>
              <a:spcAft>
                <a:spcPts val="0"/>
              </a:spcAft>
              <a:buClr>
                <a:schemeClr val="dk1"/>
              </a:buClr>
              <a:buSzPts val="2000"/>
              <a:buFont typeface="Noto Sans Symbols"/>
              <a:buChar char="∙"/>
            </a:pPr>
            <a:r>
              <a:rPr lang="en-US" sz="2000" b="1">
                <a:latin typeface="Calibri"/>
                <a:ea typeface="Calibri"/>
                <a:cs typeface="Calibri"/>
                <a:sym typeface="Calibri"/>
              </a:rPr>
              <a:t>CPSS 18</a:t>
            </a:r>
            <a:endParaRPr sz="2000">
              <a:latin typeface="Calibri"/>
              <a:ea typeface="Calibri"/>
              <a:cs typeface="Calibri"/>
              <a:sym typeface="Calibri"/>
            </a:endParaRPr>
          </a:p>
          <a:p>
            <a:pPr marL="914400" lvl="2" indent="0" algn="l" rtl="0">
              <a:lnSpc>
                <a:spcPct val="107000"/>
              </a:lnSpc>
              <a:spcBef>
                <a:spcPts val="800"/>
              </a:spcBef>
              <a:spcAft>
                <a:spcPts val="0"/>
              </a:spcAft>
              <a:buClr>
                <a:schemeClr val="dk1"/>
              </a:buClr>
              <a:buSzPts val="2000"/>
              <a:buNone/>
            </a:pPr>
            <a:endParaRPr>
              <a:latin typeface="Calibri"/>
              <a:ea typeface="Calibri"/>
              <a:cs typeface="Calibri"/>
              <a:sym typeface="Calibri"/>
            </a:endParaRPr>
          </a:p>
          <a:p>
            <a:pPr marL="1143000" lvl="2" indent="-228600" algn="l" rtl="0">
              <a:lnSpc>
                <a:spcPct val="107000"/>
              </a:lnSpc>
              <a:spcBef>
                <a:spcPts val="800"/>
              </a:spcBef>
              <a:spcAft>
                <a:spcPts val="0"/>
              </a:spcAft>
              <a:buClr>
                <a:schemeClr val="dk1"/>
              </a:buClr>
              <a:buSzPts val="2000"/>
              <a:buChar char="•"/>
            </a:pPr>
            <a:r>
              <a:rPr lang="en-US">
                <a:latin typeface="Calibri"/>
                <a:ea typeface="Calibri"/>
                <a:cs typeface="Calibri"/>
                <a:sym typeface="Calibri"/>
              </a:rPr>
              <a:t>What next?</a:t>
            </a:r>
            <a:endParaRPr/>
          </a:p>
          <a:p>
            <a:pPr marL="1143000" lvl="2" indent="-228600" algn="l" rtl="0">
              <a:lnSpc>
                <a:spcPct val="107000"/>
              </a:lnSpc>
              <a:spcBef>
                <a:spcPts val="800"/>
              </a:spcBef>
              <a:spcAft>
                <a:spcPts val="0"/>
              </a:spcAft>
              <a:buClr>
                <a:schemeClr val="dk1"/>
              </a:buClr>
              <a:buSzPts val="2000"/>
              <a:buChar char="•"/>
            </a:pPr>
            <a:r>
              <a:rPr lang="en-US">
                <a:latin typeface="Calibri"/>
                <a:ea typeface="Calibri"/>
                <a:cs typeface="Calibri"/>
                <a:sym typeface="Calibri"/>
              </a:rPr>
              <a:t>What might you recommend to family? </a:t>
            </a:r>
            <a:br>
              <a:rPr lang="en-US">
                <a:latin typeface="Calibri"/>
                <a:ea typeface="Calibri"/>
                <a:cs typeface="Calibri"/>
                <a:sym typeface="Calibri"/>
              </a:rPr>
            </a:br>
            <a:r>
              <a:rPr lang="en-US">
                <a:latin typeface="Calibri"/>
                <a:ea typeface="Calibri"/>
                <a:cs typeface="Calibri"/>
                <a:sym typeface="Calibri"/>
              </a:rPr>
              <a:t>What are some interventions you can offer in the office?</a:t>
            </a:r>
            <a:endParaRPr/>
          </a:p>
          <a:p>
            <a:pPr marL="1143000" lvl="2" indent="-228600" algn="l" rtl="0">
              <a:lnSpc>
                <a:spcPct val="107000"/>
              </a:lnSpc>
              <a:spcBef>
                <a:spcPts val="800"/>
              </a:spcBef>
              <a:spcAft>
                <a:spcPts val="0"/>
              </a:spcAft>
              <a:buClr>
                <a:schemeClr val="dk1"/>
              </a:buClr>
              <a:buSzPts val="2000"/>
              <a:buChar char="•"/>
            </a:pPr>
            <a:r>
              <a:rPr lang="en-US">
                <a:latin typeface="Calibri"/>
                <a:ea typeface="Calibri"/>
                <a:cs typeface="Calibri"/>
                <a:sym typeface="Calibri"/>
              </a:rPr>
              <a:t>…and how do you incorporate this into your practice?</a:t>
            </a:r>
            <a:endParaRPr/>
          </a:p>
          <a:p>
            <a:pPr marL="342900" marR="0" lvl="0" indent="-228600" algn="l" rtl="0">
              <a:lnSpc>
                <a:spcPct val="107000"/>
              </a:lnSpc>
              <a:spcBef>
                <a:spcPts val="800"/>
              </a:spcBef>
              <a:spcAft>
                <a:spcPts val="0"/>
              </a:spcAft>
              <a:buClr>
                <a:schemeClr val="dk1"/>
              </a:buClr>
              <a:buSzPts val="1800"/>
              <a:buFont typeface="Noto Sans Symbols"/>
              <a:buNone/>
            </a:pPr>
            <a:endParaRPr sz="1800">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60"/>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References &amp; Resources</a:t>
            </a:r>
            <a:endParaRPr/>
          </a:p>
        </p:txBody>
      </p:sp>
      <p:sp>
        <p:nvSpPr>
          <p:cNvPr id="649" name="Google Shape;649;p60"/>
          <p:cNvSpPr txBox="1">
            <a:spLocks noGrp="1"/>
          </p:cNvSpPr>
          <p:nvPr>
            <p:ph type="body" idx="1"/>
          </p:nvPr>
        </p:nvSpPr>
        <p:spPr>
          <a:xfrm>
            <a:off x="838200" y="2231416"/>
            <a:ext cx="10515600" cy="4351338"/>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Char char="•"/>
            </a:pPr>
            <a:r>
              <a:rPr lang="en-US"/>
              <a:t>Berlinner, L et al. (2016).  Trauma Informed Care: A Commentary and Critique. Child Maltreatment.  Vol. 21 (2) 168-172. </a:t>
            </a:r>
            <a:endParaRPr/>
          </a:p>
          <a:p>
            <a:pPr marL="228600" lvl="0" indent="-228600" algn="l" rtl="0">
              <a:lnSpc>
                <a:spcPct val="90000"/>
              </a:lnSpc>
              <a:spcBef>
                <a:spcPts val="1000"/>
              </a:spcBef>
              <a:spcAft>
                <a:spcPts val="0"/>
              </a:spcAft>
              <a:buClr>
                <a:schemeClr val="dk1"/>
              </a:buClr>
              <a:buSzPct val="100000"/>
              <a:buChar char="•"/>
            </a:pPr>
            <a:r>
              <a:rPr lang="en-US"/>
              <a:t>Drury et al. (2012). Molecular psychiatry. 17:719-727.</a:t>
            </a:r>
            <a:endParaRPr/>
          </a:p>
          <a:p>
            <a:pPr marL="228600" lvl="0" indent="-228600" algn="l" rtl="0">
              <a:lnSpc>
                <a:spcPct val="90000"/>
              </a:lnSpc>
              <a:spcBef>
                <a:spcPts val="1000"/>
              </a:spcBef>
              <a:spcAft>
                <a:spcPts val="0"/>
              </a:spcAft>
              <a:buClr>
                <a:schemeClr val="dk1"/>
              </a:buClr>
              <a:buSzPct val="100000"/>
              <a:buChar char="•"/>
            </a:pPr>
            <a:r>
              <a:rPr lang="en-US"/>
              <a:t>Finkelhor, D. (2015). JAMA Pediatr.2015; 169(8): 746-75.</a:t>
            </a:r>
            <a:endParaRPr/>
          </a:p>
          <a:p>
            <a:pPr marL="228600" lvl="0" indent="-228600" algn="l" rtl="0">
              <a:lnSpc>
                <a:spcPct val="90000"/>
              </a:lnSpc>
              <a:spcBef>
                <a:spcPts val="1000"/>
              </a:spcBef>
              <a:spcAft>
                <a:spcPts val="0"/>
              </a:spcAft>
              <a:buClr>
                <a:schemeClr val="dk1"/>
              </a:buClr>
              <a:buSzPct val="100000"/>
              <a:buChar char="•"/>
            </a:pPr>
            <a:r>
              <a:rPr lang="en-US"/>
              <a:t>Harris, Nadine B. (2019). The Deepest Well. </a:t>
            </a:r>
            <a:endParaRPr/>
          </a:p>
          <a:p>
            <a:pPr marL="228600" lvl="0" indent="-228600" algn="l" rtl="0">
              <a:lnSpc>
                <a:spcPct val="90000"/>
              </a:lnSpc>
              <a:spcBef>
                <a:spcPts val="1000"/>
              </a:spcBef>
              <a:spcAft>
                <a:spcPts val="0"/>
              </a:spcAft>
              <a:buClr>
                <a:schemeClr val="dk1"/>
              </a:buClr>
              <a:buSzPct val="100000"/>
              <a:buChar char="•"/>
            </a:pPr>
            <a:r>
              <a:rPr lang="en-US"/>
              <a:t>Lane, S. et  al. (2017). Neighborhood Trauma Due to Violence: A Multilevel Analysis. Journal of Health Care for the Poor  and Underserved. 28: 416-462.</a:t>
            </a:r>
            <a:endParaRPr/>
          </a:p>
          <a:p>
            <a:pPr marL="228600" lvl="0" indent="-228600" algn="l" rtl="0">
              <a:lnSpc>
                <a:spcPct val="90000"/>
              </a:lnSpc>
              <a:spcBef>
                <a:spcPts val="1000"/>
              </a:spcBef>
              <a:spcAft>
                <a:spcPts val="0"/>
              </a:spcAft>
              <a:buClr>
                <a:schemeClr val="dk1"/>
              </a:buClr>
              <a:buSzPct val="100000"/>
              <a:buChar char="•"/>
            </a:pPr>
            <a:r>
              <a:rPr lang="en-US"/>
              <a:t>McLaughlin et al. Childhood Adversities and First Onset of Psychiatric Disorders in a National Sample of US Adolescents. Arch Gen Psychiatry. 2012; 69 (11): 1151-1160</a:t>
            </a:r>
            <a:endParaRPr/>
          </a:p>
          <a:p>
            <a:pPr marL="228600" lvl="0" indent="-228600" algn="l" rtl="0">
              <a:lnSpc>
                <a:spcPct val="90000"/>
              </a:lnSpc>
              <a:spcBef>
                <a:spcPts val="1000"/>
              </a:spcBef>
              <a:spcAft>
                <a:spcPts val="0"/>
              </a:spcAft>
              <a:buClr>
                <a:schemeClr val="dk1"/>
              </a:buClr>
              <a:buSzPct val="100000"/>
              <a:buChar char="•"/>
            </a:pPr>
            <a:r>
              <a:rPr lang="en-US"/>
              <a:t>Van der kolk, B. (2003). The neurobiology of childhood trauma and abuse. Child Adolesc Psychiatric Clin N Am. 12:293-317.</a:t>
            </a:r>
            <a:endParaRPr/>
          </a:p>
          <a:p>
            <a:pPr marL="228600" lvl="0" indent="-228600" algn="l" rtl="0">
              <a:lnSpc>
                <a:spcPct val="90000"/>
              </a:lnSpc>
              <a:spcBef>
                <a:spcPts val="1000"/>
              </a:spcBef>
              <a:spcAft>
                <a:spcPts val="0"/>
              </a:spcAft>
              <a:buClr>
                <a:schemeClr val="dk1"/>
              </a:buClr>
              <a:buSzPct val="100000"/>
              <a:buChar char="•"/>
            </a:pPr>
            <a:r>
              <a:rPr lang="en-US"/>
              <a:t>Miller-Graff &amp; Howell (2015). Posttraumatic Stress Symptom Trajectories Among Children Exposed to Violence. Journal of traumatic stress.</a:t>
            </a:r>
            <a:endParaRPr/>
          </a:p>
          <a:p>
            <a:pPr marL="228600" lvl="0" indent="-90804" algn="l" rtl="0">
              <a:lnSpc>
                <a:spcPct val="90000"/>
              </a:lnSpc>
              <a:spcBef>
                <a:spcPts val="1000"/>
              </a:spcBef>
              <a:spcAft>
                <a:spcPts val="0"/>
              </a:spcAft>
              <a:buClr>
                <a:schemeClr val="dk1"/>
              </a:buClr>
              <a:buSzPct val="10000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61"/>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r>
              <a:rPr lang="en-US"/>
              <a:t>More Resources</a:t>
            </a:r>
            <a:endParaRPr/>
          </a:p>
        </p:txBody>
      </p:sp>
      <p:sp>
        <p:nvSpPr>
          <p:cNvPr id="656" name="Google Shape;656;p61"/>
          <p:cNvSpPr txBox="1">
            <a:spLocks noGrp="1"/>
          </p:cNvSpPr>
          <p:nvPr>
            <p:ph type="body" idx="1"/>
          </p:nvPr>
        </p:nvSpPr>
        <p:spPr>
          <a:xfrm>
            <a:off x="838200" y="2231416"/>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u="sng">
                <a:solidFill>
                  <a:schemeClr val="hlink"/>
                </a:solidFill>
                <a:hlinkClick r:id="rId3"/>
              </a:rPr>
              <a:t>https://vetoviolence.cdc.gov/apps/phl/resource_center_infographic.html</a:t>
            </a:r>
            <a:endParaRPr u="sng">
              <a:solidFill>
                <a:schemeClr val="hlink"/>
              </a:solidFill>
              <a:hlinkClick r:id="rId4"/>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4"/>
              </a:rPr>
              <a:t>https://www.acesaware.org/</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5"/>
              </a:rPr>
              <a:t>https://intermountainhealthcare.org/ckr-ext/Dcmnt?ncid=529796906</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6"/>
              </a:rPr>
              <a:t>https://projectteachny.org/prevention-science/</a:t>
            </a:r>
            <a:r>
              <a:rPr lang="en-US"/>
              <a:t> </a:t>
            </a:r>
            <a:endParaRPr/>
          </a:p>
          <a:p>
            <a:pPr marL="228600" lvl="0" indent="-228600" algn="l" rtl="0">
              <a:lnSpc>
                <a:spcPct val="90000"/>
              </a:lnSpc>
              <a:spcBef>
                <a:spcPts val="1000"/>
              </a:spcBef>
              <a:spcAft>
                <a:spcPts val="0"/>
              </a:spcAft>
              <a:buClr>
                <a:schemeClr val="dk1"/>
              </a:buClr>
              <a:buSzPts val="2800"/>
              <a:buChar char="•"/>
            </a:pPr>
            <a:r>
              <a:rPr lang="en-US" u="sng">
                <a:solidFill>
                  <a:schemeClr val="hlink"/>
                </a:solidFill>
                <a:hlinkClick r:id="rId7"/>
              </a:rPr>
              <a:t>https://Thenationalcouncil.org</a:t>
            </a:r>
            <a:endParaRPr/>
          </a:p>
          <a:p>
            <a:pPr marL="228600" lvl="0" indent="-228600" algn="l" rtl="0">
              <a:lnSpc>
                <a:spcPct val="90000"/>
              </a:lnSpc>
              <a:spcBef>
                <a:spcPts val="1000"/>
              </a:spcBef>
              <a:spcAft>
                <a:spcPts val="0"/>
              </a:spcAft>
              <a:buClr>
                <a:schemeClr val="dk1"/>
              </a:buClr>
              <a:buSzPts val="2800"/>
              <a:buChar char="•"/>
            </a:pPr>
            <a:r>
              <a:rPr lang="en-US"/>
              <a:t>http://developingchild.Harvard.edu</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p62"/>
          <p:cNvPicPr preferRelativeResize="0"/>
          <p:nvPr/>
        </p:nvPicPr>
        <p:blipFill rotWithShape="1">
          <a:blip r:embed="rId3">
            <a:alphaModFix/>
          </a:blip>
          <a:srcRect b="15700"/>
          <a:stretch/>
        </p:blipFill>
        <p:spPr>
          <a:xfrm>
            <a:off x="-5499" y="0"/>
            <a:ext cx="12202998" cy="6858000"/>
          </a:xfrm>
          <a:prstGeom prst="rect">
            <a:avLst/>
          </a:prstGeom>
          <a:noFill/>
          <a:ln>
            <a:noFill/>
          </a:ln>
        </p:spPr>
      </p:pic>
      <p:sp>
        <p:nvSpPr>
          <p:cNvPr id="663" name="Google Shape;663;p62"/>
          <p:cNvSpPr/>
          <p:nvPr/>
        </p:nvSpPr>
        <p:spPr>
          <a:xfrm>
            <a:off x="5499" y="-13651"/>
            <a:ext cx="12208497" cy="6871651"/>
          </a:xfrm>
          <a:prstGeom prst="rect">
            <a:avLst/>
          </a:prstGeom>
          <a:solidFill>
            <a:srgbClr val="000000">
              <a:alpha val="2666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4" name="Google Shape;664;p62"/>
          <p:cNvSpPr/>
          <p:nvPr/>
        </p:nvSpPr>
        <p:spPr>
          <a:xfrm>
            <a:off x="0" y="-2"/>
            <a:ext cx="3919948" cy="144866"/>
          </a:xfrm>
          <a:prstGeom prst="rect">
            <a:avLst/>
          </a:prstGeom>
          <a:solidFill>
            <a:srgbClr val="39137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391378"/>
              </a:solidFill>
              <a:latin typeface="Calibri"/>
              <a:ea typeface="Calibri"/>
              <a:cs typeface="Calibri"/>
              <a:sym typeface="Calibri"/>
            </a:endParaRPr>
          </a:p>
        </p:txBody>
      </p:sp>
      <p:sp>
        <p:nvSpPr>
          <p:cNvPr id="665" name="Google Shape;665;p62"/>
          <p:cNvSpPr/>
          <p:nvPr/>
        </p:nvSpPr>
        <p:spPr>
          <a:xfrm>
            <a:off x="4151958" y="-4"/>
            <a:ext cx="3900222" cy="144868"/>
          </a:xfrm>
          <a:prstGeom prst="rect">
            <a:avLst/>
          </a:prstGeom>
          <a:solidFill>
            <a:srgbClr val="049FD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6" name="Google Shape;666;p62"/>
          <p:cNvSpPr/>
          <p:nvPr/>
        </p:nvSpPr>
        <p:spPr>
          <a:xfrm>
            <a:off x="8284190" y="0"/>
            <a:ext cx="3907809" cy="144864"/>
          </a:xfrm>
          <a:prstGeom prst="rect">
            <a:avLst/>
          </a:prstGeom>
          <a:solidFill>
            <a:srgbClr val="7BBF4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7" name="Google Shape;667;p62"/>
          <p:cNvSpPr txBox="1"/>
          <p:nvPr/>
        </p:nvSpPr>
        <p:spPr>
          <a:xfrm>
            <a:off x="-16497" y="108406"/>
            <a:ext cx="12213996" cy="320963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0000"/>
              <a:buFont typeface="Helvetica Neue"/>
              <a:buNone/>
            </a:pPr>
            <a:r>
              <a:rPr lang="en-US" sz="20000" b="0" i="0">
                <a:solidFill>
                  <a:schemeClr val="lt1"/>
                </a:solidFill>
                <a:latin typeface="Helvetica Neue"/>
                <a:ea typeface="Helvetica Neue"/>
                <a:cs typeface="Helvetica Neue"/>
                <a:sym typeface="Helvetica Neue"/>
              </a:rPr>
              <a:t>Thank You</a:t>
            </a:r>
            <a:endParaRPr/>
          </a:p>
        </p:txBody>
      </p:sp>
      <p:pic>
        <p:nvPicPr>
          <p:cNvPr id="668" name="Google Shape;668;p62"/>
          <p:cNvPicPr preferRelativeResize="0"/>
          <p:nvPr/>
        </p:nvPicPr>
        <p:blipFill rotWithShape="1">
          <a:blip r:embed="rId4">
            <a:alphaModFix/>
          </a:blip>
          <a:srcRect/>
          <a:stretch/>
        </p:blipFill>
        <p:spPr>
          <a:xfrm>
            <a:off x="3692901" y="5078026"/>
            <a:ext cx="4828194" cy="93290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7"/>
          <p:cNvPicPr preferRelativeResize="0"/>
          <p:nvPr/>
        </p:nvPicPr>
        <p:blipFill rotWithShape="1">
          <a:blip r:embed="rId3">
            <a:alphaModFix/>
          </a:blip>
          <a:srcRect/>
          <a:stretch/>
        </p:blipFill>
        <p:spPr>
          <a:xfrm>
            <a:off x="0" y="206544"/>
            <a:ext cx="12192000" cy="1416243"/>
          </a:xfrm>
          <a:prstGeom prst="rect">
            <a:avLst/>
          </a:prstGeom>
          <a:noFill/>
          <a:ln>
            <a:noFill/>
          </a:ln>
        </p:spPr>
      </p:pic>
      <p:sp>
        <p:nvSpPr>
          <p:cNvPr id="176" name="Google Shape;176;p7"/>
          <p:cNvSpPr txBox="1"/>
          <p:nvPr/>
        </p:nvSpPr>
        <p:spPr>
          <a:xfrm>
            <a:off x="182880" y="2515980"/>
            <a:ext cx="11466575"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A call to action:</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Increase funding for mental health access</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Continue telehealth options</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Increase school based mental health options</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Accelerate integrated mental health in primary care</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Strengthen prevention programs</a:t>
            </a:r>
            <a:endParaRPr/>
          </a:p>
          <a:p>
            <a:pPr marL="742950" marR="0" lvl="1" indent="-285750" algn="l" rtl="0">
              <a:spcBef>
                <a:spcPts val="0"/>
              </a:spcBef>
              <a:spcAft>
                <a:spcPts val="0"/>
              </a:spcAft>
              <a:buClr>
                <a:schemeClr val="dk1"/>
              </a:buClr>
              <a:buSzPts val="2200"/>
              <a:buFont typeface="Arial"/>
              <a:buChar char="•"/>
            </a:pPr>
            <a:r>
              <a:rPr lang="en-US" sz="2200" b="1" i="0" u="none" strike="noStrike" cap="none">
                <a:solidFill>
                  <a:schemeClr val="dk1"/>
                </a:solidFill>
                <a:latin typeface="Calibri"/>
                <a:ea typeface="Calibri"/>
                <a:cs typeface="Calibri"/>
                <a:sym typeface="Calibri"/>
              </a:rPr>
              <a:t>Promote and pay for trauma informed care to support resilience</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Address acute care needs and staff shortages</a:t>
            </a:r>
            <a:endParaRPr/>
          </a:p>
          <a:p>
            <a:pPr marL="742950" marR="0" lvl="1" indent="-285750" algn="l" rtl="0">
              <a:spcBef>
                <a:spcPts val="0"/>
              </a:spcBef>
              <a:spcAft>
                <a:spcPts val="0"/>
              </a:spcAft>
              <a:buClr>
                <a:schemeClr val="dk1"/>
              </a:buClr>
              <a:buSzPts val="2200"/>
              <a:buFont typeface="Arial"/>
              <a:buChar char="•"/>
            </a:pPr>
            <a:r>
              <a:rPr lang="en-US" sz="2200" b="0" i="0" u="none" strike="noStrike" cap="none">
                <a:solidFill>
                  <a:schemeClr val="dk1"/>
                </a:solidFill>
                <a:latin typeface="Calibri"/>
                <a:ea typeface="Calibri"/>
                <a:cs typeface="Calibri"/>
                <a:sym typeface="Calibri"/>
              </a:rPr>
              <a:t>Advance mental health parity laws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0"/>
          <p:cNvSpPr txBox="1">
            <a:spLocks noGrp="1"/>
          </p:cNvSpPr>
          <p:nvPr>
            <p:ph type="title"/>
          </p:nvPr>
        </p:nvSpPr>
        <p:spPr>
          <a:xfrm>
            <a:off x="1447799" y="781050"/>
            <a:ext cx="9720073"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Helvetica Neue Light"/>
              <a:buNone/>
            </a:pPr>
            <a:r>
              <a:rPr lang="en-US"/>
              <a:t>Trauma informed community</a:t>
            </a:r>
            <a:br>
              <a:rPr lang="en-US"/>
            </a:br>
            <a:r>
              <a:rPr lang="en-US"/>
              <a:t>begins with ourselves</a:t>
            </a:r>
            <a:endParaRPr/>
          </a:p>
        </p:txBody>
      </p:sp>
      <p:sp>
        <p:nvSpPr>
          <p:cNvPr id="217" name="Google Shape;217;p10"/>
          <p:cNvSpPr txBox="1">
            <a:spLocks noGrp="1"/>
          </p:cNvSpPr>
          <p:nvPr>
            <p:ph type="body" idx="1"/>
          </p:nvPr>
        </p:nvSpPr>
        <p:spPr>
          <a:xfrm>
            <a:off x="838200" y="2231416"/>
            <a:ext cx="10515600" cy="4351338"/>
          </a:xfrm>
          <a:prstGeom prst="rect">
            <a:avLst/>
          </a:prstGeom>
          <a:solidFill>
            <a:schemeClr val="lt1"/>
          </a:solid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Font typeface="Noto Sans Symbols"/>
              <a:buChar char="❖"/>
            </a:pPr>
            <a:r>
              <a:rPr lang="en-US" sz="2400"/>
              <a:t>Be mindful of your own responses. </a:t>
            </a:r>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a:t>Find care practices that work for you and are sustainable. </a:t>
            </a:r>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a:t>Know you are not alone in this work. </a:t>
            </a:r>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a:t>Get to know your resources (internal  and local).</a:t>
            </a:r>
            <a:endParaRPr/>
          </a:p>
          <a:p>
            <a:pPr marL="228600" lvl="0" indent="-228600" algn="l" rtl="0">
              <a:lnSpc>
                <a:spcPct val="90000"/>
              </a:lnSpc>
              <a:spcBef>
                <a:spcPts val="1000"/>
              </a:spcBef>
              <a:spcAft>
                <a:spcPts val="0"/>
              </a:spcAft>
              <a:buClr>
                <a:schemeClr val="dk1"/>
              </a:buClr>
              <a:buSzPts val="2400"/>
              <a:buFont typeface="Noto Sans Symbols"/>
              <a:buChar char="❖"/>
            </a:pPr>
            <a:r>
              <a:rPr lang="en-US" sz="2400"/>
              <a:t>Advocate for the team you need to do this work.</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1"/>
          <p:cNvSpPr txBox="1">
            <a:spLocks noGrp="1"/>
          </p:cNvSpPr>
          <p:nvPr>
            <p:ph type="title"/>
          </p:nvPr>
        </p:nvSpPr>
        <p:spPr>
          <a:xfrm>
            <a:off x="838200" y="1115706"/>
            <a:ext cx="10515600" cy="7099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Helvetica Neue Light"/>
              <a:buNone/>
            </a:pPr>
            <a:endParaRPr/>
          </a:p>
        </p:txBody>
      </p:sp>
      <p:sp>
        <p:nvSpPr>
          <p:cNvPr id="224" name="Google Shape;224;p11"/>
          <p:cNvSpPr txBox="1">
            <a:spLocks noGrp="1"/>
          </p:cNvSpPr>
          <p:nvPr>
            <p:ph type="body" idx="1"/>
          </p:nvPr>
        </p:nvSpPr>
        <p:spPr>
          <a:xfrm>
            <a:off x="556591" y="1825625"/>
            <a:ext cx="10797209" cy="475712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None/>
            </a:pPr>
            <a:endParaRPr sz="3600"/>
          </a:p>
          <a:p>
            <a:pPr marL="0" lvl="0" indent="0" algn="ctr" rtl="0">
              <a:lnSpc>
                <a:spcPct val="90000"/>
              </a:lnSpc>
              <a:spcBef>
                <a:spcPts val="1000"/>
              </a:spcBef>
              <a:spcAft>
                <a:spcPts val="0"/>
              </a:spcAft>
              <a:buClr>
                <a:schemeClr val="dk1"/>
              </a:buClr>
              <a:buSzPts val="3600"/>
              <a:buNone/>
            </a:pPr>
            <a:endParaRPr sz="3600"/>
          </a:p>
          <a:p>
            <a:pPr marL="0" lvl="0" indent="0" algn="ctr" rtl="0">
              <a:lnSpc>
                <a:spcPct val="90000"/>
              </a:lnSpc>
              <a:spcBef>
                <a:spcPts val="1000"/>
              </a:spcBef>
              <a:spcAft>
                <a:spcPts val="0"/>
              </a:spcAft>
              <a:buClr>
                <a:schemeClr val="dk1"/>
              </a:buClr>
              <a:buSzPts val="3600"/>
              <a:buNone/>
            </a:pPr>
            <a:r>
              <a:rPr lang="en-US" sz="3600"/>
              <a:t>The cure for burnout isn’t and can’t be self care. </a:t>
            </a:r>
            <a:endParaRPr/>
          </a:p>
          <a:p>
            <a:pPr marL="0" lvl="0" indent="0" algn="ctr" rtl="0">
              <a:lnSpc>
                <a:spcPct val="90000"/>
              </a:lnSpc>
              <a:spcBef>
                <a:spcPts val="1000"/>
              </a:spcBef>
              <a:spcAft>
                <a:spcPts val="0"/>
              </a:spcAft>
              <a:buClr>
                <a:schemeClr val="dk1"/>
              </a:buClr>
              <a:buSzPts val="3600"/>
              <a:buNone/>
            </a:pPr>
            <a:r>
              <a:rPr lang="en-US" sz="3600"/>
              <a:t>It has to be all of us caring for each other.</a:t>
            </a:r>
            <a:br>
              <a:rPr lang="en-US"/>
            </a:br>
            <a:endParaRPr/>
          </a:p>
          <a:p>
            <a:pPr marL="0" lvl="0" indent="0" algn="ctr" rtl="0">
              <a:lnSpc>
                <a:spcPct val="90000"/>
              </a:lnSpc>
              <a:spcBef>
                <a:spcPts val="1000"/>
              </a:spcBef>
              <a:spcAft>
                <a:spcPts val="0"/>
              </a:spcAft>
              <a:buClr>
                <a:schemeClr val="dk1"/>
              </a:buClr>
              <a:buSzPts val="1800"/>
              <a:buNone/>
            </a:pPr>
            <a:r>
              <a:rPr lang="en-US" sz="1800"/>
              <a:t>~Emily &amp; Amelia Nagoski</a:t>
            </a:r>
            <a:endParaRPr sz="1800"/>
          </a:p>
          <a:p>
            <a:pPr marL="0" lvl="0" indent="0" algn="ctr" rtl="0">
              <a:lnSpc>
                <a:spcPct val="90000"/>
              </a:lnSpc>
              <a:spcBef>
                <a:spcPts val="1000"/>
              </a:spcBef>
              <a:spcAft>
                <a:spcPts val="0"/>
              </a:spcAft>
              <a:buClr>
                <a:schemeClr val="dk1"/>
              </a:buClr>
              <a:buSzPts val="1800"/>
              <a:buNone/>
            </a:pPr>
            <a:r>
              <a:rPr lang="en-US" sz="1800"/>
              <a:t>Dare to lead Podcast with Brene Brown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2"/>
          <p:cNvPicPr preferRelativeResize="0"/>
          <p:nvPr/>
        </p:nvPicPr>
        <p:blipFill rotWithShape="1">
          <a:blip r:embed="rId3">
            <a:alphaModFix/>
          </a:blip>
          <a:srcRect/>
          <a:stretch/>
        </p:blipFill>
        <p:spPr>
          <a:xfrm>
            <a:off x="0" y="759780"/>
            <a:ext cx="12192000" cy="53384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5700</Words>
  <Application>Microsoft Office PowerPoint</Application>
  <PresentationFormat>Widescreen</PresentationFormat>
  <Paragraphs>686</Paragraphs>
  <Slides>55</Slides>
  <Notes>55</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Segoe UI</vt:lpstr>
      <vt:lpstr>Times New Roman</vt:lpstr>
      <vt:lpstr>Helvetica Neue</vt:lpstr>
      <vt:lpstr>Open Sans</vt:lpstr>
      <vt:lpstr>Noto Sans Symbols</vt:lpstr>
      <vt:lpstr>Helvetica Neue Light</vt:lpstr>
      <vt:lpstr>Arial</vt:lpstr>
      <vt:lpstr>Georgia</vt:lpstr>
      <vt:lpstr>MS PGothic</vt:lpstr>
      <vt:lpstr>Courier New</vt:lpstr>
      <vt:lpstr>Calibri</vt:lpstr>
      <vt:lpstr>1_Custom Design</vt:lpstr>
      <vt:lpstr>PowerPoint Presentation</vt:lpstr>
      <vt:lpstr>Speaker:</vt:lpstr>
      <vt:lpstr>Speaker:</vt:lpstr>
      <vt:lpstr>PowerPoint Presentation</vt:lpstr>
      <vt:lpstr>Learning Objectives</vt:lpstr>
      <vt:lpstr>PowerPoint Presentation</vt:lpstr>
      <vt:lpstr>Trauma informed community begins with ourselves</vt:lpstr>
      <vt:lpstr>PowerPoint Presentation</vt:lpstr>
      <vt:lpstr>PowerPoint Presentation</vt:lpstr>
      <vt:lpstr>What is resiliency? </vt:lpstr>
      <vt:lpstr>Resiliency</vt:lpstr>
      <vt:lpstr>Protective factors</vt:lpstr>
      <vt:lpstr>When is stress “Toxic”?</vt:lpstr>
      <vt:lpstr>Role of primary care</vt:lpstr>
      <vt:lpstr>Trauma informed care (TIC): Framework</vt:lpstr>
      <vt:lpstr>Childhood adversity common pre pandemic</vt:lpstr>
      <vt:lpstr>Known risk between adversity and wellbeing</vt:lpstr>
      <vt:lpstr>PowerPoint Presentation</vt:lpstr>
      <vt:lpstr>Who goes on to experience trauma sequelae? </vt:lpstr>
      <vt:lpstr>Who goes on to experience trauma sequelae? </vt:lpstr>
      <vt:lpstr>Exposure doesn’t equal trauma disorder</vt:lpstr>
      <vt:lpstr>Post Traumatic Stress Disorder</vt:lpstr>
      <vt:lpstr>PowerPoint Presentation</vt:lpstr>
      <vt:lpstr>PowerPoint Presentation</vt:lpstr>
      <vt:lpstr>PowerPoint Presentation</vt:lpstr>
      <vt:lpstr>PTSD patterns over time: Fortunately, most improve with support</vt:lpstr>
      <vt:lpstr>Trauma informed care: Principles  </vt:lpstr>
      <vt:lpstr>Trauma informed care principles with Dan</vt:lpstr>
      <vt:lpstr>Universal  Screening tools</vt:lpstr>
      <vt:lpstr>Open ended trauma inquiry</vt:lpstr>
      <vt:lpstr>Resilience inquiry</vt:lpstr>
      <vt:lpstr>Rating scales for PTSD</vt:lpstr>
      <vt:lpstr>PowerPoint Presentation</vt:lpstr>
      <vt:lpstr>PowerPoint Presentation</vt:lpstr>
      <vt:lpstr>Evidence-based tx</vt:lpstr>
      <vt:lpstr>PTSD Essential TX components </vt:lpstr>
      <vt:lpstr>PTSD Tx Components in Primary care </vt:lpstr>
      <vt:lpstr>Brief interventions</vt:lpstr>
      <vt:lpstr>Psychopharmacology</vt:lpstr>
      <vt:lpstr>Take aways</vt:lpstr>
      <vt:lpstr>Incorporating  TRAUMA INFORMED CARE in Pediatric Practice  Amy Jerum, DNP, PMHNP, FNP, CPNP-PC, PMHS-BC University of Rochester Medical Center, Dept of Pediatrics Assistant Professor, St. John Fisher University </vt:lpstr>
      <vt:lpstr>Eli, 8 yrs old</vt:lpstr>
      <vt:lpstr>Trauma Informed Care Models</vt:lpstr>
      <vt:lpstr>“Three Pillars” Model (Bath, 2008)</vt:lpstr>
      <vt:lpstr>I. Safety</vt:lpstr>
      <vt:lpstr>II. Connections</vt:lpstr>
      <vt:lpstr>III. Emotion &amp; Impulse Management</vt:lpstr>
      <vt:lpstr>Becoming a TIC Organization</vt:lpstr>
      <vt:lpstr>PowerPoint Presentation</vt:lpstr>
      <vt:lpstr>Coping with Secondary Exposure to Trauma</vt:lpstr>
      <vt:lpstr>Summary</vt:lpstr>
      <vt:lpstr>Table exercise: Eli, 8 yrs old</vt:lpstr>
      <vt:lpstr>References &amp; Resources</vt:lpstr>
      <vt:lpstr>More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Romanos</dc:creator>
  <cp:lastModifiedBy>Bhatia, Ira</cp:lastModifiedBy>
  <cp:revision>89</cp:revision>
  <cp:lastPrinted>2023-11-03T13:57:14Z</cp:lastPrinted>
  <dcterms:created xsi:type="dcterms:W3CDTF">2017-05-18T20:49:26Z</dcterms:created>
  <dcterms:modified xsi:type="dcterms:W3CDTF">2024-03-22T18:59:09Z</dcterms:modified>
</cp:coreProperties>
</file>