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</p:sldMasterIdLst>
  <p:notesMasterIdLst>
    <p:notesMasterId r:id="rId29"/>
  </p:notesMasterIdLst>
  <p:sldIdLst>
    <p:sldId id="677" r:id="rId4"/>
    <p:sldId id="650" r:id="rId5"/>
    <p:sldId id="3216" r:id="rId6"/>
    <p:sldId id="486" r:id="rId7"/>
    <p:sldId id="377" r:id="rId8"/>
    <p:sldId id="3231" r:id="rId9"/>
    <p:sldId id="494" r:id="rId10"/>
    <p:sldId id="3232" r:id="rId11"/>
    <p:sldId id="3223" r:id="rId12"/>
    <p:sldId id="333" r:id="rId13"/>
    <p:sldId id="548" r:id="rId14"/>
    <p:sldId id="268" r:id="rId15"/>
    <p:sldId id="549" r:id="rId16"/>
    <p:sldId id="551" r:id="rId17"/>
    <p:sldId id="387" r:id="rId18"/>
    <p:sldId id="3230" r:id="rId19"/>
    <p:sldId id="3233" r:id="rId20"/>
    <p:sldId id="3228" r:id="rId21"/>
    <p:sldId id="392" r:id="rId22"/>
    <p:sldId id="279" r:id="rId23"/>
    <p:sldId id="3229" r:id="rId24"/>
    <p:sldId id="3234" r:id="rId25"/>
    <p:sldId id="3246" r:id="rId26"/>
    <p:sldId id="497" r:id="rId27"/>
    <p:sldId id="5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FDA"/>
    <a:srgbClr val="391378"/>
    <a:srgbClr val="34157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9040" autoAdjust="0"/>
  </p:normalViewPr>
  <p:slideViewPr>
    <p:cSldViewPr snapToGrid="0">
      <p:cViewPr varScale="1">
        <p:scale>
          <a:sx n="68" d="100"/>
          <a:sy n="68" d="100"/>
        </p:scale>
        <p:origin x="9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Suicide Rates 15-19 yo USA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Sheet1!$A$2:$A$27</c:f>
              <c:numCache>
                <c:formatCode>General</c:formatCode>
                <c:ptCount val="26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1981</c:v>
                </c:pt>
                <c:pt idx="5">
                  <c:v>1986</c:v>
                </c:pt>
                <c:pt idx="6">
                  <c:v>1990</c:v>
                </c:pt>
                <c:pt idx="7">
                  <c:v>1993</c:v>
                </c:pt>
                <c:pt idx="8">
                  <c:v>1996</c:v>
                </c:pt>
                <c:pt idx="9">
                  <c:v>1999</c:v>
                </c:pt>
                <c:pt idx="10">
                  <c:v>2001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2.7</c:v>
                </c:pt>
                <c:pt idx="1">
                  <c:v>3.6</c:v>
                </c:pt>
                <c:pt idx="2">
                  <c:v>5.9</c:v>
                </c:pt>
                <c:pt idx="3">
                  <c:v>8.5</c:v>
                </c:pt>
                <c:pt idx="4">
                  <c:v>8.620000000000001</c:v>
                </c:pt>
                <c:pt idx="5">
                  <c:v>10.08</c:v>
                </c:pt>
                <c:pt idx="6">
                  <c:v>11.14</c:v>
                </c:pt>
                <c:pt idx="7">
                  <c:v>10.78</c:v>
                </c:pt>
                <c:pt idx="8">
                  <c:v>9.61</c:v>
                </c:pt>
                <c:pt idx="9">
                  <c:v>8.0400000000000009</c:v>
                </c:pt>
                <c:pt idx="10">
                  <c:v>7.91</c:v>
                </c:pt>
                <c:pt idx="11">
                  <c:v>7.23</c:v>
                </c:pt>
                <c:pt idx="12">
                  <c:v>8.17</c:v>
                </c:pt>
                <c:pt idx="13">
                  <c:v>7.64</c:v>
                </c:pt>
                <c:pt idx="14">
                  <c:v>7.28</c:v>
                </c:pt>
                <c:pt idx="15">
                  <c:v>6.87</c:v>
                </c:pt>
                <c:pt idx="16">
                  <c:v>7.42</c:v>
                </c:pt>
                <c:pt idx="17">
                  <c:v>7.7750000000000004</c:v>
                </c:pt>
                <c:pt idx="18">
                  <c:v>7.53</c:v>
                </c:pt>
                <c:pt idx="19">
                  <c:v>8.3000000000000007</c:v>
                </c:pt>
                <c:pt idx="20">
                  <c:v>8.3000000000000007</c:v>
                </c:pt>
                <c:pt idx="21">
                  <c:v>8.3000000000000007</c:v>
                </c:pt>
                <c:pt idx="22">
                  <c:v>8.7000000000000011</c:v>
                </c:pt>
                <c:pt idx="23">
                  <c:v>9.8000000000000007</c:v>
                </c:pt>
                <c:pt idx="24">
                  <c:v>10</c:v>
                </c:pt>
                <c:pt idx="25">
                  <c:v>11.8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DD-B848-97F3-82C3B75442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43908472"/>
        <c:axId val="2143914472"/>
      </c:lineChart>
      <c:catAx>
        <c:axId val="2143908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914472"/>
        <c:crosses val="autoZero"/>
        <c:auto val="1"/>
        <c:lblAlgn val="ctr"/>
        <c:lblOffset val="100"/>
        <c:noMultiLvlLbl val="0"/>
      </c:catAx>
      <c:valAx>
        <c:axId val="2143914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39084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23732-F799-4113-B904-322D85D985B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88FFD-2133-4C53-BAE2-98A91B31D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5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88FFD-2133-4C53-BAE2-98A91B31D1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99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 </a:t>
            </a:r>
            <a:r>
              <a:rPr lang="mr-IN" dirty="0"/>
              <a:t>–</a:t>
            </a:r>
            <a:r>
              <a:rPr lang="en-US" dirty="0"/>
              <a:t> determined best practice by Suicide prevention resource</a:t>
            </a:r>
            <a:r>
              <a:rPr lang="en-US" baseline="0" dirty="0"/>
              <a:t> center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8B4E6-3907-3F48-8FE9-D95CA2D53C6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7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6C59-BAC0-4CE1-A859-46610F03C0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5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88FFD-2133-4C53-BAE2-98A91B31D1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6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RATE 13/100,000;  10-14: tripled over this time period, now 3/100,000; 1</a:t>
            </a:r>
            <a:r>
              <a:rPr lang="en-US" i="1" dirty="0"/>
              <a:t>5-19 6.8 to 10.6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60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Girls suffocation 52%, firearms 23%, 14% OD;  10-14: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9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Choose a validated screening tool </a:t>
            </a:r>
          </a:p>
          <a:p>
            <a:r>
              <a:rPr lang="en-US"/>
              <a:t>Options include ASQ, PHQ-9, CSSRS </a:t>
            </a:r>
          </a:p>
          <a:p>
            <a:r>
              <a:rPr lang="en-US"/>
              <a:t>Understand how to score and document results </a:t>
            </a:r>
          </a:p>
          <a:p>
            <a:r>
              <a:rPr lang="en-US"/>
              <a:t>Identify screening workflow </a:t>
            </a:r>
          </a:p>
          <a:p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Discuss</a:t>
            </a:r>
            <a:r>
              <a:rPr lang="en-US"/>
              <a:t> differences between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standardized depressive symptoms screening tools (i.e. PHQ-9) vs standardized suicide-specific screening tools (i.e. ASQ, C-SSRS)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/>
              <a:t>Phq9 &gt; passive suicidality , and history of suicide attempt </a:t>
            </a:r>
          </a:p>
          <a:p>
            <a:r>
              <a:rPr lang="en-US"/>
              <a:t>CSSRS &gt; active suicidality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F746A-9A42-BC49-B5AB-F8339C12B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0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Management of a positive screen begins with assessing the level of risk in order to intervene accordingly 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using the C-SSRS, triage works the same in most settings -The only thing that changes are next steps, which are setting specific. 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worrisome answers are a recent (past month) “yes” to items 4 or 5 for suicidal ideation and/or any recent (3 months) behavior</a:t>
            </a:r>
          </a:p>
          <a:p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you have identified someone at risk for suicide you want to determine what is that level of risk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/>
              <a:t>Phq9 &gt; passive suicidality , and history of suicide attempt </a:t>
            </a:r>
          </a:p>
          <a:p>
            <a:r>
              <a:rPr lang="en-US"/>
              <a:t>CSSRS &gt; active suicidality</a:t>
            </a:r>
          </a:p>
          <a:p>
            <a:endParaRPr lang="en-US"/>
          </a:p>
          <a:p>
            <a:r>
              <a:rPr lang="en-US"/>
              <a:t>** NYP Guidelines include: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C-SSRS screening tool will be completed in Ambulatory Care as follows: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-Adolescent patients(12 and older): Pre-screening with PHQ9 modified for teens will be completed at every visit that will prompt a C-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SSRSif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suicide/self-harm responses are positive.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-Youth 11years and under will receive the screening based on clinician’s judgment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F746A-9A42-BC49-B5AB-F8339C12B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7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Choose a validated screening tool </a:t>
            </a:r>
          </a:p>
          <a:p>
            <a:r>
              <a:rPr lang="en-US"/>
              <a:t>Options include ASQ, PHQ-9, CSSRS </a:t>
            </a:r>
          </a:p>
          <a:p>
            <a:r>
              <a:rPr lang="en-US"/>
              <a:t>Understand how to score and document results </a:t>
            </a:r>
          </a:p>
          <a:p>
            <a:r>
              <a:rPr lang="en-US"/>
              <a:t>Identify screening workflow </a:t>
            </a:r>
          </a:p>
          <a:p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Discuss</a:t>
            </a:r>
            <a:r>
              <a:rPr lang="en-US"/>
              <a:t> differences between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standardized depressive symptoms screening tools (i.e. PHQ-9) vs standardized suicide-specific screening tools (i.e. ASQ, C-SSRS)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/>
              <a:t>Phq9 &gt; passive suicidality , and history of suicide attempt </a:t>
            </a:r>
          </a:p>
          <a:p>
            <a:r>
              <a:rPr lang="en-US"/>
              <a:t>CSSRS &gt; active suicidality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F746A-9A42-BC49-B5AB-F8339C12B1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25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88FFD-2133-4C53-BAE2-98A91B31D1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7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82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68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17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970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771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807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450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215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81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21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30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803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80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00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44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550925"/>
            <a:ext cx="2743200" cy="307075"/>
          </a:xfrm>
          <a:prstGeom prst="rect">
            <a:avLst/>
          </a:prstGeom>
        </p:spPr>
        <p:txBody>
          <a:bodyPr/>
          <a:lstStyle/>
          <a:p>
            <a:fld id="{023EF2FA-38EB-354B-AB31-D0F975FB70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45451"/>
            <a:ext cx="10515600" cy="8219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Statewide Coordination Center</a:t>
            </a:r>
          </a:p>
        </p:txBody>
      </p:sp>
    </p:spTree>
    <p:extLst>
      <p:ext uri="{BB962C8B-B14F-4D97-AF65-F5344CB8AC3E}">
        <p14:creationId xmlns:p14="http://schemas.microsoft.com/office/powerpoint/2010/main" val="2446897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14500" r="3474" b="15736"/>
          <a:stretch/>
        </p:blipFill>
        <p:spPr>
          <a:xfrm>
            <a:off x="0" y="-35807"/>
            <a:ext cx="12192000" cy="686033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4834103"/>
            <a:ext cx="12192000" cy="2023898"/>
          </a:xfrm>
          <a:prstGeom prst="rect">
            <a:avLst/>
          </a:prstGeom>
          <a:solidFill>
            <a:srgbClr val="5D5B5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646" y="4831772"/>
            <a:ext cx="11230708" cy="1095224"/>
          </a:xfrm>
          <a:noFill/>
          <a:ln>
            <a:noFill/>
          </a:ln>
        </p:spPr>
        <p:txBody>
          <a:bodyPr anchor="b"/>
          <a:lstStyle>
            <a:lvl1pPr algn="ctr"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55165"/>
            <a:ext cx="9144000" cy="55848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0F3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7846" y="63900"/>
            <a:ext cx="3500804" cy="102257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0F3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Graphic 19"/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99" y="144864"/>
            <a:ext cx="2450026" cy="470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" y="6372926"/>
            <a:ext cx="2040475" cy="4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36" b="15736"/>
          <a:stretch/>
        </p:blipFill>
        <p:spPr>
          <a:xfrm>
            <a:off x="0" y="-1280160"/>
            <a:ext cx="12192000" cy="813183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4885267" cy="6858001"/>
          </a:xfrm>
          <a:prstGeom prst="rect">
            <a:avLst/>
          </a:prstGeom>
          <a:solidFill>
            <a:srgbClr val="5D5B5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1628318"/>
            <a:ext cx="4119033" cy="1771038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3464355"/>
            <a:ext cx="4119033" cy="55848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0F3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99" y="144864"/>
            <a:ext cx="2450026" cy="470706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4467" y="63900"/>
            <a:ext cx="4334183" cy="1266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0F3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" y="6372926"/>
            <a:ext cx="2040475" cy="4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83" y="939924"/>
            <a:ext cx="3698030" cy="47469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971049"/>
            <a:ext cx="6743408" cy="881143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4068332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4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 t="17628" r="26478" b="17628"/>
          <a:stretch/>
        </p:blipFill>
        <p:spPr>
          <a:xfrm>
            <a:off x="520627" y="811784"/>
            <a:ext cx="4370453" cy="51970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971049"/>
            <a:ext cx="6743408" cy="881143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4068332"/>
            <a:ext cx="6743408" cy="8839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5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56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 t="17628" r="26478" b="17628"/>
          <a:stretch/>
        </p:blipFill>
        <p:spPr>
          <a:xfrm>
            <a:off x="520627" y="811784"/>
            <a:ext cx="4370453" cy="51970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448592" y="1874750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48592" y="2866641"/>
            <a:ext cx="6743408" cy="3489710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3234339"/>
            <a:ext cx="6743408" cy="44517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8592" y="1986481"/>
            <a:ext cx="6743408" cy="65669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85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83" y="939924"/>
            <a:ext cx="3698030" cy="47469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448592" y="868071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48592" y="1964370"/>
            <a:ext cx="6743408" cy="881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3061653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2177326"/>
            <a:ext cx="6743408" cy="4451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48592" y="4141175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448592" y="5202244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5448300" y="1090380"/>
            <a:ext cx="6743700" cy="477837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448300" y="3262779"/>
            <a:ext cx="6743700" cy="40322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448300" y="4337502"/>
            <a:ext cx="6743700" cy="5111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448300" y="5410200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08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83" y="939924"/>
            <a:ext cx="3698030" cy="47469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48592" y="1192582"/>
            <a:ext cx="6743408" cy="881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2289865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1405538"/>
            <a:ext cx="6743408" cy="4451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48592" y="3369387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448592" y="4430456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448300" y="2490991"/>
            <a:ext cx="6743700" cy="40322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448300" y="3565714"/>
            <a:ext cx="6743700" cy="5111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448300" y="4638412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2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0" t="17628" r="26478" b="17628"/>
          <a:stretch/>
        </p:blipFill>
        <p:spPr>
          <a:xfrm>
            <a:off x="520627" y="811784"/>
            <a:ext cx="4370453" cy="51970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448592" y="1192582"/>
            <a:ext cx="6743408" cy="881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448592" y="2289865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8592" y="1405538"/>
            <a:ext cx="6743408" cy="4451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r>
              <a:rPr lang="en-US" dirty="0"/>
              <a:t>Click to edit Master subtitle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448592" y="3369387"/>
            <a:ext cx="6743408" cy="880159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448592" y="4430456"/>
            <a:ext cx="6743408" cy="883987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5448300" y="2490991"/>
            <a:ext cx="6743700" cy="40322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5448300" y="3565714"/>
            <a:ext cx="6743700" cy="5111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448300" y="4638412"/>
            <a:ext cx="6743700" cy="49530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ctr">
              <a:buFont typeface="Arial" panose="020B0604020202020204" pitchFamily="34" charset="0"/>
              <a:buNone/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 indent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2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19150"/>
            <a:ext cx="10515600" cy="8715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733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67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3986" y="1474575"/>
            <a:ext cx="4717415" cy="2700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56637" y="1474575"/>
            <a:ext cx="5248909" cy="2700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679B"/>
                </a:solidFill>
                <a:latin typeface="Arial"/>
                <a:cs typeface="Arial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spc="-19" smtClean="0"/>
              <a:pPr marL="28575">
                <a:lnSpc>
                  <a:spcPts val="930"/>
                </a:lnSpc>
              </a:pPr>
              <a:t>‹#›</a:t>
            </a:fld>
            <a:endParaRPr lang="en-US" spc="-19" dirty="0"/>
          </a:p>
        </p:txBody>
      </p:sp>
    </p:spTree>
    <p:extLst>
      <p:ext uri="{BB962C8B-B14F-4D97-AF65-F5344CB8AC3E}">
        <p14:creationId xmlns:p14="http://schemas.microsoft.com/office/powerpoint/2010/main" val="660037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E280-4C21-E11D-42FF-F020C10D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43020-B5F2-512A-186E-30F34C3C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F75D-2F32-E043-A129-117475C2CE8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8DEF7-890E-85B4-E540-2672FB3EF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5EBFF-1C7C-5586-AC87-222CF1F6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CADF-171A-D942-A446-98ED2172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82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 tIns="0" anchor="t">
            <a:normAutofit/>
          </a:bodyPr>
          <a:lstStyle>
            <a:lvl1pPr algn="l">
              <a:defRPr sz="3600">
                <a:solidFill>
                  <a:srgbClr val="A20815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Insert Title Here</a:t>
            </a:r>
            <a:br>
              <a:rPr lang="en-US"/>
            </a:br>
            <a:r>
              <a:rPr lang="en-US"/>
              <a:t>Copy Only Slide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24690" y="6270147"/>
            <a:ext cx="693673" cy="365125"/>
          </a:xfrm>
          <a:prstGeom prst="rect">
            <a:avLst/>
          </a:prstGeom>
        </p:spPr>
        <p:txBody>
          <a:bodyPr/>
          <a:lstStyle/>
          <a:p>
            <a:fld id="{7F458DEE-842F-4A72-8C22-21209FD996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219202" y="1432415"/>
            <a:ext cx="10346268" cy="4517048"/>
          </a:xfrm>
        </p:spPr>
        <p:txBody>
          <a:bodyPr/>
          <a:lstStyle>
            <a:lvl1pPr>
              <a:buNone/>
              <a:defRPr sz="2400">
                <a:solidFill>
                  <a:srgbClr val="7F7F7F"/>
                </a:solidFill>
                <a:latin typeface="Arial"/>
                <a:cs typeface="Arial"/>
              </a:defRPr>
            </a:lvl1pPr>
            <a:lvl2pPr marL="0">
              <a:buNone/>
              <a:defRPr sz="1500" b="1">
                <a:solidFill>
                  <a:srgbClr val="E0621B"/>
                </a:solidFill>
                <a:latin typeface="Arial"/>
                <a:cs typeface="Arial"/>
              </a:defRPr>
            </a:lvl2pPr>
            <a:lvl3pPr marL="0">
              <a:buNone/>
              <a:defRPr sz="1500">
                <a:solidFill>
                  <a:srgbClr val="7F7F7F"/>
                </a:solidFill>
                <a:latin typeface="Arial"/>
                <a:cs typeface="Arial"/>
              </a:defRPr>
            </a:lvl3pPr>
            <a:lvl4pPr marL="0">
              <a:defRPr sz="1500">
                <a:solidFill>
                  <a:srgbClr val="7F7F7F"/>
                </a:solidFill>
                <a:latin typeface="Arial"/>
                <a:cs typeface="Arial"/>
              </a:defRPr>
            </a:lvl4pPr>
            <a:lvl5pPr marL="457200">
              <a:defRPr sz="15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8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8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40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5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38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2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4.sv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70" y="163582"/>
            <a:ext cx="615860" cy="788538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0600" y="6492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91378"/>
                </a:solidFill>
              </a:rPr>
              <a:pPr/>
              <a:t>‹#›</a:t>
            </a:fld>
            <a:endParaRPr lang="en-US" dirty="0">
              <a:solidFill>
                <a:srgbClr val="391378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1653904" y="6492871"/>
            <a:ext cx="4084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391378"/>
                </a:solidFill>
                <a:latin typeface="Helvetica Regular" charset="0"/>
              </a:rPr>
              <a:t>©  2019 New York State Office of Mental Health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9" y="6292563"/>
            <a:ext cx="2103476" cy="5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"/>
            <a:ext cx="3919948" cy="144866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51958" y="-4"/>
            <a:ext cx="3900222" cy="144868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284190" y="0"/>
            <a:ext cx="3907809" cy="144864"/>
          </a:xfrm>
          <a:prstGeom prst="rect">
            <a:avLst/>
          </a:prstGeom>
          <a:solidFill>
            <a:srgbClr val="7BB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15706"/>
            <a:ext cx="10515600" cy="70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31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70" y="327168"/>
            <a:ext cx="615860" cy="788538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0600" y="64928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329009-5ACF-9B49-A090-FE26ACD75C75}" type="slidenum">
              <a:rPr lang="en-US" smtClean="0">
                <a:solidFill>
                  <a:srgbClr val="391378"/>
                </a:solidFill>
              </a:rPr>
              <a:pPr/>
              <a:t>‹#›</a:t>
            </a:fld>
            <a:endParaRPr lang="en-US" dirty="0">
              <a:solidFill>
                <a:srgbClr val="391378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1653904" y="6492871"/>
            <a:ext cx="4084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391378"/>
                </a:solidFill>
                <a:latin typeface="Helvetica Regular" charset="0"/>
              </a:rPr>
              <a:t>©  2019 New York State Office of Mental Health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9" y="6292563"/>
            <a:ext cx="2103476" cy="5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7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49FDA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rgbClr val="5D5B5B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rgbClr val="5D5B5B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5D5B5B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5D5B5B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5D5B5B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40985"/>
            <a:ext cx="10515600" cy="821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14513"/>
            <a:ext cx="10515600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2">
                    <a:lumMod val="25000"/>
                  </a:schemeClr>
                </a:solidFill>
                <a:latin typeface="Helvetica Regular" charset="0"/>
              </a:defRPr>
            </a:lvl1pPr>
          </a:lstStyle>
          <a:p>
            <a:fld id="{E927A71C-5EB0-45EC-B0AD-E94D765AE5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01110" y="0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802220" y="0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Graphic 19"/>
          <p:cNvPicPr>
            <a:picLocks noChangeAspect="1"/>
          </p:cNvPicPr>
          <p:nvPr userDrawn="1"/>
        </p:nvPicPr>
        <p:blipFill>
          <a:blip r:embed="rId24" cstate="print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099" y="144864"/>
            <a:ext cx="2450026" cy="47070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9551580" y="6748943"/>
            <a:ext cx="838200" cy="109057"/>
          </a:xfrm>
          <a:prstGeom prst="rect">
            <a:avLst/>
          </a:prstGeom>
          <a:solidFill>
            <a:srgbClr val="391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0452690" y="6748943"/>
            <a:ext cx="838200" cy="109057"/>
          </a:xfrm>
          <a:prstGeom prst="rect">
            <a:avLst/>
          </a:prstGeom>
          <a:solidFill>
            <a:srgbClr val="04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1353800" y="6748943"/>
            <a:ext cx="838200" cy="1090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1653904" y="6492871"/>
            <a:ext cx="4084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dirty="0">
                <a:solidFill>
                  <a:srgbClr val="391378"/>
                </a:solidFill>
                <a:latin typeface="Helvetica Regular" charset="0"/>
              </a:rPr>
              <a:t>©  2019 New York State Office of Mental Health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9" y="6292563"/>
            <a:ext cx="2103476" cy="5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50" r:id="rId20"/>
    <p:sldLayoutId id="2147483751" r:id="rId21"/>
    <p:sldLayoutId id="2147483753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049FDA"/>
          </a:solidFill>
          <a:latin typeface="Helvetica Neue" panose="02000503000000020004" pitchFamily="2" charset="0"/>
          <a:ea typeface="Kozuka Gothic Pr6N B" panose="020B0800000000000000" pitchFamily="34" charset="-128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7"/>
        </a:buBlip>
        <a:defRPr sz="2800" b="0" i="0" kern="1200">
          <a:solidFill>
            <a:srgbClr val="5D5B5B"/>
          </a:solidFill>
          <a:latin typeface="Helvetica Neue" panose="02000503000000020004" pitchFamily="2" charset="0"/>
          <a:ea typeface="+mn-ea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rgbClr val="5D5B5B"/>
          </a:solidFill>
          <a:latin typeface="Helvetica Neue" panose="02000503000000020004" pitchFamily="2" charset="0"/>
          <a:ea typeface="+mn-ea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−"/>
        <a:defRPr sz="2000" b="0" i="0" kern="1200">
          <a:solidFill>
            <a:srgbClr val="5D5B5B"/>
          </a:solidFill>
          <a:latin typeface="Helvetica Neue" panose="02000503000000020004" pitchFamily="2" charset="0"/>
          <a:ea typeface="+mn-ea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rgbClr val="5D5B5B"/>
          </a:solidFill>
          <a:latin typeface="Helvetica Neue" panose="02000503000000020004" pitchFamily="2" charset="0"/>
          <a:ea typeface="+mn-ea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Myriad Pro Cond" panose="020B0506030403020204" pitchFamily="34" charset="0"/>
        <a:buChar char="-"/>
        <a:defRPr sz="1800" b="0" i="0" kern="1200">
          <a:solidFill>
            <a:srgbClr val="5D5B5B"/>
          </a:solidFill>
          <a:latin typeface="Helvetica Neue" panose="02000503000000020004" pitchFamily="2" charset="0"/>
          <a:ea typeface="+mn-ea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hyperlink" Target="https://projectteachny.org/app/uploads/2023/10/safety-plan-stanley-template.pdf" TargetMode="Externa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ifeline.org/hotline/" TargetMode="External"/><Relationship Id="rId2" Type="http://schemas.openxmlformats.org/officeDocument/2006/relationships/hyperlink" Target="https://www.thetrevorproject.org/get-help-now/" TargetMode="Externa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s://www.jedfoundation.org/" TargetMode="External"/><Relationship Id="rId4" Type="http://schemas.openxmlformats.org/officeDocument/2006/relationships/hyperlink" Target="https://www.nowmattersnow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mh.nih.gov/research/research-conducted-at-nimh/asq-toolkit-materials/index.shtml" TargetMode="External"/><Relationship Id="rId2" Type="http://schemas.openxmlformats.org/officeDocument/2006/relationships/hyperlink" Target="https://services.aap.org/en/news-room/campaigns-and-toolkits/suicide-prevention/" TargetMode="External"/><Relationship Id="rId1" Type="http://schemas.openxmlformats.org/officeDocument/2006/relationships/slideLayout" Target="../slideLayouts/slideLayout34.xml"/><Relationship Id="rId5" Type="http://schemas.openxmlformats.org/officeDocument/2006/relationships/hyperlink" Target="http://www.sprc.org/micro-learning/how-emergency-departments-can-help-prevent-suicide-among-risk-patients-five-brief" TargetMode="External"/><Relationship Id="rId4" Type="http://schemas.openxmlformats.org/officeDocument/2006/relationships/hyperlink" Target="https://www.starcenter.pitt.edu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9E183-645D-2B6C-5DA9-06AEB08B3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46" y="5003222"/>
            <a:ext cx="11230708" cy="819881"/>
          </a:xfrm>
        </p:spPr>
        <p:txBody>
          <a:bodyPr/>
          <a:lstStyle/>
          <a:p>
            <a:r>
              <a:rPr lang="en-US" sz="3200" b="1" dirty="0"/>
              <a:t>Assessing and Managing </a:t>
            </a:r>
            <a:br>
              <a:rPr lang="en-US" sz="3200" b="1" dirty="0"/>
            </a:br>
            <a:r>
              <a:rPr lang="en-US" sz="3200" b="1" dirty="0"/>
              <a:t>Adolescent Suicide Risk In Primary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E4FCE-5137-BBF0-42F9-2B3BCC566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04053"/>
            <a:ext cx="9144000" cy="833825"/>
          </a:xfrm>
        </p:spPr>
        <p:txBody>
          <a:bodyPr>
            <a:normAutofit/>
          </a:bodyPr>
          <a:lstStyle/>
          <a:p>
            <a:r>
              <a:rPr lang="en-US" dirty="0"/>
              <a:t>April 14, 2024</a:t>
            </a:r>
          </a:p>
        </p:txBody>
      </p:sp>
    </p:spTree>
    <p:extLst>
      <p:ext uri="{BB962C8B-B14F-4D97-AF65-F5344CB8AC3E}">
        <p14:creationId xmlns:p14="http://schemas.microsoft.com/office/powerpoint/2010/main" val="38845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C00A-A1F4-698D-8C4F-343F6C82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45542"/>
            <a:ext cx="10715693" cy="70991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3-Step Approach</a:t>
            </a:r>
          </a:p>
        </p:txBody>
      </p:sp>
      <p:pic>
        <p:nvPicPr>
          <p:cNvPr id="5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92C109CB-03B7-7751-CB73-FFB0EFC7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20" y="1432415"/>
            <a:ext cx="7473350" cy="4360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219BF-D508-AF8F-FCFF-E1D29D69320E}"/>
              </a:ext>
            </a:extLst>
          </p:cNvPr>
          <p:cNvSpPr txBox="1"/>
          <p:nvPr/>
        </p:nvSpPr>
        <p:spPr>
          <a:xfrm>
            <a:off x="3229154" y="5946475"/>
            <a:ext cx="87816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https://www.aap.org/en/patient-care/blueprint-for-youth-suicide-prevention/strategies-for-clinical-settings-for-youth-suicide-prevention/clinical-pathways-for-suicide-prevention/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B1B3-D26F-CD56-E0C0-5EA2C2B87F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432415"/>
            <a:ext cx="11222570" cy="451704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solidFill>
                  <a:srgbClr val="391378"/>
                </a:solidFill>
              </a:rPr>
              <a:t>Brief Screen (universal) </a:t>
            </a:r>
          </a:p>
          <a:p>
            <a:r>
              <a:rPr lang="en-US" dirty="0"/>
              <a:t>&lt;1 minute</a:t>
            </a:r>
          </a:p>
          <a:p>
            <a:r>
              <a:rPr lang="en-US" dirty="0"/>
              <a:t>Ages 12 +</a:t>
            </a:r>
          </a:p>
          <a:p>
            <a:r>
              <a:rPr lang="en-US" dirty="0"/>
              <a:t>8-11 if at risk</a:t>
            </a:r>
          </a:p>
          <a:p>
            <a:r>
              <a:rPr lang="en-US" b="1" dirty="0">
                <a:solidFill>
                  <a:srgbClr val="391378"/>
                </a:solidFill>
              </a:rPr>
              <a:t>Brief Suicide Safety Assessment</a:t>
            </a:r>
          </a:p>
          <a:p>
            <a:r>
              <a:rPr lang="en-US" dirty="0"/>
              <a:t>If identified to be at risk</a:t>
            </a:r>
          </a:p>
          <a:p>
            <a:r>
              <a:rPr lang="en-US" dirty="0"/>
              <a:t>10-15 minutes</a:t>
            </a:r>
          </a:p>
          <a:p>
            <a:r>
              <a:rPr lang="en-US" b="1" dirty="0">
                <a:solidFill>
                  <a:srgbClr val="391378"/>
                </a:solidFill>
              </a:rPr>
              <a:t>Stratify Risk (to determine disposition)</a:t>
            </a:r>
          </a:p>
          <a:p>
            <a:r>
              <a:rPr lang="en-US" dirty="0"/>
              <a:t>Imminent</a:t>
            </a:r>
          </a:p>
          <a:p>
            <a:r>
              <a:rPr lang="en-US" dirty="0"/>
              <a:t>Further evaluation needed</a:t>
            </a:r>
          </a:p>
          <a:p>
            <a:r>
              <a:rPr lang="en-US" dirty="0"/>
              <a:t>Low Risk</a:t>
            </a:r>
          </a:p>
        </p:txBody>
      </p:sp>
    </p:spTree>
    <p:extLst>
      <p:ext uri="{BB962C8B-B14F-4D97-AF65-F5344CB8AC3E}">
        <p14:creationId xmlns:p14="http://schemas.microsoft.com/office/powerpoint/2010/main" val="391969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D054-4D3A-B84D-BD28-8D3309F9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811" y="1418461"/>
            <a:ext cx="5722189" cy="272136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Identifying </a:t>
            </a:r>
            <a:br>
              <a:rPr lang="en-US" sz="4400" b="1" dirty="0">
                <a:solidFill>
                  <a:srgbClr val="0070C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Suicide Risk: </a:t>
            </a:r>
            <a:br>
              <a:rPr lang="en-US" b="1" dirty="0">
                <a:solidFill>
                  <a:srgbClr val="391378"/>
                </a:solidFill>
              </a:rPr>
            </a:br>
            <a:r>
              <a:rPr lang="en-US" b="1" dirty="0">
                <a:solidFill>
                  <a:srgbClr val="391378"/>
                </a:solidFill>
              </a:rPr>
              <a:t>Depression </a:t>
            </a:r>
            <a:br>
              <a:rPr lang="en-US" b="1" dirty="0">
                <a:solidFill>
                  <a:srgbClr val="391378"/>
                </a:solidFill>
              </a:rPr>
            </a:br>
            <a:r>
              <a:rPr lang="en-US" b="1" i="1" dirty="0">
                <a:solidFill>
                  <a:srgbClr val="391378"/>
                </a:solidFill>
              </a:rPr>
              <a:t>Screening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B9C7A7-72DD-794B-8272-5C44DFEC69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58DEE-842F-4A72-8C22-21209FD9968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2D2E2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D2E2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33DA6-B55F-1D45-B038-BA35824F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4" y="96719"/>
            <a:ext cx="5496225" cy="699075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CF142D-A909-455A-AD25-9A206A551300}"/>
              </a:ext>
            </a:extLst>
          </p:cNvPr>
          <p:cNvSpPr/>
          <p:nvPr/>
        </p:nvSpPr>
        <p:spPr>
          <a:xfrm>
            <a:off x="5969480" y="5732252"/>
            <a:ext cx="5472023" cy="46870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BE0E73-77F9-4F1F-98D5-F71D20B9988C}"/>
              </a:ext>
            </a:extLst>
          </p:cNvPr>
          <p:cNvSpPr/>
          <p:nvPr/>
        </p:nvSpPr>
        <p:spPr>
          <a:xfrm>
            <a:off x="6041366" y="5372818"/>
            <a:ext cx="5472023" cy="46870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AEDFF-8569-45F6-924A-B62110D4CC28}"/>
              </a:ext>
            </a:extLst>
          </p:cNvPr>
          <p:cNvSpPr/>
          <p:nvPr/>
        </p:nvSpPr>
        <p:spPr>
          <a:xfrm>
            <a:off x="6041366" y="4078856"/>
            <a:ext cx="5472023" cy="46870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D2EB7C9-3A35-5541-8B6D-A8C072F5373E}"/>
              </a:ext>
            </a:extLst>
          </p:cNvPr>
          <p:cNvSpPr txBox="1">
            <a:spLocks/>
          </p:cNvSpPr>
          <p:nvPr/>
        </p:nvSpPr>
        <p:spPr>
          <a:xfrm>
            <a:off x="2590802" y="1584815"/>
            <a:ext cx="7759701" cy="4517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0" indent="-285750" algn="l" defTabSz="457200" rtl="0" eaLnBrk="1" latinLnBrk="0" hangingPunct="1">
              <a:spcBef>
                <a:spcPct val="20000"/>
              </a:spcBef>
              <a:buFont typeface="Arial"/>
              <a:buNone/>
              <a:defRPr sz="1500" b="1" kern="1200">
                <a:solidFill>
                  <a:srgbClr val="E0621B"/>
                </a:solidFill>
                <a:latin typeface="Arial"/>
                <a:ea typeface="+mn-ea"/>
                <a:cs typeface="Arial"/>
              </a:defRPr>
            </a:lvl2pPr>
            <a:lvl3pPr marL="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3pPr>
            <a:lvl4pPr marL="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4pPr>
            <a:lvl5pPr marL="4572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4EBA4-F031-7746-A5B4-965D17BC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388" y="267104"/>
            <a:ext cx="7693612" cy="53526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AE1E7D-1642-C18C-ADD9-D028DFA461E8}"/>
              </a:ext>
            </a:extLst>
          </p:cNvPr>
          <p:cNvSpPr txBox="1">
            <a:spLocks/>
          </p:cNvSpPr>
          <p:nvPr/>
        </p:nvSpPr>
        <p:spPr>
          <a:xfrm>
            <a:off x="402655" y="1283409"/>
            <a:ext cx="3769295" cy="272136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A20815"/>
                </a:solidFill>
                <a:latin typeface="Arial"/>
                <a:ea typeface="Kozuka Gothic Pr6N B" panose="020B0800000000000000" pitchFamily="34" charset="-128"/>
                <a:cs typeface="Arial"/>
              </a:defRPr>
            </a:lvl1pPr>
          </a:lstStyle>
          <a:p>
            <a:r>
              <a:rPr lang="en-US" sz="4400" b="1" dirty="0">
                <a:solidFill>
                  <a:srgbClr val="0070C0"/>
                </a:solidFill>
              </a:rPr>
              <a:t>Identifying Suicide Risk: </a:t>
            </a:r>
            <a:br>
              <a:rPr lang="en-US" b="1" dirty="0">
                <a:solidFill>
                  <a:srgbClr val="391378"/>
                </a:solidFill>
              </a:rPr>
            </a:br>
            <a:r>
              <a:rPr lang="en-US" b="1" dirty="0">
                <a:solidFill>
                  <a:srgbClr val="391378"/>
                </a:solidFill>
              </a:rPr>
              <a:t>Suicide Brief Screen</a:t>
            </a:r>
            <a:endParaRPr lang="en-US" b="1" i="1" dirty="0">
              <a:solidFill>
                <a:srgbClr val="391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9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2A7367-CEBF-FB49-8CEF-DBCC7CD8C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55" y="256981"/>
            <a:ext cx="7151871" cy="5914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F846D-7CE7-460E-921F-D0E53810BBF1}"/>
              </a:ext>
            </a:extLst>
          </p:cNvPr>
          <p:cNvSpPr txBox="1"/>
          <p:nvPr/>
        </p:nvSpPr>
        <p:spPr>
          <a:xfrm>
            <a:off x="3837675" y="6171574"/>
            <a:ext cx="83543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137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https://www.nimh.nih.gov/sites/default/files/documents/research/research-conducted-at-nimh/asq-toolkit-materials/youth-outpatient/suicide_risk_screening_pathway_outpatient_youth.pdf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1982CF-24B9-6E5B-663E-DE6BFD59F266}"/>
              </a:ext>
            </a:extLst>
          </p:cNvPr>
          <p:cNvSpPr txBox="1">
            <a:spLocks/>
          </p:cNvSpPr>
          <p:nvPr/>
        </p:nvSpPr>
        <p:spPr>
          <a:xfrm>
            <a:off x="402655" y="1283409"/>
            <a:ext cx="3728326" cy="272136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A20815"/>
                </a:solidFill>
                <a:latin typeface="Arial"/>
                <a:ea typeface="Kozuka Gothic Pr6N B" panose="020B0800000000000000" pitchFamily="34" charset="-128"/>
                <a:cs typeface="Arial"/>
              </a:defRPr>
            </a:lvl1pPr>
          </a:lstStyle>
          <a:p>
            <a:r>
              <a:rPr lang="en-US" sz="4400" b="1" dirty="0">
                <a:solidFill>
                  <a:srgbClr val="0070C0"/>
                </a:solidFill>
              </a:rPr>
              <a:t>Identifying Suicide Risk: </a:t>
            </a:r>
            <a:br>
              <a:rPr lang="en-US" b="1" dirty="0">
                <a:solidFill>
                  <a:srgbClr val="391378"/>
                </a:solidFill>
              </a:rPr>
            </a:br>
            <a:r>
              <a:rPr lang="en-US" b="1" dirty="0">
                <a:solidFill>
                  <a:srgbClr val="391378"/>
                </a:solidFill>
              </a:rPr>
              <a:t>Suicide Brief Screen</a:t>
            </a:r>
            <a:endParaRPr lang="en-US" b="1" i="1" dirty="0">
              <a:solidFill>
                <a:srgbClr val="391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73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1E6DD-2CDC-973D-2032-23C87F31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8867"/>
            <a:ext cx="11944350" cy="86843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If Q1-4 “Yes” </a:t>
            </a:r>
            <a:br>
              <a:rPr lang="en-US" sz="4400" dirty="0">
                <a:solidFill>
                  <a:srgbClr val="391378"/>
                </a:solidFill>
              </a:rPr>
            </a:br>
            <a:r>
              <a:rPr lang="en-US" sz="4400" dirty="0">
                <a:solidFill>
                  <a:srgbClr val="391378"/>
                </a:solidFill>
              </a:rPr>
              <a:t>then it is a positive screen……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9BBA5-F09B-4886-130E-B1EC9B0A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BFBA-8735-4FC9-8567-8CB3E09E59F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25A44-7ABB-FC5D-0125-DA129D0C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61067"/>
            <a:ext cx="7772400" cy="46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933442"/>
            <a:ext cx="11449050" cy="86843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If the </a:t>
            </a:r>
            <a:r>
              <a:rPr lang="en-US" sz="4400" b="1" dirty="0" err="1">
                <a:solidFill>
                  <a:srgbClr val="0070C0"/>
                </a:solidFill>
              </a:rPr>
              <a:t>AsQ</a:t>
            </a:r>
            <a:r>
              <a:rPr lang="en-US" sz="4400" b="1" dirty="0">
                <a:solidFill>
                  <a:srgbClr val="0070C0"/>
                </a:solidFill>
              </a:rPr>
              <a:t> Positive then… </a:t>
            </a:r>
            <a:br>
              <a:rPr lang="en-US" sz="4400" b="1" dirty="0">
                <a:solidFill>
                  <a:srgbClr val="391378"/>
                </a:solidFill>
              </a:rPr>
            </a:br>
            <a:r>
              <a:rPr lang="en-US" sz="4400" b="1" dirty="0">
                <a:solidFill>
                  <a:srgbClr val="391378"/>
                </a:solidFill>
              </a:rPr>
              <a:t>Brief Suicide Safety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2157045"/>
            <a:ext cx="11753850" cy="4700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1. Convey </a:t>
            </a:r>
            <a:r>
              <a:rPr lang="en-US" sz="3200" dirty="0">
                <a:solidFill>
                  <a:srgbClr val="7030A0"/>
                </a:solidFill>
              </a:rPr>
              <a:t>Respect</a:t>
            </a:r>
            <a:r>
              <a:rPr lang="en-US" sz="3200" dirty="0">
                <a:solidFill>
                  <a:srgbClr val="039FDA"/>
                </a:solidFill>
              </a:rPr>
              <a:t> </a:t>
            </a:r>
            <a:r>
              <a:rPr lang="en-US" sz="3200" dirty="0"/>
              <a:t>of the patient (feel appreciated)</a:t>
            </a:r>
          </a:p>
          <a:p>
            <a:pPr marL="0" indent="0">
              <a:buNone/>
            </a:pPr>
            <a:r>
              <a:rPr lang="en-US" sz="3200" dirty="0"/>
              <a:t>2. </a:t>
            </a:r>
            <a:r>
              <a:rPr lang="en-US" sz="3200" dirty="0">
                <a:solidFill>
                  <a:srgbClr val="7030A0"/>
                </a:solidFill>
              </a:rPr>
              <a:t>Assess</a:t>
            </a:r>
            <a:r>
              <a:rPr lang="en-US" sz="3200" dirty="0">
                <a:solidFill>
                  <a:srgbClr val="039FDA"/>
                </a:solidFill>
              </a:rPr>
              <a:t> </a:t>
            </a:r>
            <a:r>
              <a:rPr lang="en-US" sz="3200" dirty="0"/>
              <a:t>the patient </a:t>
            </a:r>
            <a:r>
              <a:rPr lang="mr-IN" sz="3200" dirty="0"/>
              <a:t>–</a:t>
            </a:r>
            <a:r>
              <a:rPr lang="en-US" sz="3200" dirty="0"/>
              <a:t> frequency; plan; past behavior; symptoms , social support&amp; stressors</a:t>
            </a:r>
          </a:p>
          <a:p>
            <a:pPr marL="0" indent="0">
              <a:buNone/>
            </a:pPr>
            <a:r>
              <a:rPr lang="en-US" sz="3200" dirty="0"/>
              <a:t>3. </a:t>
            </a:r>
            <a:r>
              <a:rPr lang="en-US" sz="3200" dirty="0">
                <a:solidFill>
                  <a:srgbClr val="7030A0"/>
                </a:solidFill>
              </a:rPr>
              <a:t>Interview patient </a:t>
            </a:r>
            <a:r>
              <a:rPr lang="en-US" sz="3200" dirty="0"/>
              <a:t>and parent together, alone</a:t>
            </a:r>
          </a:p>
          <a:p>
            <a:pPr marL="0" indent="0">
              <a:buNone/>
            </a:pPr>
            <a:r>
              <a:rPr lang="en-US" sz="3200" dirty="0"/>
              <a:t>4. Make a </a:t>
            </a:r>
            <a:r>
              <a:rPr lang="en-US" sz="3200" dirty="0">
                <a:solidFill>
                  <a:srgbClr val="7030A0"/>
                </a:solidFill>
              </a:rPr>
              <a:t>safety plan </a:t>
            </a:r>
            <a:r>
              <a:rPr lang="en-US" sz="3200" dirty="0"/>
              <a:t>(including means restriction) if appropriate</a:t>
            </a:r>
          </a:p>
          <a:p>
            <a:pPr marL="0" indent="0">
              <a:buNone/>
            </a:pPr>
            <a:r>
              <a:rPr lang="en-US" sz="3200" dirty="0"/>
              <a:t>5. Determine a </a:t>
            </a:r>
            <a:r>
              <a:rPr lang="en-US" sz="3200" dirty="0">
                <a:solidFill>
                  <a:srgbClr val="7030A0"/>
                </a:solidFill>
              </a:rPr>
              <a:t>disposition</a:t>
            </a:r>
          </a:p>
          <a:p>
            <a:pPr marL="0" indent="0">
              <a:buNone/>
            </a:pPr>
            <a:r>
              <a:rPr lang="en-US" sz="3200" dirty="0"/>
              <a:t>6. Provide </a:t>
            </a:r>
            <a:r>
              <a:rPr lang="en-US" sz="3200" dirty="0">
                <a:solidFill>
                  <a:srgbClr val="7030A0"/>
                </a:solidFill>
              </a:rPr>
              <a:t>resources </a:t>
            </a:r>
          </a:p>
        </p:txBody>
      </p:sp>
    </p:spTree>
    <p:extLst>
      <p:ext uri="{BB962C8B-B14F-4D97-AF65-F5344CB8AC3E}">
        <p14:creationId xmlns:p14="http://schemas.microsoft.com/office/powerpoint/2010/main" val="3754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E294-B694-36E9-884F-E288E23B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2" y="-583809"/>
            <a:ext cx="11835618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391378"/>
                </a:solidFill>
              </a:rPr>
              <a:t>ASQ BSSA 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CAD4ACBD-8E73-0D19-6BA0-09AF636906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934" b="15934"/>
          <a:stretch/>
        </p:blipFill>
        <p:spPr>
          <a:xfrm>
            <a:off x="530355" y="1016391"/>
            <a:ext cx="6172200" cy="5375677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CD81C-B095-3B20-AAE1-BBBD4A74D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6520" y="1518443"/>
            <a:ext cx="3932237" cy="3811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C88B5-2D11-9AF7-70A4-34B8BF1C7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555" y="900752"/>
            <a:ext cx="5311254" cy="59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0B071-F7D7-6D5D-A2FA-FEF85B78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003708"/>
            <a:ext cx="12192000" cy="82191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391378"/>
                </a:solidFill>
              </a:rPr>
              <a:t>Further Questions to Assess </a:t>
            </a:r>
            <a:r>
              <a:rPr lang="en-US" sz="4400" dirty="0">
                <a:solidFill>
                  <a:srgbClr val="391378"/>
                </a:solidFill>
              </a:rPr>
              <a:t>(ideally alone)</a:t>
            </a:r>
            <a:br>
              <a:rPr lang="en-US" sz="4400" dirty="0">
                <a:solidFill>
                  <a:srgbClr val="391378"/>
                </a:solidFill>
              </a:rPr>
            </a:br>
            <a:endParaRPr lang="en-US" sz="4400" dirty="0">
              <a:solidFill>
                <a:srgbClr val="39137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A84D1-452A-9557-F16F-8F3006662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82724"/>
            <a:ext cx="11849100" cy="5280026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Have you had thoughts of killing yourself?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How often do you have thoughts of killing yourself or that you wished you were dead?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Do you have a plan of how you would kill yourself? What have you thought about?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When was last time? 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How long do these thoughts stay with you?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Are they hard to get out of your mind?  Does it interfere with functioning?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At those times Is there anything you do that helps?  Makes it better? 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Is there anyone you can talk to when you feel like that?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On a scale of 0-10 (0=none, 10=actually doing something) how close have you come to actually done something to hurt or kill yourself? 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What stopped you from doing anything?  What keeps you wanting to be alive?  </a:t>
            </a:r>
          </a:p>
        </p:txBody>
      </p:sp>
    </p:spTree>
    <p:extLst>
      <p:ext uri="{BB962C8B-B14F-4D97-AF65-F5344CB8AC3E}">
        <p14:creationId xmlns:p14="http://schemas.microsoft.com/office/powerpoint/2010/main" val="102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D1CC36-AA62-819F-4937-1F9A58FF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33" y="297057"/>
            <a:ext cx="9293267" cy="6237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2A2103-0035-C43A-9F18-289E6F66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0213"/>
            <a:ext cx="2898733" cy="24577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391378"/>
                </a:solidFill>
              </a:rPr>
              <a:t>Disposition Based </a:t>
            </a:r>
            <a:br>
              <a:rPr lang="en-US" sz="4000" b="1" dirty="0">
                <a:solidFill>
                  <a:srgbClr val="391378"/>
                </a:solidFill>
              </a:rPr>
            </a:br>
            <a:r>
              <a:rPr lang="en-US" sz="4000" b="1" dirty="0">
                <a:solidFill>
                  <a:srgbClr val="391378"/>
                </a:solidFill>
              </a:rPr>
              <a:t>On BSS Assessment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DA44A-19B5-DF35-E58A-8654D0E40C3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565B-8483-3B26-469B-6C33755232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8575">
              <a:lnSpc>
                <a:spcPts val="930"/>
              </a:lnSpc>
            </a:pPr>
            <a:fld id="{81D60167-4931-47E6-BA6A-407CBD079E47}" type="slidenum">
              <a:rPr lang="en-US" spc="-19"/>
              <a:pPr marL="28575">
                <a:lnSpc>
                  <a:spcPts val="930"/>
                </a:lnSpc>
              </a:pPr>
              <a:t>18</a:t>
            </a:fld>
            <a:endParaRPr lang="en-US" spc="-19" dirty="0"/>
          </a:p>
        </p:txBody>
      </p:sp>
    </p:spTree>
    <p:extLst>
      <p:ext uri="{BB962C8B-B14F-4D97-AF65-F5344CB8AC3E}">
        <p14:creationId xmlns:p14="http://schemas.microsoft.com/office/powerpoint/2010/main" val="401916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24507"/>
            <a:ext cx="9264396" cy="868430"/>
          </a:xfrm>
        </p:spPr>
        <p:txBody>
          <a:bodyPr/>
          <a:lstStyle/>
          <a:p>
            <a:r>
              <a:rPr lang="en-US" sz="4400" b="1" dirty="0">
                <a:solidFill>
                  <a:srgbClr val="391378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</a:rPr>
              <a:t>Safety Plan Intervention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592937"/>
            <a:ext cx="11163300" cy="4387626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 brief intervention to mitigate risk for mild-moderate risk.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NOT A NO SUICIDE CONTRACT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Intent is to collaboratively help individuals lower their imminent risk by constructing</a:t>
            </a:r>
          </a:p>
          <a:p>
            <a:pPr lvl="1">
              <a:buClr>
                <a:schemeClr val="accent2"/>
              </a:buClr>
            </a:pPr>
            <a:r>
              <a:rPr lang="en-US" sz="2800" dirty="0"/>
              <a:t> a predetermined set of personal coping strategies and </a:t>
            </a:r>
          </a:p>
          <a:p>
            <a:pPr lvl="1">
              <a:buClr>
                <a:schemeClr val="accent2"/>
              </a:buClr>
            </a:pPr>
            <a:r>
              <a:rPr lang="en-US" sz="2800" dirty="0"/>
              <a:t>a list of individuals and/or agencies they can contact.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Results in a </a:t>
            </a:r>
            <a:r>
              <a:rPr lang="en-US" dirty="0">
                <a:solidFill>
                  <a:srgbClr val="7030A0"/>
                </a:solidFill>
              </a:rPr>
              <a:t>one page document to use when suicide risk is emerging.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Suicide risk fluctuates over time, </a:t>
            </a:r>
            <a:r>
              <a:rPr lang="en-US" dirty="0">
                <a:solidFill>
                  <a:srgbClr val="7030A0"/>
                </a:solidFill>
              </a:rPr>
              <a:t>SPI is for staying safe when these feelings emerge.</a:t>
            </a:r>
          </a:p>
        </p:txBody>
      </p:sp>
    </p:spTree>
    <p:extLst>
      <p:ext uri="{BB962C8B-B14F-4D97-AF65-F5344CB8AC3E}">
        <p14:creationId xmlns:p14="http://schemas.microsoft.com/office/powerpoint/2010/main" val="42091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A2E9E9E-7B6F-489E-AF6D-C90ABB1B6BEC}"/>
              </a:ext>
            </a:extLst>
          </p:cNvPr>
          <p:cNvSpPr/>
          <p:nvPr/>
        </p:nvSpPr>
        <p:spPr>
          <a:xfrm>
            <a:off x="5448590" y="3659509"/>
            <a:ext cx="6743408" cy="593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9288F-51DF-46A1-935A-C3405EA7155E}"/>
              </a:ext>
            </a:extLst>
          </p:cNvPr>
          <p:cNvSpPr/>
          <p:nvPr/>
        </p:nvSpPr>
        <p:spPr>
          <a:xfrm>
            <a:off x="5448592" y="2879420"/>
            <a:ext cx="6743408" cy="7017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5448584" y="3659509"/>
            <a:ext cx="6743408" cy="5851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yriad Pro Cond" panose="020B0506030403020204" pitchFamily="34" charset="0"/>
                <a:ea typeface="Kozuka Gothic Pr6N B" panose="020B0800000000000000" pitchFamily="34" charset="-128"/>
                <a:cs typeface="Myriad Arabic" panose="01010101010101010101" pitchFamily="50" charset="-78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8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Professor of Psychiatry, University at Buffalo, Jacobs School </a:t>
            </a:r>
            <a:br>
              <a:rPr lang="en-US" sz="18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</a:br>
            <a:r>
              <a:rPr lang="en-US" sz="18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of Medicine and Executive Director, Project TEACH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A71C-5EB0-45EC-B0AD-E94D765AE5A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latin typeface="Helvetica Regular" charset="0"/>
              </a:rPr>
              <a:t>Welcome!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5238896" y="3105654"/>
            <a:ext cx="6743408" cy="44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4000" dirty="0">
                <a:latin typeface="Helvetica Regular" charset="0"/>
              </a:rPr>
              <a:t>David Kaye, MD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D60D0-5AF4-4C73-9FE9-D03E267742B3}"/>
              </a:ext>
            </a:extLst>
          </p:cNvPr>
          <p:cNvSpPr/>
          <p:nvPr/>
        </p:nvSpPr>
        <p:spPr>
          <a:xfrm>
            <a:off x="5448592" y="4859522"/>
            <a:ext cx="6743408" cy="758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6C4E6A-6676-4F09-8EFC-900C02C6620D}"/>
              </a:ext>
            </a:extLst>
          </p:cNvPr>
          <p:cNvSpPr/>
          <p:nvPr/>
        </p:nvSpPr>
        <p:spPr>
          <a:xfrm>
            <a:off x="5448592" y="5617962"/>
            <a:ext cx="6743408" cy="512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14EB50FF-2458-4A23-A55C-9F8895CCD458}"/>
              </a:ext>
            </a:extLst>
          </p:cNvPr>
          <p:cNvSpPr txBox="1">
            <a:spLocks/>
          </p:cNvSpPr>
          <p:nvPr/>
        </p:nvSpPr>
        <p:spPr>
          <a:xfrm>
            <a:off x="5372823" y="5172891"/>
            <a:ext cx="6743408" cy="44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4000" dirty="0">
                <a:latin typeface="Helvetica Regular" charset="0"/>
              </a:rPr>
              <a:t>Michele Phillips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38194C-3ABF-4148-A5A2-1A918754BE93}"/>
              </a:ext>
            </a:extLst>
          </p:cNvPr>
          <p:cNvSpPr txBox="1">
            <a:spLocks/>
          </p:cNvSpPr>
          <p:nvPr/>
        </p:nvSpPr>
        <p:spPr>
          <a:xfrm>
            <a:off x="5448583" y="5708876"/>
            <a:ext cx="6743407" cy="409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yriad Pro Cond" panose="020B0506030403020204" pitchFamily="34" charset="0"/>
                <a:ea typeface="Kozuka Gothic Pr6N B" panose="020B0800000000000000" pitchFamily="34" charset="-128"/>
                <a:cs typeface="Myriad Arabic" panose="01010101010101010101" pitchFamily="50" charset="-78"/>
              </a:defRPr>
            </a:lvl1pPr>
          </a:lstStyle>
          <a:p>
            <a:r>
              <a:rPr lang="en-US" sz="1800" dirty="0">
                <a:latin typeface="Helvetica Regular"/>
              </a:rPr>
              <a:t>Sr. Project Director, Project TEACH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7E976F-F706-4046-93C8-1FF4CABB7336}"/>
              </a:ext>
            </a:extLst>
          </p:cNvPr>
          <p:cNvSpPr/>
          <p:nvPr/>
        </p:nvSpPr>
        <p:spPr>
          <a:xfrm>
            <a:off x="5448590" y="4512819"/>
            <a:ext cx="6743407" cy="15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6D206-85A8-403A-94F0-0F923A0E0FE3}"/>
              </a:ext>
            </a:extLst>
          </p:cNvPr>
          <p:cNvSpPr/>
          <p:nvPr/>
        </p:nvSpPr>
        <p:spPr>
          <a:xfrm>
            <a:off x="5448585" y="6128644"/>
            <a:ext cx="6743407" cy="350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12AEF6-D36F-4CB3-A3CB-6F45AB9F6E3C}"/>
              </a:ext>
            </a:extLst>
          </p:cNvPr>
          <p:cNvSpPr/>
          <p:nvPr/>
        </p:nvSpPr>
        <p:spPr>
          <a:xfrm>
            <a:off x="5448593" y="4268760"/>
            <a:ext cx="6743407" cy="350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D972B2-06EE-4062-86D7-15BB2E15A131}"/>
              </a:ext>
            </a:extLst>
          </p:cNvPr>
          <p:cNvSpPr/>
          <p:nvPr/>
        </p:nvSpPr>
        <p:spPr>
          <a:xfrm>
            <a:off x="5448584" y="4662542"/>
            <a:ext cx="6743407" cy="181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DB9B3276-ED39-49A9-A5F7-77B8673610EF}"/>
              </a:ext>
            </a:extLst>
          </p:cNvPr>
          <p:cNvSpPr txBox="1">
            <a:spLocks/>
          </p:cNvSpPr>
          <p:nvPr/>
        </p:nvSpPr>
        <p:spPr>
          <a:xfrm>
            <a:off x="5448577" y="6163867"/>
            <a:ext cx="6743407" cy="359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yriad Pro Cond" panose="020B0506030403020204" pitchFamily="34" charset="0"/>
                <a:ea typeface="Kozuka Gothic Pr6N B" panose="020B0800000000000000" pitchFamily="34" charset="-128"/>
                <a:cs typeface="Myriad Arabic" panose="01010101010101010101" pitchFamily="50" charset="-78"/>
              </a:defRPr>
            </a:lvl1pPr>
          </a:lstStyle>
          <a:p>
            <a:r>
              <a:rPr lang="en-US" sz="1800" dirty="0">
                <a:latin typeface="Helvetica Regular"/>
              </a:rPr>
              <a:t>mp246@buffalo.edu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C06E504A-9BC4-4766-8B2B-C8FAF12A2FBC}"/>
              </a:ext>
            </a:extLst>
          </p:cNvPr>
          <p:cNvSpPr txBox="1">
            <a:spLocks/>
          </p:cNvSpPr>
          <p:nvPr/>
        </p:nvSpPr>
        <p:spPr>
          <a:xfrm>
            <a:off x="5448593" y="4269873"/>
            <a:ext cx="6743407" cy="359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yriad Pro Cond" panose="020B0506030403020204" pitchFamily="34" charset="0"/>
                <a:ea typeface="Kozuka Gothic Pr6N B" panose="020B0800000000000000" pitchFamily="34" charset="-128"/>
                <a:cs typeface="Myriad Arabic" panose="01010101010101010101" pitchFamily="50" charset="-78"/>
              </a:defRPr>
            </a:lvl1pPr>
          </a:lstStyle>
          <a:p>
            <a:r>
              <a:rPr lang="en-US" sz="1800" dirty="0">
                <a:latin typeface="Helvetica Regular"/>
              </a:rPr>
              <a:t>DLKaye@Buffalo.edu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27E9B8EA-DF45-198A-4496-C5EA44AC6F23}"/>
              </a:ext>
            </a:extLst>
          </p:cNvPr>
          <p:cNvSpPr txBox="1">
            <a:spLocks/>
          </p:cNvSpPr>
          <p:nvPr/>
        </p:nvSpPr>
        <p:spPr>
          <a:xfrm>
            <a:off x="5448568" y="5684321"/>
            <a:ext cx="6743408" cy="544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yriad Pro Cond" panose="020B0506030403020204" pitchFamily="34" charset="0"/>
                <a:ea typeface="Kozuka Gothic Pr6N B" panose="020B0800000000000000" pitchFamily="34" charset="-128"/>
                <a:cs typeface="Myriad Arabic" panose="01010101010101010101" pitchFamily="50" charset="-78"/>
              </a:defRPr>
            </a:lvl1pPr>
          </a:lstStyle>
          <a:p>
            <a:r>
              <a:rPr lang="en-US" sz="1800" dirty="0">
                <a:latin typeface="Helvetica Regular"/>
              </a:rPr>
              <a:t>Sr. Project Director, Project TEACH</a:t>
            </a:r>
          </a:p>
        </p:txBody>
      </p:sp>
      <p:sp>
        <p:nvSpPr>
          <p:cNvPr id="17" name="Subtitle 6">
            <a:extLst>
              <a:ext uri="{FF2B5EF4-FFF2-40B4-BE49-F238E27FC236}">
                <a16:creationId xmlns:a16="http://schemas.microsoft.com/office/drawing/2014/main" id="{742FDED2-AE7A-99F7-6331-3F4003FE3565}"/>
              </a:ext>
            </a:extLst>
          </p:cNvPr>
          <p:cNvSpPr txBox="1">
            <a:spLocks/>
          </p:cNvSpPr>
          <p:nvPr/>
        </p:nvSpPr>
        <p:spPr>
          <a:xfrm>
            <a:off x="5238880" y="5089428"/>
            <a:ext cx="6743408" cy="44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Myriad Pro Cond" panose="020B0506030403020204" pitchFamily="34" charset="0"/>
              <a:buNone/>
              <a:defRPr sz="16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4000" dirty="0">
                <a:latin typeface="Helvetica Regular" charset="0"/>
              </a:rPr>
              <a:t>Michele Phillips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D1DD8173-77CE-DB63-66ED-E96E98963A05}"/>
              </a:ext>
            </a:extLst>
          </p:cNvPr>
          <p:cNvSpPr txBox="1">
            <a:spLocks/>
          </p:cNvSpPr>
          <p:nvPr/>
        </p:nvSpPr>
        <p:spPr>
          <a:xfrm>
            <a:off x="5448577" y="6253647"/>
            <a:ext cx="6743407" cy="359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yriad Pro Cond" panose="020B0506030403020204" pitchFamily="34" charset="0"/>
                <a:ea typeface="Kozuka Gothic Pr6N B" panose="020B0800000000000000" pitchFamily="34" charset="-128"/>
                <a:cs typeface="Myriad Arabic" panose="01010101010101010101" pitchFamily="50" charset="-78"/>
              </a:defRPr>
            </a:lvl1pPr>
          </a:lstStyle>
          <a:p>
            <a:r>
              <a:rPr lang="en-US" sz="1800" dirty="0">
                <a:latin typeface="Helvetica Regular"/>
              </a:rPr>
              <a:t>MP246@Buffalo.edu</a:t>
            </a:r>
          </a:p>
        </p:txBody>
      </p:sp>
    </p:spTree>
    <p:extLst>
      <p:ext uri="{BB962C8B-B14F-4D97-AF65-F5344CB8AC3E}">
        <p14:creationId xmlns:p14="http://schemas.microsoft.com/office/powerpoint/2010/main" val="29252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172440"/>
            <a:ext cx="11753850" cy="82191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Best Safety Plans: </a:t>
            </a:r>
            <a:br>
              <a:rPr lang="en-US" b="1" dirty="0">
                <a:solidFill>
                  <a:srgbClr val="391378"/>
                </a:solidFill>
              </a:rPr>
            </a:br>
            <a:r>
              <a:rPr lang="en-US" sz="4400" i="1" dirty="0">
                <a:solidFill>
                  <a:srgbClr val="7030A0"/>
                </a:solidFill>
              </a:rPr>
              <a:t>for staying safe when these feelings emerge.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2503364"/>
            <a:ext cx="7886700" cy="3813382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Brief, Feasible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Collaborative: include the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patient’s own words,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Done Side by side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Done BEFORE imminent risk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Involve family members</a:t>
            </a:r>
            <a:endParaRPr lang="en-US" sz="3200" dirty="0">
              <a:hlinkClick r:id="" action="ppaction://noaction"/>
            </a:endParaRPr>
          </a:p>
        </p:txBody>
      </p:sp>
      <p:pic>
        <p:nvPicPr>
          <p:cNvPr id="4" name="Picture 3" descr="Teen Girl Holding Blank White Paper Closeup Isolated On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"/>
          <a:stretch/>
        </p:blipFill>
        <p:spPr>
          <a:xfrm>
            <a:off x="8763000" y="3137612"/>
            <a:ext cx="3429000" cy="334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96E4-65A2-514E-868C-2CE48000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580" y="6201508"/>
            <a:ext cx="5985164" cy="8487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650" dirty="0">
                <a:hlinkClick r:id="rId2"/>
              </a:rPr>
              <a:t>https://projectteachny.org/app/uploads/2023/10/safety-plan-stanley-template.pdf</a:t>
            </a:r>
            <a:r>
              <a:rPr lang="en-US" sz="1650" dirty="0"/>
              <a:t> 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21F37-A86F-3C4F-AF51-C8679A48E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461" y="0"/>
            <a:ext cx="5816415" cy="64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92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92E42-1EEE-9A83-71B6-88D162C00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59829"/>
            <a:ext cx="7772400" cy="65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652242"/>
            <a:ext cx="9378696" cy="86843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391378"/>
                </a:solidFill>
              </a:rPr>
              <a:t>Resources for Parents and Teens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672"/>
            <a:ext cx="11296650" cy="4974771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Phone/chat resources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Know your local/regional crisis services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988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1-800 273-Talk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Text Got5 to 741-741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Trevor Project </a:t>
            </a:r>
            <a:r>
              <a:rPr lang="en-US" sz="2400" dirty="0">
                <a:solidFill>
                  <a:srgbClr val="186BB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https://www.thetrevorproject.org/get-help-now/</a:t>
            </a:r>
            <a:r>
              <a:rPr lang="en-US" sz="2400" dirty="0"/>
              <a:t> (LGBTQ)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1-866-488-7386 </a:t>
            </a:r>
          </a:p>
          <a:p>
            <a:pPr lvl="1">
              <a:buClr>
                <a:schemeClr val="accent2"/>
              </a:buClr>
            </a:pPr>
            <a:r>
              <a:rPr lang="en-US" dirty="0"/>
              <a:t>Text START to 678-678</a:t>
            </a:r>
            <a:endParaRPr lang="en-US" sz="2400" dirty="0">
              <a:solidFill>
                <a:schemeClr val="accent6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Trans Lifeline </a:t>
            </a:r>
            <a:r>
              <a:rPr lang="en-US" sz="2400" dirty="0">
                <a:hlinkClick r:id="rId3"/>
              </a:rPr>
              <a:t>https://translifeline.org/hotline/</a:t>
            </a:r>
            <a:r>
              <a:rPr lang="en-US" sz="2400" dirty="0"/>
              <a:t>  1-877-565-8860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Now Matters Now (peer based DBT skills)  </a:t>
            </a:r>
            <a:r>
              <a:rPr lang="en-US" sz="2400" dirty="0">
                <a:hlinkClick r:id="rId4"/>
              </a:rPr>
              <a:t>https://www.nowmattersnow.org/</a:t>
            </a:r>
            <a:endParaRPr lang="en-US" sz="24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JED Foundation  </a:t>
            </a:r>
            <a:r>
              <a:rPr lang="en-US" sz="2400" dirty="0">
                <a:hlinkClick r:id="rId5"/>
              </a:rPr>
              <a:t>https://www.jedfoundation.org/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51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0FD8-2B09-8B4F-9439-BDF36495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58" y="605474"/>
            <a:ext cx="9295042" cy="86843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391378"/>
                </a:solidFill>
              </a:rPr>
              <a:t>Resources for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C037C-4684-6248-9D15-8C089AC80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58" y="1473904"/>
            <a:ext cx="11485792" cy="5250132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AAP Suicide Prevention  </a:t>
            </a:r>
            <a:r>
              <a:rPr lang="en-US" dirty="0">
                <a:hlinkClick r:id="rId2"/>
              </a:rPr>
              <a:t>https://services.aap.org/en/news-room/campaigns-and-toolkits/suicide-prevention/</a:t>
            </a:r>
            <a:r>
              <a:rPr lang="en-US" dirty="0"/>
              <a:t> 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Ask Suicide Screening Toolkit (ASQ) https://www.nimh.nih.gov/research/research-conducted-at-nimh/asq-toolkit-materials/index.shtml</a:t>
            </a:r>
            <a:endParaRPr lang="en-US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UPMC STAR Center (for adolescents and families) </a:t>
            </a:r>
            <a:r>
              <a:rPr lang="en-US" dirty="0">
                <a:hlinkClick r:id="rId4"/>
              </a:rPr>
              <a:t>https://www.starcenter.pitt.edu</a:t>
            </a:r>
            <a:r>
              <a:rPr lang="en-US" dirty="0"/>
              <a:t> 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Suicide Prevention Resource Center How EDs can help prevent suicide among at-risk patients: 5 Brief Interventions</a:t>
            </a:r>
            <a:br>
              <a:rPr lang="en-US" dirty="0"/>
            </a:br>
            <a:r>
              <a:rPr lang="en-US" dirty="0">
                <a:hlinkClick r:id="rId5"/>
              </a:rPr>
              <a:t>http://www.sprc.org/micro-learning/how-emergency-departments-can-help-prevent-suicide-among-risk-patients-five-brief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F2EA-8828-C749-8D50-3118DBB0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06390"/>
            <a:ext cx="11658600" cy="868430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rgbClr val="391378"/>
                </a:solidFill>
              </a:rPr>
              <a:t>Conclusions:  </a:t>
            </a:r>
            <a:r>
              <a:rPr lang="en-US" sz="5000" b="1" dirty="0">
                <a:solidFill>
                  <a:srgbClr val="7030A0"/>
                </a:solidFill>
              </a:rPr>
              <a:t>Suicide is preventable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3A9B1-760C-D944-943A-0098D0874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1574820"/>
            <a:ext cx="11449050" cy="4576790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Suicide in adolescents is a major public health problem </a:t>
            </a:r>
            <a:br>
              <a:rPr lang="en-US" sz="2600" dirty="0"/>
            </a:br>
            <a:r>
              <a:rPr lang="en-US" sz="2600" dirty="0"/>
              <a:t>and tragedy when it occurs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Suicide risk grows in silence—talking saves lives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Universal screening opens up the conversation 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Suicidal ideation is often linked with depression; depression can be treated..…if it’s recognized!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Suicide is often impulsive </a:t>
            </a:r>
          </a:p>
          <a:p>
            <a:pPr lvl="1">
              <a:buClr>
                <a:schemeClr val="accent2"/>
              </a:buClr>
            </a:pPr>
            <a:r>
              <a:rPr lang="en-US" sz="2600" dirty="0"/>
              <a:t>promote limiting access to means and </a:t>
            </a:r>
          </a:p>
          <a:p>
            <a:pPr lvl="1">
              <a:buClr>
                <a:schemeClr val="accent2"/>
              </a:buClr>
            </a:pPr>
            <a:r>
              <a:rPr lang="en-US" sz="2600" dirty="0"/>
              <a:t>Promote bridging relationships:</a:t>
            </a:r>
            <a:br>
              <a:rPr lang="en-US" sz="2600" dirty="0"/>
            </a:br>
            <a:r>
              <a:rPr lang="en-US" sz="2600" dirty="0"/>
              <a:t>Pediatric clinicians CAN BE THAT BRIDGE</a:t>
            </a:r>
          </a:p>
        </p:txBody>
      </p:sp>
    </p:spTree>
    <p:extLst>
      <p:ext uri="{BB962C8B-B14F-4D97-AF65-F5344CB8AC3E}">
        <p14:creationId xmlns:p14="http://schemas.microsoft.com/office/powerpoint/2010/main" val="5902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218B-243C-4389-ACA4-2DCC8AB4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3DFDE-18CF-49F8-A7F5-EF147249A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have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no relevant financial relationships with ineligible companies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7E70E-5DCF-45A5-A8D2-F96E03DB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bg2">
                    <a:lumMod val="25000"/>
                  </a:schemeClr>
                </a:solidFill>
                <a:latin typeface="Helvetica Regular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27A71C-5EB0-45EC-B0AD-E94D765AE5A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C0A4-76E3-C242-8ED5-A8AD927BC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336" y="3724277"/>
            <a:ext cx="9654763" cy="373975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i="1" dirty="0">
                <a:solidFill>
                  <a:srgbClr val="7030A0"/>
                </a:solidFill>
              </a:rPr>
              <a:t>The way through it is by talking about it……….  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rgbClr val="7030A0"/>
                </a:solidFill>
              </a:rPr>
              <a:t>Suicide risk grows in silence</a:t>
            </a:r>
          </a:p>
        </p:txBody>
      </p:sp>
      <p:pic>
        <p:nvPicPr>
          <p:cNvPr id="4" name="Picture 2" descr="C:\Users\dbloomfi\AppData\Local\Microsoft\Windows\Temporary Internet Files\Content.IE5\TI2NDFJM\Elephant-in-room[1].jpg">
            <a:extLst>
              <a:ext uri="{FF2B5EF4-FFF2-40B4-BE49-F238E27FC236}">
                <a16:creationId xmlns:a16="http://schemas.microsoft.com/office/drawing/2014/main" id="{59FD9E21-0816-5445-9D10-CB90659F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36" y="1047751"/>
            <a:ext cx="9327328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981E0-9EE6-7E48-B582-ECE275C51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1429" y="2320110"/>
            <a:ext cx="8152492" cy="381338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b="1" dirty="0"/>
              <a:t>Increase</a:t>
            </a:r>
          </a:p>
          <a:p>
            <a:pPr marL="0" indent="0">
              <a:buNone/>
            </a:pPr>
            <a:r>
              <a:rPr lang="en-US" sz="2400" b="1" dirty="0"/>
              <a:t>56%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4E3DE9-1F50-DB49-95AD-184282E1E4D7}"/>
              </a:ext>
            </a:extLst>
          </p:cNvPr>
          <p:cNvGraphicFramePr/>
          <p:nvPr/>
        </p:nvGraphicFramePr>
        <p:xfrm>
          <a:off x="3009900" y="2227385"/>
          <a:ext cx="6172200" cy="3683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Google Shape;124;p23">
            <a:extLst>
              <a:ext uri="{FF2B5EF4-FFF2-40B4-BE49-F238E27FC236}">
                <a16:creationId xmlns:a16="http://schemas.microsoft.com/office/drawing/2014/main" id="{1B7BD0C3-E6DE-544A-B514-9C80F75F22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606" y="574431"/>
            <a:ext cx="8797225" cy="1543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6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0DC83-1ECA-3300-CFA8-B1F3DE237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2586" y="365125"/>
            <a:ext cx="8045197" cy="5811838"/>
          </a:xfrm>
          <a:prstGeom prst="rect">
            <a:avLst/>
          </a:prstGeom>
        </p:spPr>
      </p:pic>
      <p:pic>
        <p:nvPicPr>
          <p:cNvPr id="4" name="Google Shape;282;p6">
            <a:extLst>
              <a:ext uri="{FF2B5EF4-FFF2-40B4-BE49-F238E27FC236}">
                <a16:creationId xmlns:a16="http://schemas.microsoft.com/office/drawing/2014/main" id="{281D57CC-EA72-E535-E09C-D3FAFF3D17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217" y="1560879"/>
            <a:ext cx="3015750" cy="2909133"/>
          </a:xfrm>
          <a:prstGeom prst="rect">
            <a:avLst/>
          </a:prstGeom>
          <a:noFill/>
          <a:ln w="9525" cap="flat" cmpd="sng">
            <a:solidFill>
              <a:srgbClr val="A20815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8616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A947-DC9B-7A40-B8C7-DF670ABB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75" y="771741"/>
            <a:ext cx="10431647" cy="86843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Firearms #1 Cause, 15-19 </a:t>
            </a:r>
            <a:r>
              <a:rPr lang="en-US" dirty="0" err="1">
                <a:solidFill>
                  <a:srgbClr val="7030A0"/>
                </a:solidFill>
              </a:rPr>
              <a:t>yo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39D0FAE-1950-4B46-BCA1-E5573A2C5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8247" y="1640171"/>
            <a:ext cx="7115504" cy="49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2C5638-96F6-DAAB-032B-77798F50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12" y="2348670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40%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youth who died by suicide visited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a primary care medical setting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within the month prior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89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E855-5F87-B5AA-10C8-35C825B2C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53943"/>
            <a:ext cx="4857750" cy="13012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AAP Blueprint for </a:t>
            </a:r>
            <a:br>
              <a:rPr lang="en-US" sz="4400" b="1" dirty="0">
                <a:solidFill>
                  <a:srgbClr val="0070C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Youth Suicide Prevention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5" name="Table Placeholder 3" descr="Text&#10;&#10;Description automatically generated with medium confidence">
            <a:extLst>
              <a:ext uri="{FF2B5EF4-FFF2-40B4-BE49-F238E27FC236}">
                <a16:creationId xmlns:a16="http://schemas.microsoft.com/office/drawing/2014/main" id="{6A88BFEC-0660-983A-7FCD-71A627817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25" y="214638"/>
            <a:ext cx="6314975" cy="6395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DB328-AF50-CB47-D194-F0C014C63F68}"/>
              </a:ext>
            </a:extLst>
          </p:cNvPr>
          <p:cNvSpPr txBox="1"/>
          <p:nvPr/>
        </p:nvSpPr>
        <p:spPr>
          <a:xfrm>
            <a:off x="533400" y="2455204"/>
            <a:ext cx="4465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en-US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rgbClr val="0070C0"/>
                </a:solidFill>
              </a:rPr>
              <a:t>https://www.aap.org/en/patient-care/blueprint-for-youth-suicide-prevention/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3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Project TEACH">
      <a:dk1>
        <a:srgbClr val="3A3838"/>
      </a:dk1>
      <a:lt1>
        <a:sysClr val="window" lastClr="FFFFFF"/>
      </a:lt1>
      <a:dk2>
        <a:srgbClr val="039FDA"/>
      </a:dk2>
      <a:lt2>
        <a:srgbClr val="E7E6E6"/>
      </a:lt2>
      <a:accent1>
        <a:srgbClr val="039FDA"/>
      </a:accent1>
      <a:accent2>
        <a:srgbClr val="7BBF43"/>
      </a:accent2>
      <a:accent3>
        <a:srgbClr val="3A0E79"/>
      </a:accent3>
      <a:accent4>
        <a:srgbClr val="A5A5A5"/>
      </a:accent4>
      <a:accent5>
        <a:srgbClr val="5B9BD5"/>
      </a:accent5>
      <a:accent6>
        <a:srgbClr val="6F3B55"/>
      </a:accent6>
      <a:hlink>
        <a:srgbClr val="002060"/>
      </a:hlink>
      <a:folHlink>
        <a:srgbClr val="7E35E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3274</TotalTime>
  <Words>1273</Words>
  <Application>Microsoft Office PowerPoint</Application>
  <PresentationFormat>Widescreen</PresentationFormat>
  <Paragraphs>165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Helvetica</vt:lpstr>
      <vt:lpstr>Helvetica Light</vt:lpstr>
      <vt:lpstr>Helvetica Neue</vt:lpstr>
      <vt:lpstr>Helvetica Regular</vt:lpstr>
      <vt:lpstr>Kozuka Gothic Pr6N B</vt:lpstr>
      <vt:lpstr>Mangal</vt:lpstr>
      <vt:lpstr>Myriad Arabic</vt:lpstr>
      <vt:lpstr>Myriad Pro Cond</vt:lpstr>
      <vt:lpstr>1_Custom Design</vt:lpstr>
      <vt:lpstr>3_Custom Design</vt:lpstr>
      <vt:lpstr>4_Office Theme</vt:lpstr>
      <vt:lpstr>Assessing and Managing  Adolescent Suicide Risk In Primary Care</vt:lpstr>
      <vt:lpstr>Welcome!</vt:lpstr>
      <vt:lpstr>Disclosure</vt:lpstr>
      <vt:lpstr>PowerPoint Presentation</vt:lpstr>
      <vt:lpstr>PowerPoint Presentation</vt:lpstr>
      <vt:lpstr>PowerPoint Presentation</vt:lpstr>
      <vt:lpstr>Firearms #1 Cause, 15-19 yo </vt:lpstr>
      <vt:lpstr>40% of youth who died by suicide visited    a primary care medical setting  within the month prior</vt:lpstr>
      <vt:lpstr>AAP Blueprint for  Youth Suicide Prevention</vt:lpstr>
      <vt:lpstr>3-Step Approach</vt:lpstr>
      <vt:lpstr>Identifying  Suicide Risk:  Depression  Screening Tools</vt:lpstr>
      <vt:lpstr>PowerPoint Presentation</vt:lpstr>
      <vt:lpstr>PowerPoint Presentation</vt:lpstr>
      <vt:lpstr>If Q1-4 “Yes”  then it is a positive screen……</vt:lpstr>
      <vt:lpstr>If the AsQ Positive then…  Brief Suicide Safety Assessment</vt:lpstr>
      <vt:lpstr>ASQ BSSA </vt:lpstr>
      <vt:lpstr>Further Questions to Assess (ideally alone) </vt:lpstr>
      <vt:lpstr>Disposition Based  On BSS Assessment</vt:lpstr>
      <vt:lpstr> Safety Plan Intervention </vt:lpstr>
      <vt:lpstr>Best Safety Plans:  for staying safe when these feelings emerge. </vt:lpstr>
      <vt:lpstr>https://projectteachny.org/app/uploads/2023/10/safety-plan-stanley-template.pdf   </vt:lpstr>
      <vt:lpstr>PowerPoint Presentation</vt:lpstr>
      <vt:lpstr>Resources for Parents and Teens</vt:lpstr>
      <vt:lpstr>Resources for Professionals</vt:lpstr>
      <vt:lpstr>Conclusions:  Suicide is preventable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Deligiannidis, Kristina M</dc:creator>
  <cp:lastModifiedBy>Bhatia, Ira</cp:lastModifiedBy>
  <cp:revision>102</cp:revision>
  <dcterms:created xsi:type="dcterms:W3CDTF">2022-12-21T22:34:33Z</dcterms:created>
  <dcterms:modified xsi:type="dcterms:W3CDTF">2024-03-27T13:03:39Z</dcterms:modified>
</cp:coreProperties>
</file>