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0" r:id="rId1"/>
  </p:sldMasterIdLst>
  <p:notesMasterIdLst>
    <p:notesMasterId r:id="rId31"/>
  </p:notesMasterIdLst>
  <p:sldIdLst>
    <p:sldId id="256" r:id="rId2"/>
    <p:sldId id="361" r:id="rId3"/>
    <p:sldId id="362" r:id="rId4"/>
    <p:sldId id="365" r:id="rId5"/>
    <p:sldId id="270" r:id="rId6"/>
    <p:sldId id="366" r:id="rId7"/>
    <p:sldId id="271" r:id="rId8"/>
    <p:sldId id="367" r:id="rId9"/>
    <p:sldId id="354" r:id="rId10"/>
    <p:sldId id="603" r:id="rId11"/>
    <p:sldId id="604" r:id="rId12"/>
    <p:sldId id="605" r:id="rId13"/>
    <p:sldId id="356" r:id="rId14"/>
    <p:sldId id="357" r:id="rId15"/>
    <p:sldId id="363" r:id="rId16"/>
    <p:sldId id="352" r:id="rId17"/>
    <p:sldId id="272" r:id="rId18"/>
    <p:sldId id="370" r:id="rId19"/>
    <p:sldId id="368" r:id="rId20"/>
    <p:sldId id="353" r:id="rId21"/>
    <p:sldId id="326" r:id="rId22"/>
    <p:sldId id="364" r:id="rId23"/>
    <p:sldId id="371" r:id="rId24"/>
    <p:sldId id="372" r:id="rId25"/>
    <p:sldId id="373" r:id="rId26"/>
    <p:sldId id="374" r:id="rId27"/>
    <p:sldId id="273" r:id="rId28"/>
    <p:sldId id="602" r:id="rId29"/>
    <p:sldId id="262" r:id="rId30"/>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15" autoAdjust="0"/>
    <p:restoredTop sz="78104" autoAdjust="0"/>
  </p:normalViewPr>
  <p:slideViewPr>
    <p:cSldViewPr snapToGrid="0">
      <p:cViewPr varScale="1">
        <p:scale>
          <a:sx n="140" d="100"/>
          <a:sy n="140" d="100"/>
        </p:scale>
        <p:origin x="904" y="192"/>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53" tIns="48327" rIns="96653" bIns="48327" rtlCol="0"/>
          <a:lstStyle>
            <a:lvl1pPr algn="r">
              <a:defRPr sz="1200"/>
            </a:lvl1pPr>
          </a:lstStyle>
          <a:p>
            <a:fld id="{4DA5BA18-9192-4864-BB96-CA4E5D811CED}" type="datetimeFigureOut">
              <a:rPr lang="en-US" smtClean="0"/>
              <a:t>2/29/24</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53" tIns="48327" rIns="96653" bIns="48327"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53" tIns="48327" rIns="96653" bIns="4832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6"/>
          </a:xfrm>
          <a:prstGeom prst="rect">
            <a:avLst/>
          </a:prstGeom>
        </p:spPr>
        <p:txBody>
          <a:bodyPr vert="horz" lIns="96653" tIns="48327" rIns="96653" bIns="48327"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5"/>
            <a:ext cx="3169920" cy="481726"/>
          </a:xfrm>
          <a:prstGeom prst="rect">
            <a:avLst/>
          </a:prstGeom>
        </p:spPr>
        <p:txBody>
          <a:bodyPr vert="horz" lIns="96653" tIns="48327" rIns="96653" bIns="48327" rtlCol="0" anchor="b"/>
          <a:lstStyle>
            <a:lvl1pPr algn="r">
              <a:defRPr sz="1200"/>
            </a:lvl1pPr>
          </a:lstStyle>
          <a:p>
            <a:fld id="{A8E9298D-2375-4B9D-B3DC-BC04F9D39E62}" type="slidenum">
              <a:rPr lang="en-US" smtClean="0"/>
              <a:t>‹#›</a:t>
            </a:fld>
            <a:endParaRPr lang="en-US"/>
          </a:p>
        </p:txBody>
      </p:sp>
    </p:spTree>
    <p:extLst>
      <p:ext uri="{BB962C8B-B14F-4D97-AF65-F5344CB8AC3E}">
        <p14:creationId xmlns:p14="http://schemas.microsoft.com/office/powerpoint/2010/main" val="3347355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8E9298D-2375-4B9D-B3DC-BC04F9D39E62}" type="slidenum">
              <a:rPr lang="en-US" smtClean="0"/>
              <a:t>1</a:t>
            </a:fld>
            <a:endParaRPr lang="en-US"/>
          </a:p>
        </p:txBody>
      </p:sp>
    </p:spTree>
    <p:extLst>
      <p:ext uri="{BB962C8B-B14F-4D97-AF65-F5344CB8AC3E}">
        <p14:creationId xmlns:p14="http://schemas.microsoft.com/office/powerpoint/2010/main" val="34327589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514BB1-7C6C-2053-D392-15CC777290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B160B2F-9B31-0355-E500-8CC38D4956C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877C3ED-7C1D-F051-FA22-1B16A508C456}"/>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20B22A1-B524-E59B-4F3F-CF68C798CD2C}"/>
              </a:ext>
            </a:extLst>
          </p:cNvPr>
          <p:cNvSpPr>
            <a:spLocks noGrp="1"/>
          </p:cNvSpPr>
          <p:nvPr>
            <p:ph type="sldNum" sz="quarter" idx="5"/>
          </p:nvPr>
        </p:nvSpPr>
        <p:spPr/>
        <p:txBody>
          <a:bodyPr/>
          <a:lstStyle/>
          <a:p>
            <a:fld id="{A8E9298D-2375-4B9D-B3DC-BC04F9D39E62}" type="slidenum">
              <a:rPr lang="en-US" smtClean="0"/>
              <a:t>10</a:t>
            </a:fld>
            <a:endParaRPr lang="en-US"/>
          </a:p>
        </p:txBody>
      </p:sp>
    </p:spTree>
    <p:extLst>
      <p:ext uri="{BB962C8B-B14F-4D97-AF65-F5344CB8AC3E}">
        <p14:creationId xmlns:p14="http://schemas.microsoft.com/office/powerpoint/2010/main" val="22366040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0E4386-D1E0-7623-A4CF-B05F485F489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8BC79AC-2FA2-3C7F-574B-A4830F7B882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1E28DA9-0457-492F-FE57-381C372B0FC9}"/>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21C5FD12-2E59-F930-52D1-8D36A9813DEF}"/>
              </a:ext>
            </a:extLst>
          </p:cNvPr>
          <p:cNvSpPr>
            <a:spLocks noGrp="1"/>
          </p:cNvSpPr>
          <p:nvPr>
            <p:ph type="sldNum" sz="quarter" idx="5"/>
          </p:nvPr>
        </p:nvSpPr>
        <p:spPr/>
        <p:txBody>
          <a:bodyPr/>
          <a:lstStyle/>
          <a:p>
            <a:fld id="{A8E9298D-2375-4B9D-B3DC-BC04F9D39E62}" type="slidenum">
              <a:rPr lang="en-US" smtClean="0"/>
              <a:t>11</a:t>
            </a:fld>
            <a:endParaRPr lang="en-US"/>
          </a:p>
        </p:txBody>
      </p:sp>
    </p:spTree>
    <p:extLst>
      <p:ext uri="{BB962C8B-B14F-4D97-AF65-F5344CB8AC3E}">
        <p14:creationId xmlns:p14="http://schemas.microsoft.com/office/powerpoint/2010/main" val="8508744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DE6896-125C-0AFB-D656-C4465480BA6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6448267-ADDE-4683-F45E-D460867DC9D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DA6119D-C191-8051-7B52-A783073C611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D0282DCB-C38E-D5D3-0CE9-6614370B10DC}"/>
              </a:ext>
            </a:extLst>
          </p:cNvPr>
          <p:cNvSpPr>
            <a:spLocks noGrp="1"/>
          </p:cNvSpPr>
          <p:nvPr>
            <p:ph type="sldNum" sz="quarter" idx="5"/>
          </p:nvPr>
        </p:nvSpPr>
        <p:spPr/>
        <p:txBody>
          <a:bodyPr/>
          <a:lstStyle/>
          <a:p>
            <a:fld id="{A8E9298D-2375-4B9D-B3DC-BC04F9D39E62}" type="slidenum">
              <a:rPr lang="en-US" smtClean="0"/>
              <a:t>12</a:t>
            </a:fld>
            <a:endParaRPr lang="en-US"/>
          </a:p>
        </p:txBody>
      </p:sp>
    </p:spTree>
    <p:extLst>
      <p:ext uri="{BB962C8B-B14F-4D97-AF65-F5344CB8AC3E}">
        <p14:creationId xmlns:p14="http://schemas.microsoft.com/office/powerpoint/2010/main" val="29959024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a:t>
            </a:r>
          </a:p>
        </p:txBody>
      </p:sp>
      <p:sp>
        <p:nvSpPr>
          <p:cNvPr id="4" name="Slide Number Placeholder 3"/>
          <p:cNvSpPr>
            <a:spLocks noGrp="1"/>
          </p:cNvSpPr>
          <p:nvPr>
            <p:ph type="sldNum" sz="quarter" idx="5"/>
          </p:nvPr>
        </p:nvSpPr>
        <p:spPr/>
        <p:txBody>
          <a:bodyPr/>
          <a:lstStyle/>
          <a:p>
            <a:fld id="{A8E9298D-2375-4B9D-B3DC-BC04F9D39E62}" type="slidenum">
              <a:rPr lang="en-US" smtClean="0"/>
              <a:t>13</a:t>
            </a:fld>
            <a:endParaRPr lang="en-US"/>
          </a:p>
        </p:txBody>
      </p:sp>
    </p:spTree>
    <p:extLst>
      <p:ext uri="{BB962C8B-B14F-4D97-AF65-F5344CB8AC3E}">
        <p14:creationId xmlns:p14="http://schemas.microsoft.com/office/powerpoint/2010/main" val="25809883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Follow up practically</a:t>
            </a:r>
          </a:p>
        </p:txBody>
      </p:sp>
      <p:sp>
        <p:nvSpPr>
          <p:cNvPr id="4" name="Slide Number Placeholder 3"/>
          <p:cNvSpPr>
            <a:spLocks noGrp="1"/>
          </p:cNvSpPr>
          <p:nvPr>
            <p:ph type="sldNum" sz="quarter" idx="5"/>
          </p:nvPr>
        </p:nvSpPr>
        <p:spPr/>
        <p:txBody>
          <a:bodyPr/>
          <a:lstStyle/>
          <a:p>
            <a:fld id="{A8E9298D-2375-4B9D-B3DC-BC04F9D39E62}" type="slidenum">
              <a:rPr lang="en-US" smtClean="0"/>
              <a:t>14</a:t>
            </a:fld>
            <a:endParaRPr lang="en-US"/>
          </a:p>
        </p:txBody>
      </p:sp>
    </p:spTree>
    <p:extLst>
      <p:ext uri="{BB962C8B-B14F-4D97-AF65-F5344CB8AC3E}">
        <p14:creationId xmlns:p14="http://schemas.microsoft.com/office/powerpoint/2010/main" val="11277073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Depression: Concerning as asking to quit soccer</a:t>
            </a:r>
          </a:p>
          <a:p>
            <a:r>
              <a:rPr lang="en-US" dirty="0"/>
              <a:t>Changes in sleep/behavior/etc.</a:t>
            </a:r>
          </a:p>
          <a:p>
            <a:r>
              <a:rPr lang="en-US" dirty="0"/>
              <a:t>Consider removing video games from room to help with sleep – she is tired</a:t>
            </a:r>
          </a:p>
          <a:p>
            <a:endParaRPr lang="en-US" dirty="0"/>
          </a:p>
        </p:txBody>
      </p:sp>
      <p:sp>
        <p:nvSpPr>
          <p:cNvPr id="4" name="Slide Number Placeholder 3"/>
          <p:cNvSpPr>
            <a:spLocks noGrp="1"/>
          </p:cNvSpPr>
          <p:nvPr>
            <p:ph type="sldNum" sz="quarter" idx="5"/>
          </p:nvPr>
        </p:nvSpPr>
        <p:spPr/>
        <p:txBody>
          <a:bodyPr/>
          <a:lstStyle/>
          <a:p>
            <a:fld id="{A8E9298D-2375-4B9D-B3DC-BC04F9D39E62}" type="slidenum">
              <a:rPr lang="en-US" smtClean="0"/>
              <a:t>15</a:t>
            </a:fld>
            <a:endParaRPr lang="en-US"/>
          </a:p>
        </p:txBody>
      </p:sp>
    </p:spTree>
    <p:extLst>
      <p:ext uri="{BB962C8B-B14F-4D97-AF65-F5344CB8AC3E}">
        <p14:creationId xmlns:p14="http://schemas.microsoft.com/office/powerpoint/2010/main" val="37187718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6"/>
          <p:cNvSpPr>
            <a:spLocks noGrp="1" noChangeArrowheads="1"/>
          </p:cNvSpPr>
          <p:nvPr>
            <p:ph type="ftr" sz="quarter" idx="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500">
                <a:solidFill>
                  <a:schemeClr val="tx1"/>
                </a:solidFill>
                <a:latin typeface="Arial" charset="0"/>
                <a:ea typeface="ＭＳ Ｐゴシック" charset="0"/>
                <a:cs typeface="ＭＳ Ｐゴシック" charset="0"/>
              </a:defRPr>
            </a:lvl1pPr>
            <a:lvl2pPr marL="800225" indent="-307778" eaLnBrk="0" hangingPunct="0">
              <a:defRPr sz="2500">
                <a:solidFill>
                  <a:schemeClr val="tx1"/>
                </a:solidFill>
                <a:latin typeface="Arial" charset="0"/>
                <a:ea typeface="ＭＳ Ｐゴシック" charset="0"/>
              </a:defRPr>
            </a:lvl2pPr>
            <a:lvl3pPr marL="1231116" indent="-246223" eaLnBrk="0" hangingPunct="0">
              <a:defRPr sz="2500">
                <a:solidFill>
                  <a:schemeClr val="tx1"/>
                </a:solidFill>
                <a:latin typeface="Arial" charset="0"/>
                <a:ea typeface="ＭＳ Ｐゴシック" charset="0"/>
              </a:defRPr>
            </a:lvl3pPr>
            <a:lvl4pPr marL="1723562" indent="-246223" eaLnBrk="0" hangingPunct="0">
              <a:defRPr sz="2500">
                <a:solidFill>
                  <a:schemeClr val="tx1"/>
                </a:solidFill>
                <a:latin typeface="Arial" charset="0"/>
                <a:ea typeface="ＭＳ Ｐゴシック" charset="0"/>
              </a:defRPr>
            </a:lvl4pPr>
            <a:lvl5pPr marL="2216009" indent="-246223" eaLnBrk="0" hangingPunct="0">
              <a:defRPr sz="2500">
                <a:solidFill>
                  <a:schemeClr val="tx1"/>
                </a:solidFill>
                <a:latin typeface="Arial" charset="0"/>
                <a:ea typeface="ＭＳ Ｐゴシック" charset="0"/>
              </a:defRPr>
            </a:lvl5pPr>
            <a:lvl6pPr marL="2708455" indent="-246223" eaLnBrk="0" fontAlgn="base" hangingPunct="0">
              <a:spcBef>
                <a:spcPct val="0"/>
              </a:spcBef>
              <a:spcAft>
                <a:spcPct val="0"/>
              </a:spcAft>
              <a:defRPr sz="2500">
                <a:solidFill>
                  <a:schemeClr val="tx1"/>
                </a:solidFill>
                <a:latin typeface="Arial" charset="0"/>
                <a:ea typeface="ＭＳ Ｐゴシック" charset="0"/>
              </a:defRPr>
            </a:lvl6pPr>
            <a:lvl7pPr marL="3200901" indent="-246223" eaLnBrk="0" fontAlgn="base" hangingPunct="0">
              <a:spcBef>
                <a:spcPct val="0"/>
              </a:spcBef>
              <a:spcAft>
                <a:spcPct val="0"/>
              </a:spcAft>
              <a:defRPr sz="2500">
                <a:solidFill>
                  <a:schemeClr val="tx1"/>
                </a:solidFill>
                <a:latin typeface="Arial" charset="0"/>
                <a:ea typeface="ＭＳ Ｐゴシック" charset="0"/>
              </a:defRPr>
            </a:lvl7pPr>
            <a:lvl8pPr marL="3693348" indent="-246223" eaLnBrk="0" fontAlgn="base" hangingPunct="0">
              <a:spcBef>
                <a:spcPct val="0"/>
              </a:spcBef>
              <a:spcAft>
                <a:spcPct val="0"/>
              </a:spcAft>
              <a:defRPr sz="2500">
                <a:solidFill>
                  <a:schemeClr val="tx1"/>
                </a:solidFill>
                <a:latin typeface="Arial" charset="0"/>
                <a:ea typeface="ＭＳ Ｐゴシック" charset="0"/>
              </a:defRPr>
            </a:lvl8pPr>
            <a:lvl9pPr marL="4185795" indent="-246223"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r>
              <a:rPr lang="en-US" sz="1200"/>
              <a:t>Unit G: Short Course Depression</a:t>
            </a:r>
          </a:p>
        </p:txBody>
      </p:sp>
      <p:sp>
        <p:nvSpPr>
          <p:cNvPr id="11266"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500">
                <a:solidFill>
                  <a:schemeClr val="tx1"/>
                </a:solidFill>
                <a:latin typeface="Arial" charset="0"/>
                <a:ea typeface="ＭＳ Ｐゴシック" charset="0"/>
                <a:cs typeface="ＭＳ Ｐゴシック" charset="0"/>
              </a:defRPr>
            </a:lvl1pPr>
            <a:lvl2pPr marL="800225" indent="-307778" eaLnBrk="0" hangingPunct="0">
              <a:defRPr sz="2500">
                <a:solidFill>
                  <a:schemeClr val="tx1"/>
                </a:solidFill>
                <a:latin typeface="Arial" charset="0"/>
                <a:ea typeface="ＭＳ Ｐゴシック" charset="0"/>
              </a:defRPr>
            </a:lvl2pPr>
            <a:lvl3pPr marL="1231116" indent="-246223" eaLnBrk="0" hangingPunct="0">
              <a:defRPr sz="2500">
                <a:solidFill>
                  <a:schemeClr val="tx1"/>
                </a:solidFill>
                <a:latin typeface="Arial" charset="0"/>
                <a:ea typeface="ＭＳ Ｐゴシック" charset="0"/>
              </a:defRPr>
            </a:lvl3pPr>
            <a:lvl4pPr marL="1723562" indent="-246223" eaLnBrk="0" hangingPunct="0">
              <a:defRPr sz="2500">
                <a:solidFill>
                  <a:schemeClr val="tx1"/>
                </a:solidFill>
                <a:latin typeface="Arial" charset="0"/>
                <a:ea typeface="ＭＳ Ｐゴシック" charset="0"/>
              </a:defRPr>
            </a:lvl4pPr>
            <a:lvl5pPr marL="2216009" indent="-246223" eaLnBrk="0" hangingPunct="0">
              <a:defRPr sz="2500">
                <a:solidFill>
                  <a:schemeClr val="tx1"/>
                </a:solidFill>
                <a:latin typeface="Arial" charset="0"/>
                <a:ea typeface="ＭＳ Ｐゴシック" charset="0"/>
              </a:defRPr>
            </a:lvl5pPr>
            <a:lvl6pPr marL="2708455" indent="-246223" eaLnBrk="0" fontAlgn="base" hangingPunct="0">
              <a:spcBef>
                <a:spcPct val="0"/>
              </a:spcBef>
              <a:spcAft>
                <a:spcPct val="0"/>
              </a:spcAft>
              <a:defRPr sz="2500">
                <a:solidFill>
                  <a:schemeClr val="tx1"/>
                </a:solidFill>
                <a:latin typeface="Arial" charset="0"/>
                <a:ea typeface="ＭＳ Ｐゴシック" charset="0"/>
              </a:defRPr>
            </a:lvl6pPr>
            <a:lvl7pPr marL="3200901" indent="-246223" eaLnBrk="0" fontAlgn="base" hangingPunct="0">
              <a:spcBef>
                <a:spcPct val="0"/>
              </a:spcBef>
              <a:spcAft>
                <a:spcPct val="0"/>
              </a:spcAft>
              <a:defRPr sz="2500">
                <a:solidFill>
                  <a:schemeClr val="tx1"/>
                </a:solidFill>
                <a:latin typeface="Arial" charset="0"/>
                <a:ea typeface="ＭＳ Ｐゴシック" charset="0"/>
              </a:defRPr>
            </a:lvl7pPr>
            <a:lvl8pPr marL="3693348" indent="-246223" eaLnBrk="0" fontAlgn="base" hangingPunct="0">
              <a:spcBef>
                <a:spcPct val="0"/>
              </a:spcBef>
              <a:spcAft>
                <a:spcPct val="0"/>
              </a:spcAft>
              <a:defRPr sz="2500">
                <a:solidFill>
                  <a:schemeClr val="tx1"/>
                </a:solidFill>
                <a:latin typeface="Arial" charset="0"/>
                <a:ea typeface="ＭＳ Ｐゴシック" charset="0"/>
              </a:defRPr>
            </a:lvl8pPr>
            <a:lvl9pPr marL="4185795" indent="-246223"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fld id="{1E838522-00C9-434C-B890-4995E1110E28}" type="slidenum">
              <a:rPr lang="en-US" sz="1200"/>
              <a:pPr eaLnBrk="1" hangingPunct="1"/>
              <a:t>16</a:t>
            </a:fld>
            <a:endParaRPr lang="en-US" sz="1200"/>
          </a:p>
        </p:txBody>
      </p:sp>
      <p:sp>
        <p:nvSpPr>
          <p:cNvPr id="11267" name="Rectangle 2"/>
          <p:cNvSpPr>
            <a:spLocks noGrp="1" noRot="1" noChangeAspect="1" noChangeArrowheads="1" noTextEdit="1"/>
          </p:cNvSpPr>
          <p:nvPr>
            <p:ph type="sldImg"/>
          </p:nvPr>
        </p:nvSpPr>
        <p:spPr bwMode="auto">
          <a:xfrm>
            <a:off x="482600" y="731838"/>
            <a:ext cx="6511925" cy="3662362"/>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1268"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r>
              <a:rPr lang="en-US" sz="2100" dirty="0">
                <a:latin typeface="Calibri" charset="0"/>
              </a:rPr>
              <a:t>Rachel will review criteria</a:t>
            </a:r>
          </a:p>
          <a:p>
            <a:r>
              <a:rPr lang="en-US" sz="2100" dirty="0">
                <a:latin typeface="Calibri" charset="0"/>
              </a:rPr>
              <a:t>SAME AS IN ADULTS WITH FEW MODS; 5 OR MORE; ONE MUST BE 1 OR 2;  IRRITABILITY IN KIDS</a:t>
            </a:r>
          </a:p>
        </p:txBody>
      </p:sp>
    </p:spTree>
    <p:extLst>
      <p:ext uri="{BB962C8B-B14F-4D97-AF65-F5344CB8AC3E}">
        <p14:creationId xmlns:p14="http://schemas.microsoft.com/office/powerpoint/2010/main" val="21962567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Rachel quickly to go through criteria to show how she meets depression criteria</a:t>
            </a:r>
          </a:p>
          <a:p>
            <a:endParaRPr lang="en-US" dirty="0"/>
          </a:p>
          <a:p>
            <a:r>
              <a:rPr lang="en-US" dirty="0"/>
              <a:t>Then we discuss Treatment:</a:t>
            </a:r>
          </a:p>
          <a:p>
            <a:r>
              <a:rPr lang="en-US" dirty="0"/>
              <a:t>Amy – therapy, SSRI</a:t>
            </a:r>
          </a:p>
          <a:p>
            <a:r>
              <a:rPr lang="en-US" dirty="0"/>
              <a:t>Jessica – Self-care success, Behavioral activation</a:t>
            </a:r>
          </a:p>
          <a:p>
            <a:r>
              <a:rPr lang="en-US" dirty="0"/>
              <a:t>David – brief discussion of school considerations/accommodations</a:t>
            </a:r>
          </a:p>
          <a:p>
            <a:endParaRPr lang="en-US" dirty="0"/>
          </a:p>
        </p:txBody>
      </p:sp>
      <p:sp>
        <p:nvSpPr>
          <p:cNvPr id="4" name="Slide Number Placeholder 3"/>
          <p:cNvSpPr>
            <a:spLocks noGrp="1"/>
          </p:cNvSpPr>
          <p:nvPr>
            <p:ph type="sldNum" sz="quarter" idx="5"/>
          </p:nvPr>
        </p:nvSpPr>
        <p:spPr/>
        <p:txBody>
          <a:bodyPr/>
          <a:lstStyle/>
          <a:p>
            <a:fld id="{A8E9298D-2375-4B9D-B3DC-BC04F9D39E62}" type="slidenum">
              <a:rPr lang="en-US" smtClean="0"/>
              <a:t>17</a:t>
            </a:fld>
            <a:endParaRPr lang="en-US"/>
          </a:p>
        </p:txBody>
      </p:sp>
    </p:spTree>
    <p:extLst>
      <p:ext uri="{BB962C8B-B14F-4D97-AF65-F5344CB8AC3E}">
        <p14:creationId xmlns:p14="http://schemas.microsoft.com/office/powerpoint/2010/main" val="39886248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Amy remember to say the medicine you put me on is perfect!</a:t>
            </a:r>
          </a:p>
          <a:p>
            <a:r>
              <a:rPr lang="en-US" dirty="0"/>
              <a:t>Jessica explains where we are in the follow up </a:t>
            </a:r>
          </a:p>
          <a:p>
            <a:r>
              <a:rPr lang="en-US" dirty="0"/>
              <a:t>See hidden slide for more directions</a:t>
            </a:r>
          </a:p>
        </p:txBody>
      </p:sp>
      <p:sp>
        <p:nvSpPr>
          <p:cNvPr id="4" name="Slide Number Placeholder 3"/>
          <p:cNvSpPr>
            <a:spLocks noGrp="1"/>
          </p:cNvSpPr>
          <p:nvPr>
            <p:ph type="sldNum" sz="quarter" idx="5"/>
          </p:nvPr>
        </p:nvSpPr>
        <p:spPr/>
        <p:txBody>
          <a:bodyPr/>
          <a:lstStyle/>
          <a:p>
            <a:fld id="{A8E9298D-2375-4B9D-B3DC-BC04F9D39E62}" type="slidenum">
              <a:rPr lang="en-US" smtClean="0"/>
              <a:t>18</a:t>
            </a:fld>
            <a:endParaRPr lang="en-US"/>
          </a:p>
        </p:txBody>
      </p:sp>
    </p:spTree>
    <p:extLst>
      <p:ext uri="{BB962C8B-B14F-4D97-AF65-F5344CB8AC3E}">
        <p14:creationId xmlns:p14="http://schemas.microsoft.com/office/powerpoint/2010/main" val="40540287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 manic please</a:t>
            </a:r>
          </a:p>
        </p:txBody>
      </p:sp>
      <p:sp>
        <p:nvSpPr>
          <p:cNvPr id="4" name="Slide Number Placeholder 3"/>
          <p:cNvSpPr>
            <a:spLocks noGrp="1"/>
          </p:cNvSpPr>
          <p:nvPr>
            <p:ph type="sldNum" sz="quarter" idx="5"/>
          </p:nvPr>
        </p:nvSpPr>
        <p:spPr/>
        <p:txBody>
          <a:bodyPr/>
          <a:lstStyle/>
          <a:p>
            <a:fld id="{A8E9298D-2375-4B9D-B3DC-BC04F9D39E62}" type="slidenum">
              <a:rPr lang="en-US" smtClean="0"/>
              <a:t>19</a:t>
            </a:fld>
            <a:endParaRPr lang="en-US"/>
          </a:p>
        </p:txBody>
      </p:sp>
    </p:spTree>
    <p:extLst>
      <p:ext uri="{BB962C8B-B14F-4D97-AF65-F5344CB8AC3E}">
        <p14:creationId xmlns:p14="http://schemas.microsoft.com/office/powerpoint/2010/main" val="3752449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E9298D-2375-4B9D-B3DC-BC04F9D39E62}" type="slidenum">
              <a:rPr lang="en-US" smtClean="0"/>
              <a:t>2</a:t>
            </a:fld>
            <a:endParaRPr lang="en-US"/>
          </a:p>
        </p:txBody>
      </p:sp>
    </p:spTree>
    <p:extLst>
      <p:ext uri="{BB962C8B-B14F-4D97-AF65-F5344CB8AC3E}">
        <p14:creationId xmlns:p14="http://schemas.microsoft.com/office/powerpoint/2010/main" val="2695404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Rachel opens it to group:</a:t>
            </a:r>
          </a:p>
          <a:p>
            <a:r>
              <a:rPr lang="en-US" dirty="0"/>
              <a:t>Activation, hypomania, bipolar etc.</a:t>
            </a:r>
          </a:p>
          <a:p>
            <a:r>
              <a:rPr lang="en-US" dirty="0"/>
              <a:t>Rare either way</a:t>
            </a:r>
          </a:p>
        </p:txBody>
      </p:sp>
      <p:sp>
        <p:nvSpPr>
          <p:cNvPr id="4" name="Slide Number Placeholder 3"/>
          <p:cNvSpPr>
            <a:spLocks noGrp="1"/>
          </p:cNvSpPr>
          <p:nvPr>
            <p:ph type="sldNum" sz="quarter" idx="5"/>
          </p:nvPr>
        </p:nvSpPr>
        <p:spPr/>
        <p:txBody>
          <a:bodyPr/>
          <a:lstStyle/>
          <a:p>
            <a:fld id="{A8E9298D-2375-4B9D-B3DC-BC04F9D39E62}" type="slidenum">
              <a:rPr lang="en-US" smtClean="0"/>
              <a:t>20</a:t>
            </a:fld>
            <a:endParaRPr lang="en-US"/>
          </a:p>
        </p:txBody>
      </p:sp>
    </p:spTree>
    <p:extLst>
      <p:ext uri="{BB962C8B-B14F-4D97-AF65-F5344CB8AC3E}">
        <p14:creationId xmlns:p14="http://schemas.microsoft.com/office/powerpoint/2010/main" val="41626530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8E9298D-2375-4B9D-B3DC-BC04F9D39E62}" type="slidenum">
              <a:rPr lang="en-US" smtClean="0"/>
              <a:t>21</a:t>
            </a:fld>
            <a:endParaRPr lang="en-US"/>
          </a:p>
        </p:txBody>
      </p:sp>
    </p:spTree>
    <p:extLst>
      <p:ext uri="{BB962C8B-B14F-4D97-AF65-F5344CB8AC3E}">
        <p14:creationId xmlns:p14="http://schemas.microsoft.com/office/powerpoint/2010/main" val="35466209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8E9298D-2375-4B9D-B3DC-BC04F9D39E62}" type="slidenum">
              <a:rPr lang="en-US" smtClean="0"/>
              <a:t>22</a:t>
            </a:fld>
            <a:endParaRPr lang="en-US"/>
          </a:p>
        </p:txBody>
      </p:sp>
    </p:spTree>
    <p:extLst>
      <p:ext uri="{BB962C8B-B14F-4D97-AF65-F5344CB8AC3E}">
        <p14:creationId xmlns:p14="http://schemas.microsoft.com/office/powerpoint/2010/main" val="19830938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8E9298D-2375-4B9D-B3DC-BC04F9D39E62}" type="slidenum">
              <a:rPr lang="en-US" smtClean="0"/>
              <a:t>23</a:t>
            </a:fld>
            <a:endParaRPr lang="en-US"/>
          </a:p>
        </p:txBody>
      </p:sp>
    </p:spTree>
    <p:extLst>
      <p:ext uri="{BB962C8B-B14F-4D97-AF65-F5344CB8AC3E}">
        <p14:creationId xmlns:p14="http://schemas.microsoft.com/office/powerpoint/2010/main" val="3425908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makes Amy’s situation special?</a:t>
            </a:r>
          </a:p>
        </p:txBody>
      </p:sp>
      <p:sp>
        <p:nvSpPr>
          <p:cNvPr id="4" name="Slide Number Placeholder 3"/>
          <p:cNvSpPr>
            <a:spLocks noGrp="1"/>
          </p:cNvSpPr>
          <p:nvPr>
            <p:ph type="sldNum" sz="quarter" idx="5"/>
          </p:nvPr>
        </p:nvSpPr>
        <p:spPr/>
        <p:txBody>
          <a:bodyPr/>
          <a:lstStyle/>
          <a:p>
            <a:fld id="{A8E9298D-2375-4B9D-B3DC-BC04F9D39E62}" type="slidenum">
              <a:rPr lang="en-US" smtClean="0"/>
              <a:t>24</a:t>
            </a:fld>
            <a:endParaRPr lang="en-US"/>
          </a:p>
        </p:txBody>
      </p:sp>
    </p:spTree>
    <p:extLst>
      <p:ext uri="{BB962C8B-B14F-4D97-AF65-F5344CB8AC3E}">
        <p14:creationId xmlns:p14="http://schemas.microsoft.com/office/powerpoint/2010/main" val="9140403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8E9298D-2375-4B9D-B3DC-BC04F9D39E62}" type="slidenum">
              <a:rPr lang="en-US" smtClean="0"/>
              <a:t>25</a:t>
            </a:fld>
            <a:endParaRPr lang="en-US"/>
          </a:p>
        </p:txBody>
      </p:sp>
    </p:spTree>
    <p:extLst>
      <p:ext uri="{BB962C8B-B14F-4D97-AF65-F5344CB8AC3E}">
        <p14:creationId xmlns:p14="http://schemas.microsoft.com/office/powerpoint/2010/main" val="22814312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E9298D-2375-4B9D-B3DC-BC04F9D39E62}" type="slidenum">
              <a:rPr lang="en-US" smtClean="0"/>
              <a:t>26</a:t>
            </a:fld>
            <a:endParaRPr lang="en-US"/>
          </a:p>
        </p:txBody>
      </p:sp>
    </p:spTree>
    <p:extLst>
      <p:ext uri="{BB962C8B-B14F-4D97-AF65-F5344CB8AC3E}">
        <p14:creationId xmlns:p14="http://schemas.microsoft.com/office/powerpoint/2010/main" val="105675003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Safety assessment. Functioning assessment. Borderline pressured speech. No dangerous behaviors.  Still going to school. Stop or lower the SSRI. Call project TEACH. Call his therapist. Refer to psychiatrist. If severe, go to emergency room. </a:t>
            </a:r>
          </a:p>
          <a:p>
            <a:r>
              <a:rPr lang="en-US" b="1" dirty="0"/>
              <a:t>No S/SI, stable family, good follow up, etc. – therefore no need to go to ED</a:t>
            </a:r>
          </a:p>
          <a:p>
            <a:r>
              <a:rPr lang="en-US" b="1" dirty="0"/>
              <a:t>Talk about stopping SSRI (long half life vs med with shorter half-life)</a:t>
            </a:r>
          </a:p>
          <a:p>
            <a:r>
              <a:rPr lang="en-US" b="1" dirty="0"/>
              <a:t>Would a PCP try another med later???</a:t>
            </a:r>
          </a:p>
          <a:p>
            <a:r>
              <a:rPr lang="en-US" b="1" dirty="0"/>
              <a:t>Call TEACH line</a:t>
            </a:r>
          </a:p>
          <a:p>
            <a:r>
              <a:rPr lang="en-US" b="1" dirty="0"/>
              <a:t>Would a psychiatrist try another antidepressant later?</a:t>
            </a:r>
          </a:p>
          <a:p>
            <a:endParaRPr lang="en-US" dirty="0"/>
          </a:p>
        </p:txBody>
      </p:sp>
      <p:sp>
        <p:nvSpPr>
          <p:cNvPr id="4" name="Slide Number Placeholder 3"/>
          <p:cNvSpPr>
            <a:spLocks noGrp="1"/>
          </p:cNvSpPr>
          <p:nvPr>
            <p:ph type="sldNum" sz="quarter" idx="5"/>
          </p:nvPr>
        </p:nvSpPr>
        <p:spPr/>
        <p:txBody>
          <a:bodyPr/>
          <a:lstStyle/>
          <a:p>
            <a:fld id="{A8E9298D-2375-4B9D-B3DC-BC04F9D39E62}" type="slidenum">
              <a:rPr lang="en-US" smtClean="0"/>
              <a:t>27</a:t>
            </a:fld>
            <a:endParaRPr lang="en-US"/>
          </a:p>
        </p:txBody>
      </p:sp>
    </p:spTree>
    <p:extLst>
      <p:ext uri="{BB962C8B-B14F-4D97-AF65-F5344CB8AC3E}">
        <p14:creationId xmlns:p14="http://schemas.microsoft.com/office/powerpoint/2010/main" val="24808727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8E9298D-2375-4B9D-B3DC-BC04F9D39E62}" type="slidenum">
              <a:rPr lang="en-US" smtClean="0"/>
              <a:t>28</a:t>
            </a:fld>
            <a:endParaRPr lang="en-US"/>
          </a:p>
        </p:txBody>
      </p:sp>
    </p:spTree>
    <p:extLst>
      <p:ext uri="{BB962C8B-B14F-4D97-AF65-F5344CB8AC3E}">
        <p14:creationId xmlns:p14="http://schemas.microsoft.com/office/powerpoint/2010/main" val="17679349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E-blast for CME credit</a:t>
            </a:r>
          </a:p>
        </p:txBody>
      </p:sp>
      <p:sp>
        <p:nvSpPr>
          <p:cNvPr id="4" name="Slide Number Placeholder 3"/>
          <p:cNvSpPr>
            <a:spLocks noGrp="1"/>
          </p:cNvSpPr>
          <p:nvPr>
            <p:ph type="sldNum" sz="quarter" idx="5"/>
          </p:nvPr>
        </p:nvSpPr>
        <p:spPr/>
        <p:txBody>
          <a:bodyPr/>
          <a:lstStyle/>
          <a:p>
            <a:fld id="{A8E9298D-2375-4B9D-B3DC-BC04F9D39E62}" type="slidenum">
              <a:rPr lang="en-US" smtClean="0"/>
              <a:t>29</a:t>
            </a:fld>
            <a:endParaRPr lang="en-US"/>
          </a:p>
        </p:txBody>
      </p:sp>
    </p:spTree>
    <p:extLst>
      <p:ext uri="{BB962C8B-B14F-4D97-AF65-F5344CB8AC3E}">
        <p14:creationId xmlns:p14="http://schemas.microsoft.com/office/powerpoint/2010/main" val="440175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E9298D-2375-4B9D-B3DC-BC04F9D39E62}" type="slidenum">
              <a:rPr lang="en-US" smtClean="0"/>
              <a:t>3</a:t>
            </a:fld>
            <a:endParaRPr lang="en-US"/>
          </a:p>
        </p:txBody>
      </p:sp>
    </p:spTree>
    <p:extLst>
      <p:ext uri="{BB962C8B-B14F-4D97-AF65-F5344CB8AC3E}">
        <p14:creationId xmlns:p14="http://schemas.microsoft.com/office/powerpoint/2010/main" val="4832893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E9298D-2375-4B9D-B3DC-BC04F9D39E62}" type="slidenum">
              <a:rPr lang="en-US" smtClean="0"/>
              <a:t>4</a:t>
            </a:fld>
            <a:endParaRPr lang="en-US"/>
          </a:p>
        </p:txBody>
      </p:sp>
    </p:spTree>
    <p:extLst>
      <p:ext uri="{BB962C8B-B14F-4D97-AF65-F5344CB8AC3E}">
        <p14:creationId xmlns:p14="http://schemas.microsoft.com/office/powerpoint/2010/main" val="4142260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Substances, pregnancy, sexual activity, anxiety, more specifics on suicide? Need to speak with parent</a:t>
            </a:r>
          </a:p>
        </p:txBody>
      </p:sp>
      <p:sp>
        <p:nvSpPr>
          <p:cNvPr id="4" name="Slide Number Placeholder 3"/>
          <p:cNvSpPr>
            <a:spLocks noGrp="1"/>
          </p:cNvSpPr>
          <p:nvPr>
            <p:ph type="sldNum" sz="quarter" idx="5"/>
          </p:nvPr>
        </p:nvSpPr>
        <p:spPr/>
        <p:txBody>
          <a:bodyPr/>
          <a:lstStyle/>
          <a:p>
            <a:fld id="{A8E9298D-2375-4B9D-B3DC-BC04F9D39E62}" type="slidenum">
              <a:rPr lang="en-US" smtClean="0"/>
              <a:t>5</a:t>
            </a:fld>
            <a:endParaRPr lang="en-US"/>
          </a:p>
        </p:txBody>
      </p:sp>
    </p:spTree>
    <p:extLst>
      <p:ext uri="{BB962C8B-B14F-4D97-AF65-F5344CB8AC3E}">
        <p14:creationId xmlns:p14="http://schemas.microsoft.com/office/powerpoint/2010/main" val="22538405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Rachel reads this</a:t>
            </a:r>
          </a:p>
        </p:txBody>
      </p:sp>
      <p:sp>
        <p:nvSpPr>
          <p:cNvPr id="4" name="Slide Number Placeholder 3"/>
          <p:cNvSpPr>
            <a:spLocks noGrp="1"/>
          </p:cNvSpPr>
          <p:nvPr>
            <p:ph type="sldNum" sz="quarter" idx="5"/>
          </p:nvPr>
        </p:nvSpPr>
        <p:spPr/>
        <p:txBody>
          <a:bodyPr/>
          <a:lstStyle/>
          <a:p>
            <a:fld id="{A8E9298D-2375-4B9D-B3DC-BC04F9D39E62}" type="slidenum">
              <a:rPr lang="en-US" smtClean="0"/>
              <a:t>6</a:t>
            </a:fld>
            <a:endParaRPr lang="en-US"/>
          </a:p>
        </p:txBody>
      </p:sp>
    </p:spTree>
    <p:extLst>
      <p:ext uri="{BB962C8B-B14F-4D97-AF65-F5344CB8AC3E}">
        <p14:creationId xmlns:p14="http://schemas.microsoft.com/office/powerpoint/2010/main" val="24420420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Are these episodes bipolar?  How long were they and how long is this last one? Sleep? Family history? Functioning? Do we need more info on depression? </a:t>
            </a:r>
          </a:p>
        </p:txBody>
      </p:sp>
      <p:sp>
        <p:nvSpPr>
          <p:cNvPr id="4" name="Slide Number Placeholder 3"/>
          <p:cNvSpPr>
            <a:spLocks noGrp="1"/>
          </p:cNvSpPr>
          <p:nvPr>
            <p:ph type="sldNum" sz="quarter" idx="5"/>
          </p:nvPr>
        </p:nvSpPr>
        <p:spPr/>
        <p:txBody>
          <a:bodyPr/>
          <a:lstStyle/>
          <a:p>
            <a:fld id="{A8E9298D-2375-4B9D-B3DC-BC04F9D39E62}" type="slidenum">
              <a:rPr lang="en-US" smtClean="0"/>
              <a:t>7</a:t>
            </a:fld>
            <a:endParaRPr lang="en-US"/>
          </a:p>
        </p:txBody>
      </p:sp>
    </p:spTree>
    <p:extLst>
      <p:ext uri="{BB962C8B-B14F-4D97-AF65-F5344CB8AC3E}">
        <p14:creationId xmlns:p14="http://schemas.microsoft.com/office/powerpoint/2010/main" val="38961607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Also read</a:t>
            </a:r>
          </a:p>
        </p:txBody>
      </p:sp>
      <p:sp>
        <p:nvSpPr>
          <p:cNvPr id="4" name="Slide Number Placeholder 3"/>
          <p:cNvSpPr>
            <a:spLocks noGrp="1"/>
          </p:cNvSpPr>
          <p:nvPr>
            <p:ph type="sldNum" sz="quarter" idx="5"/>
          </p:nvPr>
        </p:nvSpPr>
        <p:spPr/>
        <p:txBody>
          <a:bodyPr/>
          <a:lstStyle/>
          <a:p>
            <a:fld id="{A8E9298D-2375-4B9D-B3DC-BC04F9D39E62}" type="slidenum">
              <a:rPr lang="en-US" smtClean="0"/>
              <a:t>8</a:t>
            </a:fld>
            <a:endParaRPr lang="en-US"/>
          </a:p>
        </p:txBody>
      </p:sp>
    </p:spTree>
    <p:extLst>
      <p:ext uri="{BB962C8B-B14F-4D97-AF65-F5344CB8AC3E}">
        <p14:creationId xmlns:p14="http://schemas.microsoft.com/office/powerpoint/2010/main" val="1209107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8E9298D-2375-4B9D-B3DC-BC04F9D39E62}" type="slidenum">
              <a:rPr lang="en-US" smtClean="0"/>
              <a:t>9</a:t>
            </a:fld>
            <a:endParaRPr lang="en-US"/>
          </a:p>
        </p:txBody>
      </p:sp>
    </p:spTree>
    <p:extLst>
      <p:ext uri="{BB962C8B-B14F-4D97-AF65-F5344CB8AC3E}">
        <p14:creationId xmlns:p14="http://schemas.microsoft.com/office/powerpoint/2010/main" val="8842585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8" name="Graphic 10"/>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289452" y="6614824"/>
            <a:ext cx="3692573" cy="107859"/>
          </a:xfrm>
          <a:prstGeom prst="rect">
            <a:avLst/>
          </a:prstGeom>
        </p:spPr>
      </p:pic>
      <p:sp>
        <p:nvSpPr>
          <p:cNvPr id="4" name="Title Placeholder 1"/>
          <p:cNvSpPr>
            <a:spLocks noGrp="1"/>
          </p:cNvSpPr>
          <p:nvPr>
            <p:ph type="title"/>
          </p:nvPr>
        </p:nvSpPr>
        <p:spPr>
          <a:xfrm>
            <a:off x="934453" y="3276166"/>
            <a:ext cx="10515600" cy="926911"/>
          </a:xfrm>
          <a:prstGeom prst="rect">
            <a:avLst/>
          </a:prstGeom>
        </p:spPr>
        <p:txBody>
          <a:bodyPr vert="horz" lIns="91440" tIns="45720" rIns="91440" bIns="45720" rtlCol="0" anchor="ctr">
            <a:normAutofit/>
          </a:bodyPr>
          <a:lstStyle>
            <a:lvl1pPr>
              <a:defRPr>
                <a:solidFill>
                  <a:schemeClr val="tx1"/>
                </a:solidFill>
              </a:defRPr>
            </a:lvl1pPr>
          </a:lstStyle>
          <a:p>
            <a:r>
              <a:rPr lang="en-US" dirty="0"/>
              <a:t>Click to edit Master title style</a:t>
            </a:r>
          </a:p>
        </p:txBody>
      </p:sp>
      <p:sp>
        <p:nvSpPr>
          <p:cNvPr id="5" name="Date Placeholder 3"/>
          <p:cNvSpPr>
            <a:spLocks noGrp="1"/>
          </p:cNvSpPr>
          <p:nvPr>
            <p:ph type="dt" sz="half" idx="2"/>
          </p:nvPr>
        </p:nvSpPr>
        <p:spPr>
          <a:xfrm>
            <a:off x="838200" y="4579416"/>
            <a:ext cx="10515600" cy="365125"/>
          </a:xfrm>
          <a:prstGeom prst="rect">
            <a:avLst/>
          </a:prstGeom>
        </p:spPr>
        <p:txBody>
          <a:bodyPr vert="horz" lIns="91440" tIns="45720" rIns="91440" bIns="45720" rtlCol="0" anchor="ctr"/>
          <a:lstStyle>
            <a:lvl1pPr algn="ctr">
              <a:defRPr sz="1600" b="0" i="0">
                <a:solidFill>
                  <a:schemeClr val="bg1"/>
                </a:solidFill>
                <a:latin typeface="Helvetica Regular" charset="0"/>
                <a:ea typeface="Helvetica Regular" charset="0"/>
                <a:cs typeface="Helvetica Regular" charset="0"/>
              </a:defRPr>
            </a:lvl1pPr>
          </a:lstStyle>
          <a:p>
            <a:fld id="{AC7B667F-D94E-0D42-A8B5-35E31272ECEC}" type="datetimeFigureOut">
              <a:rPr lang="en-US" smtClean="0"/>
              <a:pPr/>
              <a:t>2/29/24</a:t>
            </a:fld>
            <a:endParaRPr lang="en-US" dirty="0"/>
          </a:p>
        </p:txBody>
      </p:sp>
      <p:pic>
        <p:nvPicPr>
          <p:cNvPr id="6" name="Graphic 19"/>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597195" y="1190303"/>
            <a:ext cx="6997610" cy="1344399"/>
          </a:xfrm>
          <a:prstGeom prst="rect">
            <a:avLst/>
          </a:prstGeom>
        </p:spPr>
      </p:pic>
      <p:sp>
        <p:nvSpPr>
          <p:cNvPr id="9" name="Rectangle 8"/>
          <p:cNvSpPr/>
          <p:nvPr/>
        </p:nvSpPr>
        <p:spPr>
          <a:xfrm>
            <a:off x="0" y="-2"/>
            <a:ext cx="3919948" cy="144866"/>
          </a:xfrm>
          <a:prstGeom prst="rect">
            <a:avLst/>
          </a:prstGeom>
          <a:solidFill>
            <a:srgbClr val="391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4151958" y="-4"/>
            <a:ext cx="3900222" cy="144868"/>
          </a:xfrm>
          <a:prstGeom prst="rect">
            <a:avLst/>
          </a:prstGeom>
          <a:solidFill>
            <a:srgbClr val="049F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284190" y="0"/>
            <a:ext cx="3907809" cy="144864"/>
          </a:xfrm>
          <a:prstGeom prst="rect">
            <a:avLst/>
          </a:prstGeom>
          <a:solidFill>
            <a:srgbClr val="7BBF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2914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lvl1pPr>
              <a:defRPr>
                <a:solidFill>
                  <a:schemeClr val="tx1">
                    <a:lumMod val="65000"/>
                    <a:lumOff val="35000"/>
                  </a:schemeClr>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8610600" y="6537278"/>
            <a:ext cx="2743200" cy="320722"/>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246491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a:prstGeom prst="rect">
            <a:avLst/>
          </a:prstGeom>
        </p:spPr>
        <p:txBody>
          <a:bodyPr vert="eaVert"/>
          <a:lstStyle>
            <a:lvl1pPr>
              <a:defRPr>
                <a:solidFill>
                  <a:schemeClr val="tx1">
                    <a:lumMod val="65000"/>
                    <a:lumOff val="35000"/>
                  </a:schemeClr>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8610600" y="6578221"/>
            <a:ext cx="2743200" cy="279779"/>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2800130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088C48-D45B-8545-9CFB-74B206B2D4F5}" type="datetimeFigureOut">
              <a:rPr lang="en-US" smtClean="0"/>
              <a:t>2/29/24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B47E37-EDB2-8C40-B721-655BCF5DE94B}" type="slidenum">
              <a:rPr lang="en-US" smtClean="0"/>
              <a:t>‹#›</a:t>
            </a:fld>
            <a:endParaRPr lang="en-US"/>
          </a:p>
        </p:txBody>
      </p:sp>
    </p:spTree>
    <p:extLst>
      <p:ext uri="{BB962C8B-B14F-4D97-AF65-F5344CB8AC3E}">
        <p14:creationId xmlns:p14="http://schemas.microsoft.com/office/powerpoint/2010/main" val="17646870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7_Title Slide">
    <p:spTree>
      <p:nvGrpSpPr>
        <p:cNvPr id="1" name=""/>
        <p:cNvGrpSpPr/>
        <p:nvPr/>
      </p:nvGrpSpPr>
      <p:grpSpPr>
        <a:xfrm>
          <a:off x="0" y="0"/>
          <a:ext cx="0" cy="0"/>
          <a:chOff x="0" y="0"/>
          <a:chExt cx="0" cy="0"/>
        </a:xfrm>
      </p:grpSpPr>
      <p:pic>
        <p:nvPicPr>
          <p:cNvPr id="12" name="Graphic 6"/>
          <p:cNvPicPr>
            <a:picLocks noChangeAspect="1"/>
          </p:cNvPicPr>
          <p:nvPr/>
        </p:nvPicPr>
        <p:blipFill rotWithShape="1">
          <a:blip r:embed="rId2" cstate="print">
            <a:extLst>
              <a:ext uri="{28A0092B-C50C-407E-A947-70E740481C1C}">
                <a14:useLocalDpi xmlns:a14="http://schemas.microsoft.com/office/drawing/2010/main" val="0"/>
              </a:ext>
            </a:extLst>
          </a:blip>
          <a:srcRect l="31450" t="17628" r="26478" b="17628"/>
          <a:stretch/>
        </p:blipFill>
        <p:spPr>
          <a:xfrm>
            <a:off x="520627" y="811784"/>
            <a:ext cx="4370453" cy="5197094"/>
          </a:xfrm>
          <a:prstGeom prst="rect">
            <a:avLst/>
          </a:prstGeom>
        </p:spPr>
      </p:pic>
      <p:sp>
        <p:nvSpPr>
          <p:cNvPr id="6" name="Slide Number Placeholder 5"/>
          <p:cNvSpPr>
            <a:spLocks noGrp="1"/>
          </p:cNvSpPr>
          <p:nvPr>
            <p:ph type="sldNum" sz="quarter" idx="12"/>
          </p:nvPr>
        </p:nvSpPr>
        <p:spPr/>
        <p:txBody>
          <a:bodyPr/>
          <a:lstStyle/>
          <a:p>
            <a:fld id="{E927A71C-5EB0-45EC-B0AD-E94D765AE5AB}" type="slidenum">
              <a:rPr lang="en-US" smtClean="0"/>
              <a:t>‹#›</a:t>
            </a:fld>
            <a:endParaRPr lang="en-US"/>
          </a:p>
        </p:txBody>
      </p:sp>
      <p:sp>
        <p:nvSpPr>
          <p:cNvPr id="8" name="Rectangle 7"/>
          <p:cNvSpPr/>
          <p:nvPr/>
        </p:nvSpPr>
        <p:spPr>
          <a:xfrm>
            <a:off x="5448592" y="1874750"/>
            <a:ext cx="6743408" cy="880159"/>
          </a:xfrm>
          <a:prstGeom prst="rect">
            <a:avLst/>
          </a:prstGeom>
          <a:solidFill>
            <a:srgbClr val="391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5448592" y="2971049"/>
            <a:ext cx="6743408" cy="881143"/>
          </a:xfrm>
          <a:prstGeom prst="rect">
            <a:avLst/>
          </a:prstGeom>
          <a:solidFill>
            <a:srgbClr val="049F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448592" y="4068332"/>
            <a:ext cx="6743408" cy="88398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5448592" y="3234339"/>
            <a:ext cx="6743408" cy="445170"/>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 name="Title 1"/>
          <p:cNvSpPr>
            <a:spLocks noGrp="1"/>
          </p:cNvSpPr>
          <p:nvPr>
            <p:ph type="ctrTitle"/>
          </p:nvPr>
        </p:nvSpPr>
        <p:spPr>
          <a:xfrm>
            <a:off x="5448592" y="1986481"/>
            <a:ext cx="6743408" cy="656696"/>
          </a:xfrm>
        </p:spPr>
        <p:txBody>
          <a:bodyPr anchor="b"/>
          <a:lstStyle>
            <a:lvl1pPr algn="ctr">
              <a:defRPr sz="44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7809286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610600" y="6595186"/>
            <a:ext cx="2743200" cy="262814"/>
          </a:xfrm>
          <a:prstGeom prst="rect">
            <a:avLst/>
          </a:prstGeom>
        </p:spPr>
        <p:txBody>
          <a:bodyPr/>
          <a:lstStyle>
            <a:lvl1pPr algn="r">
              <a:defRPr sz="1200"/>
            </a:lvl1pPr>
          </a:lstStyle>
          <a:p>
            <a:fld id="{023EF2FA-38EB-354B-AB31-D0F975FB7077}" type="slidenum">
              <a:rPr lang="en-US" smtClean="0"/>
              <a:pPr/>
              <a:t>‹#›</a:t>
            </a:fld>
            <a:endParaRPr lang="en-US" dirty="0"/>
          </a:p>
        </p:txBody>
      </p:sp>
    </p:spTree>
    <p:extLst>
      <p:ext uri="{BB962C8B-B14F-4D97-AF65-F5344CB8AC3E}">
        <p14:creationId xmlns:p14="http://schemas.microsoft.com/office/powerpoint/2010/main" val="1070527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a:xfrm>
            <a:off x="8604250" y="6605515"/>
            <a:ext cx="2743200" cy="252485"/>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741731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8610600" y="6591869"/>
            <a:ext cx="2743200" cy="266131"/>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140665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a:prstGeom prst="rect">
            <a:avLst/>
          </a:prstGeom>
        </p:spPr>
        <p:txBody>
          <a:bodyPr/>
          <a:lstStyle>
            <a:lvl1pPr>
              <a:defRPr>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8612188" y="6578221"/>
            <a:ext cx="2743200" cy="279779"/>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1935786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lvl1pPr>
              <a:defRPr>
                <a:solidFill>
                  <a:schemeClr val="tx1">
                    <a:lumMod val="65000"/>
                    <a:lumOff val="35000"/>
                  </a:schemeClr>
                </a:solidFill>
              </a:defRPr>
            </a:lvl1pPr>
          </a:lstStyle>
          <a:p>
            <a:r>
              <a:rPr lang="en-US" dirty="0"/>
              <a:t>Click to edit Master title style</a:t>
            </a:r>
          </a:p>
        </p:txBody>
      </p:sp>
      <p:sp>
        <p:nvSpPr>
          <p:cNvPr id="5" name="Slide Number Placeholder 4"/>
          <p:cNvSpPr>
            <a:spLocks noGrp="1"/>
          </p:cNvSpPr>
          <p:nvPr>
            <p:ph type="sldNum" sz="quarter" idx="12"/>
          </p:nvPr>
        </p:nvSpPr>
        <p:spPr>
          <a:xfrm>
            <a:off x="8610600" y="6523630"/>
            <a:ext cx="2743200" cy="334370"/>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383781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610600" y="6550925"/>
            <a:ext cx="2743200" cy="307075"/>
          </a:xfrm>
          <a:prstGeom prst="rect">
            <a:avLst/>
          </a:prstGeom>
        </p:spPr>
        <p:txBody>
          <a:bodyPr/>
          <a:lstStyle/>
          <a:p>
            <a:fld id="{023EF2FA-38EB-354B-AB31-D0F975FB7077}" type="slidenum">
              <a:rPr lang="en-US" smtClean="0"/>
              <a:t>‹#›</a:t>
            </a:fld>
            <a:endParaRPr lang="en-US"/>
          </a:p>
        </p:txBody>
      </p:sp>
      <p:sp>
        <p:nvSpPr>
          <p:cNvPr id="5" name="Title 1"/>
          <p:cNvSpPr>
            <a:spLocks noGrp="1"/>
          </p:cNvSpPr>
          <p:nvPr>
            <p:ph type="title"/>
          </p:nvPr>
        </p:nvSpPr>
        <p:spPr>
          <a:xfrm>
            <a:off x="838200" y="745451"/>
            <a:ext cx="10515600" cy="821917"/>
          </a:xfrm>
          <a:prstGeom prst="rect">
            <a:avLst/>
          </a:prstGeom>
        </p:spPr>
        <p:txBody>
          <a:bodyPr/>
          <a:lstStyle>
            <a:lvl1pPr>
              <a:defRPr sz="4800">
                <a:solidFill>
                  <a:schemeClr val="tx1">
                    <a:lumMod val="65000"/>
                    <a:lumOff val="35000"/>
                  </a:schemeClr>
                </a:solidFill>
              </a:defRPr>
            </a:lvl1pPr>
          </a:lstStyle>
          <a:p>
            <a:r>
              <a:rPr lang="en-US"/>
              <a:t>Click to edit Master title style</a:t>
            </a:r>
            <a:endParaRPr lang="en-US" dirty="0"/>
          </a:p>
        </p:txBody>
      </p:sp>
    </p:spTree>
    <p:extLst>
      <p:ext uri="{BB962C8B-B14F-4D97-AF65-F5344CB8AC3E}">
        <p14:creationId xmlns:p14="http://schemas.microsoft.com/office/powerpoint/2010/main" val="1316177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p:cNvSpPr>
            <a:spLocks noGrp="1"/>
          </p:cNvSpPr>
          <p:nvPr>
            <p:ph type="sldNum" sz="quarter" idx="12"/>
          </p:nvPr>
        </p:nvSpPr>
        <p:spPr>
          <a:xfrm>
            <a:off x="8612188" y="6564573"/>
            <a:ext cx="2743200" cy="293427"/>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1915661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p:cNvSpPr>
            <a:spLocks noGrp="1"/>
          </p:cNvSpPr>
          <p:nvPr>
            <p:ph type="sldNum" sz="quarter" idx="12"/>
          </p:nvPr>
        </p:nvSpPr>
        <p:spPr>
          <a:xfrm>
            <a:off x="8612188" y="6523630"/>
            <a:ext cx="2743200" cy="334370"/>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1450112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15">
            <a:alphaModFix amt="5000"/>
            <a:extLst>
              <a:ext uri="{28A0092B-C50C-407E-A947-70E740481C1C}">
                <a14:useLocalDpi xmlns:a14="http://schemas.microsoft.com/office/drawing/2010/main" val="0"/>
              </a:ext>
            </a:extLst>
          </a:blip>
          <a:srcRect l="26425" r="31898" b="35658"/>
          <a:stretch/>
        </p:blipFill>
        <p:spPr>
          <a:xfrm>
            <a:off x="7752498" y="1678675"/>
            <a:ext cx="4439502" cy="5179325"/>
          </a:xfrm>
          <a:prstGeom prst="rect">
            <a:avLst/>
          </a:prstGeom>
        </p:spPr>
      </p:pic>
      <p:sp>
        <p:nvSpPr>
          <p:cNvPr id="11" name="Rectangle 10"/>
          <p:cNvSpPr/>
          <p:nvPr/>
        </p:nvSpPr>
        <p:spPr>
          <a:xfrm>
            <a:off x="0" y="-2"/>
            <a:ext cx="3919948" cy="144866"/>
          </a:xfrm>
          <a:prstGeom prst="rect">
            <a:avLst/>
          </a:prstGeom>
          <a:solidFill>
            <a:srgbClr val="391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4151958" y="-4"/>
            <a:ext cx="3900222" cy="144868"/>
          </a:xfrm>
          <a:prstGeom prst="rect">
            <a:avLst/>
          </a:prstGeom>
          <a:solidFill>
            <a:srgbClr val="049F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8284190" y="0"/>
            <a:ext cx="3907809" cy="144864"/>
          </a:xfrm>
          <a:prstGeom prst="rect">
            <a:avLst/>
          </a:prstGeom>
          <a:solidFill>
            <a:srgbClr val="7BBF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433009" y="6292563"/>
            <a:ext cx="2103476" cy="528504"/>
          </a:xfrm>
          <a:prstGeom prst="rect">
            <a:avLst/>
          </a:prstGeom>
        </p:spPr>
      </p:pic>
      <p:sp>
        <p:nvSpPr>
          <p:cNvPr id="17" name="Slide Number Placeholder 5"/>
          <p:cNvSpPr>
            <a:spLocks noGrp="1"/>
          </p:cNvSpPr>
          <p:nvPr>
            <p:ph type="sldNum" sz="quarter" idx="4"/>
          </p:nvPr>
        </p:nvSpPr>
        <p:spPr>
          <a:xfrm>
            <a:off x="8610600" y="6523630"/>
            <a:ext cx="2743200" cy="262814"/>
          </a:xfrm>
          <a:prstGeom prst="rect">
            <a:avLst/>
          </a:prstGeom>
        </p:spPr>
        <p:txBody>
          <a:bodyPr/>
          <a:lstStyle>
            <a:lvl1pPr algn="r">
              <a:defRPr sz="1200"/>
            </a:lvl1pPr>
          </a:lstStyle>
          <a:p>
            <a:fld id="{023EF2FA-38EB-354B-AB31-D0F975FB7077}" type="slidenum">
              <a:rPr lang="en-US" smtClean="0"/>
              <a:pPr/>
              <a:t>‹#›</a:t>
            </a:fld>
            <a:endParaRPr lang="en-US" dirty="0"/>
          </a:p>
        </p:txBody>
      </p:sp>
      <p:sp>
        <p:nvSpPr>
          <p:cNvPr id="10" name="Footer Placeholder 4"/>
          <p:cNvSpPr txBox="1">
            <a:spLocks/>
          </p:cNvSpPr>
          <p:nvPr/>
        </p:nvSpPr>
        <p:spPr>
          <a:xfrm>
            <a:off x="1653904" y="6492871"/>
            <a:ext cx="4084320" cy="365125"/>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bg2">
                    <a:lumMod val="25000"/>
                  </a:schemeClr>
                </a:solidFill>
                <a:latin typeface="Myriad Pro" panose="020B0503030403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800" b="0" i="0" dirty="0">
                <a:solidFill>
                  <a:srgbClr val="391378"/>
                </a:solidFill>
                <a:latin typeface="Helvetica Regular" charset="0"/>
              </a:rPr>
              <a:t>©  2017 New York State Office of Mental Health</a:t>
            </a:r>
          </a:p>
        </p:txBody>
      </p:sp>
    </p:spTree>
    <p:extLst>
      <p:ext uri="{BB962C8B-B14F-4D97-AF65-F5344CB8AC3E}">
        <p14:creationId xmlns:p14="http://schemas.microsoft.com/office/powerpoint/2010/main" val="56612017"/>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 id="2147483767" r:id="rId12"/>
    <p:sldLayoutId id="2147483768" r:id="rId13"/>
  </p:sldLayoutIdLst>
  <p:txStyles>
    <p:titleStyle>
      <a:lvl1pPr algn="ctr" defTabSz="914400" rtl="0" eaLnBrk="1" latinLnBrk="0" hangingPunct="1">
        <a:lnSpc>
          <a:spcPct val="90000"/>
        </a:lnSpc>
        <a:spcBef>
          <a:spcPct val="0"/>
        </a:spcBef>
        <a:buNone/>
        <a:defRPr sz="6000" b="0" i="0" kern="1200">
          <a:solidFill>
            <a:schemeClr val="bg1"/>
          </a:solidFill>
          <a:latin typeface="Helvetica Light" charset="0"/>
          <a:ea typeface="Helvetica Light" charset="0"/>
          <a:cs typeface="Helvetica Light" charset="0"/>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2711B-B4FF-4A1C-996E-2DB36267DCAF}"/>
              </a:ext>
            </a:extLst>
          </p:cNvPr>
          <p:cNvSpPr>
            <a:spLocks noGrp="1"/>
          </p:cNvSpPr>
          <p:nvPr>
            <p:ph type="title"/>
          </p:nvPr>
        </p:nvSpPr>
        <p:spPr>
          <a:xfrm>
            <a:off x="241738" y="4511842"/>
            <a:ext cx="11792607" cy="637674"/>
          </a:xfrm>
        </p:spPr>
        <p:txBody>
          <a:bodyPr>
            <a:normAutofit fontScale="90000"/>
          </a:bodyPr>
          <a:lstStyle/>
          <a:p>
            <a:r>
              <a:rPr lang="en-US" b="1" dirty="0"/>
              <a:t>Differentiating Unipolar and Bipolar Depression and </a:t>
            </a:r>
            <a:br>
              <a:rPr lang="en-US" b="1" dirty="0"/>
            </a:br>
            <a:r>
              <a:rPr lang="en-US" b="1" dirty="0"/>
              <a:t>Considering “SSRI Activation” </a:t>
            </a:r>
            <a:br>
              <a:rPr lang="en-US" dirty="0"/>
            </a:br>
            <a:br>
              <a:rPr lang="en-US" dirty="0"/>
            </a:br>
            <a:r>
              <a:rPr lang="en-US" sz="4000" dirty="0"/>
              <a:t>April 2024</a:t>
            </a:r>
          </a:p>
        </p:txBody>
      </p:sp>
    </p:spTree>
    <p:extLst>
      <p:ext uri="{BB962C8B-B14F-4D97-AF65-F5344CB8AC3E}">
        <p14:creationId xmlns:p14="http://schemas.microsoft.com/office/powerpoint/2010/main" val="26611199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878971-4606-B44F-DFF4-03CB6C2A9E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38A01B-641A-BD16-E6EB-E85C75240D1C}"/>
              </a:ext>
            </a:extLst>
          </p:cNvPr>
          <p:cNvSpPr>
            <a:spLocks noGrp="1"/>
          </p:cNvSpPr>
          <p:nvPr>
            <p:ph type="title"/>
          </p:nvPr>
        </p:nvSpPr>
        <p:spPr>
          <a:xfrm>
            <a:off x="838200" y="365125"/>
            <a:ext cx="10515600" cy="2021815"/>
          </a:xfrm>
        </p:spPr>
        <p:txBody>
          <a:bodyPr/>
          <a:lstStyle/>
          <a:p>
            <a:r>
              <a:rPr lang="en-US" dirty="0"/>
              <a:t>Challenges Here</a:t>
            </a:r>
            <a:br>
              <a:rPr lang="en-US" dirty="0"/>
            </a:br>
            <a:r>
              <a:rPr lang="en-US" dirty="0"/>
              <a:t>Debrief</a:t>
            </a:r>
          </a:p>
        </p:txBody>
      </p:sp>
      <p:sp>
        <p:nvSpPr>
          <p:cNvPr id="3" name="Content Placeholder 2">
            <a:extLst>
              <a:ext uri="{FF2B5EF4-FFF2-40B4-BE49-F238E27FC236}">
                <a16:creationId xmlns:a16="http://schemas.microsoft.com/office/drawing/2014/main" id="{CD73831D-4B90-FA89-0CA5-3F5C8EB31DBA}"/>
              </a:ext>
            </a:extLst>
          </p:cNvPr>
          <p:cNvSpPr>
            <a:spLocks noGrp="1"/>
          </p:cNvSpPr>
          <p:nvPr>
            <p:ph idx="1"/>
          </p:nvPr>
        </p:nvSpPr>
        <p:spPr>
          <a:xfrm>
            <a:off x="838200" y="2553195"/>
            <a:ext cx="10515600" cy="3623768"/>
          </a:xfrm>
        </p:spPr>
        <p:txBody>
          <a:bodyPr/>
          <a:lstStyle/>
          <a:p>
            <a:pPr marL="0" indent="0">
              <a:buNone/>
            </a:pPr>
            <a:endParaRPr lang="en-US" dirty="0"/>
          </a:p>
          <a:p>
            <a:r>
              <a:rPr lang="en-US" dirty="0"/>
              <a:t>This is a WCC/sports physical with limited time</a:t>
            </a:r>
          </a:p>
          <a:p>
            <a:r>
              <a:rPr lang="en-US" dirty="0"/>
              <a:t>No family history (adopted)</a:t>
            </a:r>
          </a:p>
          <a:p>
            <a:pPr marL="0" indent="0">
              <a:buNone/>
            </a:pPr>
            <a:endParaRPr lang="en-US" dirty="0"/>
          </a:p>
          <a:p>
            <a:endParaRPr lang="en-US" dirty="0"/>
          </a:p>
        </p:txBody>
      </p:sp>
    </p:spTree>
    <p:extLst>
      <p:ext uri="{BB962C8B-B14F-4D97-AF65-F5344CB8AC3E}">
        <p14:creationId xmlns:p14="http://schemas.microsoft.com/office/powerpoint/2010/main" val="1597277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DE9F6D-5883-EFA5-CFDC-AF4CB895C32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72CB98-27E7-6232-18C7-6E0BB94E06AC}"/>
              </a:ext>
            </a:extLst>
          </p:cNvPr>
          <p:cNvSpPr>
            <a:spLocks noGrp="1"/>
          </p:cNvSpPr>
          <p:nvPr>
            <p:ph type="title"/>
          </p:nvPr>
        </p:nvSpPr>
        <p:spPr>
          <a:xfrm>
            <a:off x="838200" y="365125"/>
            <a:ext cx="10515600" cy="2021815"/>
          </a:xfrm>
        </p:spPr>
        <p:txBody>
          <a:bodyPr/>
          <a:lstStyle/>
          <a:p>
            <a:r>
              <a:rPr lang="en-US" dirty="0"/>
              <a:t>Challenges Here</a:t>
            </a:r>
            <a:br>
              <a:rPr lang="en-US" dirty="0"/>
            </a:br>
            <a:r>
              <a:rPr lang="en-US" dirty="0"/>
              <a:t>Debrief</a:t>
            </a:r>
          </a:p>
        </p:txBody>
      </p:sp>
      <p:sp>
        <p:nvSpPr>
          <p:cNvPr id="3" name="Content Placeholder 2">
            <a:extLst>
              <a:ext uri="{FF2B5EF4-FFF2-40B4-BE49-F238E27FC236}">
                <a16:creationId xmlns:a16="http://schemas.microsoft.com/office/drawing/2014/main" id="{0BFC8AB9-097C-BF7F-B5C8-35ACFEFD5576}"/>
              </a:ext>
            </a:extLst>
          </p:cNvPr>
          <p:cNvSpPr>
            <a:spLocks noGrp="1"/>
          </p:cNvSpPr>
          <p:nvPr>
            <p:ph idx="1"/>
          </p:nvPr>
        </p:nvSpPr>
        <p:spPr>
          <a:xfrm>
            <a:off x="838200" y="2553195"/>
            <a:ext cx="10515600" cy="3623768"/>
          </a:xfrm>
        </p:spPr>
        <p:txBody>
          <a:bodyPr/>
          <a:lstStyle/>
          <a:p>
            <a:pPr marL="0" indent="0">
              <a:buNone/>
            </a:pPr>
            <a:endParaRPr lang="en-US" dirty="0"/>
          </a:p>
          <a:p>
            <a:r>
              <a:rPr lang="en-US" dirty="0"/>
              <a:t>This is a WCC/sports physical with limited time</a:t>
            </a:r>
          </a:p>
          <a:p>
            <a:r>
              <a:rPr lang="en-US" dirty="0"/>
              <a:t>No family history (adopted)</a:t>
            </a:r>
          </a:p>
          <a:p>
            <a:r>
              <a:rPr lang="en-US" dirty="0"/>
              <a:t>New doctor-patient Relationship</a:t>
            </a:r>
          </a:p>
          <a:p>
            <a:pPr marL="0" indent="0">
              <a:buNone/>
            </a:pPr>
            <a:endParaRPr lang="en-US" dirty="0"/>
          </a:p>
          <a:p>
            <a:endParaRPr lang="en-US" dirty="0"/>
          </a:p>
        </p:txBody>
      </p:sp>
    </p:spTree>
    <p:extLst>
      <p:ext uri="{BB962C8B-B14F-4D97-AF65-F5344CB8AC3E}">
        <p14:creationId xmlns:p14="http://schemas.microsoft.com/office/powerpoint/2010/main" val="451930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4D1356-108F-3928-613D-B2EEF00F02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91CE7F-FEFF-DBA7-C9EF-100B2BB62509}"/>
              </a:ext>
            </a:extLst>
          </p:cNvPr>
          <p:cNvSpPr>
            <a:spLocks noGrp="1"/>
          </p:cNvSpPr>
          <p:nvPr>
            <p:ph type="title"/>
          </p:nvPr>
        </p:nvSpPr>
        <p:spPr>
          <a:xfrm>
            <a:off x="838200" y="365125"/>
            <a:ext cx="10515600" cy="2021815"/>
          </a:xfrm>
        </p:spPr>
        <p:txBody>
          <a:bodyPr/>
          <a:lstStyle/>
          <a:p>
            <a:r>
              <a:rPr lang="en-US" dirty="0"/>
              <a:t>Challenges Here</a:t>
            </a:r>
            <a:br>
              <a:rPr lang="en-US" dirty="0"/>
            </a:br>
            <a:r>
              <a:rPr lang="en-US" dirty="0"/>
              <a:t>Debrief</a:t>
            </a:r>
          </a:p>
        </p:txBody>
      </p:sp>
      <p:sp>
        <p:nvSpPr>
          <p:cNvPr id="3" name="Content Placeholder 2">
            <a:extLst>
              <a:ext uri="{FF2B5EF4-FFF2-40B4-BE49-F238E27FC236}">
                <a16:creationId xmlns:a16="http://schemas.microsoft.com/office/drawing/2014/main" id="{3ADF885B-A6C3-3459-06D0-B025548DCFD2}"/>
              </a:ext>
            </a:extLst>
          </p:cNvPr>
          <p:cNvSpPr>
            <a:spLocks noGrp="1"/>
          </p:cNvSpPr>
          <p:nvPr>
            <p:ph idx="1"/>
          </p:nvPr>
        </p:nvSpPr>
        <p:spPr>
          <a:xfrm>
            <a:off x="838200" y="2553195"/>
            <a:ext cx="10515600" cy="3623768"/>
          </a:xfrm>
        </p:spPr>
        <p:txBody>
          <a:bodyPr/>
          <a:lstStyle/>
          <a:p>
            <a:pPr marL="0" indent="0">
              <a:buNone/>
            </a:pPr>
            <a:endParaRPr lang="en-US" dirty="0"/>
          </a:p>
          <a:p>
            <a:r>
              <a:rPr lang="en-US" dirty="0"/>
              <a:t>This is a WCC/sports physical with limited time</a:t>
            </a:r>
          </a:p>
          <a:p>
            <a:r>
              <a:rPr lang="en-US" dirty="0"/>
              <a:t>No family history (adopted)</a:t>
            </a:r>
          </a:p>
          <a:p>
            <a:r>
              <a:rPr lang="en-US" dirty="0"/>
              <a:t>New doctor-patient Relationship</a:t>
            </a:r>
          </a:p>
          <a:p>
            <a:r>
              <a:rPr lang="en-US" dirty="0"/>
              <a:t>Patient is not forthcoming</a:t>
            </a:r>
          </a:p>
          <a:p>
            <a:pPr marL="0" indent="0">
              <a:buNone/>
            </a:pPr>
            <a:endParaRPr lang="en-US" dirty="0"/>
          </a:p>
          <a:p>
            <a:endParaRPr lang="en-US" dirty="0"/>
          </a:p>
        </p:txBody>
      </p:sp>
    </p:spTree>
    <p:extLst>
      <p:ext uri="{BB962C8B-B14F-4D97-AF65-F5344CB8AC3E}">
        <p14:creationId xmlns:p14="http://schemas.microsoft.com/office/powerpoint/2010/main" val="4189042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57C24-672D-4F4F-9571-B44C3C43B80D}"/>
              </a:ext>
            </a:extLst>
          </p:cNvPr>
          <p:cNvSpPr>
            <a:spLocks noGrp="1"/>
          </p:cNvSpPr>
          <p:nvPr>
            <p:ph type="title"/>
          </p:nvPr>
        </p:nvSpPr>
        <p:spPr/>
        <p:txBody>
          <a:bodyPr/>
          <a:lstStyle/>
          <a:p>
            <a:r>
              <a:rPr lang="en-US" dirty="0"/>
              <a:t>More History</a:t>
            </a:r>
          </a:p>
        </p:txBody>
      </p:sp>
      <p:sp>
        <p:nvSpPr>
          <p:cNvPr id="3" name="Content Placeholder 2">
            <a:extLst>
              <a:ext uri="{FF2B5EF4-FFF2-40B4-BE49-F238E27FC236}">
                <a16:creationId xmlns:a16="http://schemas.microsoft.com/office/drawing/2014/main" id="{64B39B23-5653-4696-B6C1-744335E9848D}"/>
              </a:ext>
            </a:extLst>
          </p:cNvPr>
          <p:cNvSpPr>
            <a:spLocks noGrp="1"/>
          </p:cNvSpPr>
          <p:nvPr>
            <p:ph idx="1"/>
          </p:nvPr>
        </p:nvSpPr>
        <p:spPr>
          <a:xfrm>
            <a:off x="838200" y="2315688"/>
            <a:ext cx="10515600" cy="3861275"/>
          </a:xfrm>
        </p:spPr>
        <p:txBody>
          <a:bodyPr/>
          <a:lstStyle/>
          <a:p>
            <a:r>
              <a:rPr lang="en-US" dirty="0"/>
              <a:t>Patient fills out the SCARED screen for anxiety</a:t>
            </a:r>
          </a:p>
          <a:p>
            <a:r>
              <a:rPr lang="en-US" dirty="0"/>
              <a:t>Mom says Amy is tired during the day</a:t>
            </a:r>
          </a:p>
          <a:p>
            <a:r>
              <a:rPr lang="en-US" dirty="0"/>
              <a:t>You assess safety (PHQ9 and maybe ASQ) with Mom and Amy</a:t>
            </a:r>
          </a:p>
          <a:p>
            <a:r>
              <a:rPr lang="en-US" dirty="0"/>
              <a:t>No urgent suicidality, so you have her come back when there is more time in your schedule</a:t>
            </a:r>
          </a:p>
        </p:txBody>
      </p:sp>
    </p:spTree>
    <p:extLst>
      <p:ext uri="{BB962C8B-B14F-4D97-AF65-F5344CB8AC3E}">
        <p14:creationId xmlns:p14="http://schemas.microsoft.com/office/powerpoint/2010/main" val="3064492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E7A5B-02D1-48DF-9BC4-8A44D8DE5D72}"/>
              </a:ext>
            </a:extLst>
          </p:cNvPr>
          <p:cNvSpPr>
            <a:spLocks noGrp="1"/>
          </p:cNvSpPr>
          <p:nvPr>
            <p:ph type="title"/>
          </p:nvPr>
        </p:nvSpPr>
        <p:spPr/>
        <p:txBody>
          <a:bodyPr/>
          <a:lstStyle/>
          <a:p>
            <a:r>
              <a:rPr lang="en-US" dirty="0"/>
              <a:t>Returns a week later</a:t>
            </a:r>
          </a:p>
        </p:txBody>
      </p:sp>
      <p:sp>
        <p:nvSpPr>
          <p:cNvPr id="3" name="Content Placeholder 2">
            <a:extLst>
              <a:ext uri="{FF2B5EF4-FFF2-40B4-BE49-F238E27FC236}">
                <a16:creationId xmlns:a16="http://schemas.microsoft.com/office/drawing/2014/main" id="{899D86E8-C733-4324-8C2C-F0FDBEB081DB}"/>
              </a:ext>
            </a:extLst>
          </p:cNvPr>
          <p:cNvSpPr>
            <a:spLocks noGrp="1"/>
          </p:cNvSpPr>
          <p:nvPr>
            <p:ph idx="1"/>
          </p:nvPr>
        </p:nvSpPr>
        <p:spPr>
          <a:xfrm>
            <a:off x="838200" y="2042556"/>
            <a:ext cx="10515600" cy="4450318"/>
          </a:xfrm>
        </p:spPr>
        <p:txBody>
          <a:bodyPr/>
          <a:lstStyle/>
          <a:p>
            <a:r>
              <a:rPr lang="en-US" dirty="0"/>
              <a:t>PHQ-9 was positive (17) a week ago but not suicidal</a:t>
            </a:r>
          </a:p>
          <a:p>
            <a:r>
              <a:rPr lang="en-US" dirty="0"/>
              <a:t>SCARED self and parent reports are negative for anxiety</a:t>
            </a:r>
          </a:p>
          <a:p>
            <a:r>
              <a:rPr lang="en-US" dirty="0"/>
              <a:t>Mood and sleep symptoms continue</a:t>
            </a:r>
          </a:p>
          <a:p>
            <a:r>
              <a:rPr lang="en-US" dirty="0"/>
              <a:t>No suicidal thoughts this week</a:t>
            </a:r>
          </a:p>
          <a:p>
            <a:r>
              <a:rPr lang="en-US" dirty="0"/>
              <a:t>Sleep issues continue, online at night</a:t>
            </a:r>
          </a:p>
          <a:p>
            <a:r>
              <a:rPr lang="en-US" dirty="0"/>
              <a:t>Irritable and trouble concentrating on schoolwork</a:t>
            </a:r>
          </a:p>
          <a:p>
            <a:r>
              <a:rPr lang="en-US" b="1" dirty="0"/>
              <a:t>Isolated in room and asking to quit soccer</a:t>
            </a:r>
          </a:p>
        </p:txBody>
      </p:sp>
    </p:spTree>
    <p:extLst>
      <p:ext uri="{BB962C8B-B14F-4D97-AF65-F5344CB8AC3E}">
        <p14:creationId xmlns:p14="http://schemas.microsoft.com/office/powerpoint/2010/main" val="34435928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0674D-D1A8-4D1D-A229-F8FC9572A7B5}"/>
              </a:ext>
            </a:extLst>
          </p:cNvPr>
          <p:cNvSpPr>
            <a:spLocks noGrp="1"/>
          </p:cNvSpPr>
          <p:nvPr>
            <p:ph type="title"/>
          </p:nvPr>
        </p:nvSpPr>
        <p:spPr/>
        <p:txBody>
          <a:bodyPr/>
          <a:lstStyle/>
          <a:p>
            <a:r>
              <a:rPr lang="en-US" dirty="0"/>
              <a:t>Where are you leaning now?</a:t>
            </a:r>
          </a:p>
        </p:txBody>
      </p:sp>
      <p:sp>
        <p:nvSpPr>
          <p:cNvPr id="3" name="Content Placeholder 2">
            <a:extLst>
              <a:ext uri="{FF2B5EF4-FFF2-40B4-BE49-F238E27FC236}">
                <a16:creationId xmlns:a16="http://schemas.microsoft.com/office/drawing/2014/main" id="{8ACC9C15-07FD-4504-B255-1C933EF7539E}"/>
              </a:ext>
            </a:extLst>
          </p:cNvPr>
          <p:cNvSpPr>
            <a:spLocks noGrp="1"/>
          </p:cNvSpPr>
          <p:nvPr>
            <p:ph idx="1"/>
          </p:nvPr>
        </p:nvSpPr>
        <p:spPr>
          <a:xfrm>
            <a:off x="838200" y="3176337"/>
            <a:ext cx="10515600" cy="3000626"/>
          </a:xfrm>
        </p:spPr>
        <p:txBody>
          <a:bodyPr/>
          <a:lstStyle/>
          <a:p>
            <a:pPr marL="0" indent="0" algn="ctr">
              <a:buNone/>
            </a:pPr>
            <a:r>
              <a:rPr lang="en-US" dirty="0"/>
              <a:t>ASK THE AUDIENCE/PANEL</a:t>
            </a:r>
          </a:p>
        </p:txBody>
      </p:sp>
    </p:spTree>
    <p:extLst>
      <p:ext uri="{BB962C8B-B14F-4D97-AF65-F5344CB8AC3E}">
        <p14:creationId xmlns:p14="http://schemas.microsoft.com/office/powerpoint/2010/main" val="2266057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3"/>
          <p:cNvSpPr>
            <a:spLocks noGrp="1"/>
          </p:cNvSpPr>
          <p:nvPr>
            <p:ph type="title"/>
          </p:nvPr>
        </p:nvSpPr>
        <p:spPr>
          <a:xfrm>
            <a:off x="1524000" y="191388"/>
            <a:ext cx="9144000" cy="765543"/>
          </a:xfrm>
        </p:spPr>
        <p:txBody>
          <a:bodyPr/>
          <a:lstStyle/>
          <a:p>
            <a:pPr algn="ctr"/>
            <a:r>
              <a:rPr lang="en-US" sz="4000" b="1" dirty="0">
                <a:solidFill>
                  <a:srgbClr val="7030A0"/>
                </a:solidFill>
                <a:latin typeface="Arial" charset="0"/>
              </a:rPr>
              <a:t>DSM 5 Diagnostic Criteria for MDD</a:t>
            </a:r>
          </a:p>
        </p:txBody>
      </p:sp>
      <p:sp>
        <p:nvSpPr>
          <p:cNvPr id="10241" name="Rectangle 3"/>
          <p:cNvSpPr>
            <a:spLocks noGrp="1" noChangeArrowheads="1"/>
          </p:cNvSpPr>
          <p:nvPr>
            <p:ph idx="1"/>
          </p:nvPr>
        </p:nvSpPr>
        <p:spPr>
          <a:xfrm>
            <a:off x="1524000" y="797442"/>
            <a:ext cx="9144000" cy="6419406"/>
          </a:xfrm>
        </p:spPr>
        <p:txBody>
          <a:bodyPr>
            <a:normAutofit lnSpcReduction="10000"/>
          </a:bodyPr>
          <a:lstStyle/>
          <a:p>
            <a:pPr marL="457200" indent="-457200">
              <a:lnSpc>
                <a:spcPct val="80000"/>
              </a:lnSpc>
              <a:spcAft>
                <a:spcPct val="25000"/>
              </a:spcAft>
              <a:buClr>
                <a:schemeClr val="tx2"/>
              </a:buClr>
              <a:buFontTx/>
              <a:buAutoNum type="alphaUcPeriod"/>
            </a:pPr>
            <a:r>
              <a:rPr lang="en-US" sz="2200" dirty="0">
                <a:latin typeface="Arial" charset="0"/>
              </a:rPr>
              <a:t>Five (or more) of the following symptoms have been present during the same 2-week period and </a:t>
            </a:r>
            <a:r>
              <a:rPr lang="en-US" sz="2200" b="1" i="1" dirty="0">
                <a:solidFill>
                  <a:srgbClr val="7030A0"/>
                </a:solidFill>
                <a:latin typeface="Arial" charset="0"/>
              </a:rPr>
              <a:t>represent a change from previous functioning</a:t>
            </a:r>
            <a:r>
              <a:rPr lang="en-US" sz="2200" dirty="0">
                <a:solidFill>
                  <a:srgbClr val="7030A0"/>
                </a:solidFill>
                <a:latin typeface="Arial" charset="0"/>
              </a:rPr>
              <a:t>;</a:t>
            </a:r>
            <a:r>
              <a:rPr lang="en-US" sz="2200" dirty="0">
                <a:latin typeface="Arial" charset="0"/>
              </a:rPr>
              <a:t> at least one of the symptoms is either (1) depressed mood or (2) loss of interest or pleasure.</a:t>
            </a:r>
          </a:p>
          <a:p>
            <a:pPr marL="1069975" lvl="1" indent="-498475">
              <a:lnSpc>
                <a:spcPct val="80000"/>
              </a:lnSpc>
              <a:spcAft>
                <a:spcPct val="25000"/>
              </a:spcAft>
              <a:buNone/>
            </a:pPr>
            <a:r>
              <a:rPr lang="en-US" sz="2200" b="1" dirty="0">
                <a:solidFill>
                  <a:schemeClr val="accent1"/>
                </a:solidFill>
                <a:latin typeface="Arial" charset="0"/>
                <a:cs typeface="ＭＳ Ｐゴシック" charset="0"/>
              </a:rPr>
              <a:t>(1)</a:t>
            </a:r>
            <a:r>
              <a:rPr lang="en-US" sz="2200" b="1" dirty="0">
                <a:solidFill>
                  <a:srgbClr val="FFFF00"/>
                </a:solidFill>
                <a:latin typeface="Arial" charset="0"/>
                <a:cs typeface="ＭＳ Ｐゴシック" charset="0"/>
              </a:rPr>
              <a:t> </a:t>
            </a:r>
            <a:r>
              <a:rPr lang="en-US" sz="2200" b="1" dirty="0">
                <a:solidFill>
                  <a:schemeClr val="tx2"/>
                </a:solidFill>
                <a:latin typeface="Arial" charset="0"/>
                <a:cs typeface="ＭＳ Ｐゴシック" charset="0"/>
              </a:rPr>
              <a:t>Depressed mood - or</a:t>
            </a:r>
            <a:r>
              <a:rPr lang="en-US" sz="2200" b="1" i="1" u="sng" dirty="0">
                <a:latin typeface="Arial" charset="0"/>
                <a:cs typeface="ＭＳ Ｐゴシック" charset="0"/>
              </a:rPr>
              <a:t> irritable mood in kids!</a:t>
            </a:r>
          </a:p>
          <a:p>
            <a:pPr marL="1069975" lvl="1" indent="-498475">
              <a:lnSpc>
                <a:spcPct val="80000"/>
              </a:lnSpc>
              <a:spcAft>
                <a:spcPct val="25000"/>
              </a:spcAft>
              <a:buNone/>
            </a:pPr>
            <a:r>
              <a:rPr lang="en-US" sz="2200" b="1" dirty="0">
                <a:solidFill>
                  <a:schemeClr val="accent1"/>
                </a:solidFill>
                <a:latin typeface="Arial" charset="0"/>
                <a:cs typeface="ＭＳ Ｐゴシック" charset="0"/>
              </a:rPr>
              <a:t>(2) </a:t>
            </a:r>
            <a:r>
              <a:rPr lang="en-US" sz="2200" b="1" dirty="0">
                <a:solidFill>
                  <a:schemeClr val="tx2"/>
                </a:solidFill>
                <a:latin typeface="Arial" charset="0"/>
                <a:cs typeface="ＭＳ Ｐゴシック" charset="0"/>
              </a:rPr>
              <a:t>Diminished interest or pleasure in all, or almost all, activities </a:t>
            </a:r>
          </a:p>
          <a:p>
            <a:pPr marL="1069975" lvl="1" indent="-498475">
              <a:lnSpc>
                <a:spcPct val="80000"/>
              </a:lnSpc>
              <a:spcAft>
                <a:spcPct val="25000"/>
              </a:spcAft>
              <a:buNone/>
            </a:pPr>
            <a:r>
              <a:rPr lang="en-US" sz="2200" b="1" dirty="0">
                <a:latin typeface="Arial" charset="0"/>
                <a:cs typeface="ＭＳ Ｐゴシック" charset="0"/>
              </a:rPr>
              <a:t>(3)</a:t>
            </a:r>
            <a:r>
              <a:rPr lang="en-US" sz="2200" b="1" dirty="0">
                <a:solidFill>
                  <a:schemeClr val="tx2"/>
                </a:solidFill>
                <a:latin typeface="Arial" charset="0"/>
                <a:cs typeface="ＭＳ Ｐゴシック" charset="0"/>
              </a:rPr>
              <a:t> Significant weight loss or weight gain, or decrease or increase in appetite </a:t>
            </a:r>
          </a:p>
          <a:p>
            <a:pPr marL="1069975" lvl="1" indent="-498475">
              <a:lnSpc>
                <a:spcPct val="80000"/>
              </a:lnSpc>
              <a:spcAft>
                <a:spcPct val="25000"/>
              </a:spcAft>
              <a:buNone/>
            </a:pPr>
            <a:r>
              <a:rPr lang="en-US" sz="2200" b="1" dirty="0">
                <a:latin typeface="Arial" charset="0"/>
                <a:cs typeface="ＭＳ Ｐゴシック" charset="0"/>
              </a:rPr>
              <a:t>(4)</a:t>
            </a:r>
            <a:r>
              <a:rPr lang="en-US" sz="2200" b="1" dirty="0">
                <a:solidFill>
                  <a:schemeClr val="tx2"/>
                </a:solidFill>
                <a:latin typeface="Arial" charset="0"/>
                <a:cs typeface="ＭＳ Ｐゴシック" charset="0"/>
              </a:rPr>
              <a:t> Insomnia or hypersomnia</a:t>
            </a:r>
          </a:p>
          <a:p>
            <a:pPr marL="1069975" lvl="1" indent="-498475">
              <a:lnSpc>
                <a:spcPct val="80000"/>
              </a:lnSpc>
              <a:spcAft>
                <a:spcPct val="25000"/>
              </a:spcAft>
              <a:buNone/>
            </a:pPr>
            <a:r>
              <a:rPr lang="en-US" sz="2200" b="1" dirty="0">
                <a:latin typeface="Arial" charset="0"/>
                <a:cs typeface="ＭＳ Ｐゴシック" charset="0"/>
              </a:rPr>
              <a:t>(5)</a:t>
            </a:r>
            <a:r>
              <a:rPr lang="en-US" sz="2200" b="1" dirty="0">
                <a:solidFill>
                  <a:schemeClr val="tx2"/>
                </a:solidFill>
                <a:latin typeface="Arial" charset="0"/>
                <a:cs typeface="ＭＳ Ｐゴシック" charset="0"/>
              </a:rPr>
              <a:t> Psychomotor agitation or retardation</a:t>
            </a:r>
          </a:p>
          <a:p>
            <a:pPr marL="1069975" lvl="1" indent="-498475">
              <a:lnSpc>
                <a:spcPct val="80000"/>
              </a:lnSpc>
              <a:spcAft>
                <a:spcPct val="25000"/>
              </a:spcAft>
              <a:buNone/>
            </a:pPr>
            <a:r>
              <a:rPr lang="en-US" sz="2200" b="1" dirty="0">
                <a:latin typeface="Arial" charset="0"/>
                <a:cs typeface="ＭＳ Ｐゴシック" charset="0"/>
              </a:rPr>
              <a:t>(6)</a:t>
            </a:r>
            <a:r>
              <a:rPr lang="en-US" sz="2200" b="1" dirty="0">
                <a:solidFill>
                  <a:schemeClr val="tx2"/>
                </a:solidFill>
                <a:latin typeface="Arial" charset="0"/>
                <a:cs typeface="ＭＳ Ｐゴシック" charset="0"/>
              </a:rPr>
              <a:t> Fatigue or loss of energy</a:t>
            </a:r>
          </a:p>
          <a:p>
            <a:pPr marL="1069975" lvl="1" indent="-498475">
              <a:lnSpc>
                <a:spcPct val="80000"/>
              </a:lnSpc>
              <a:spcAft>
                <a:spcPct val="25000"/>
              </a:spcAft>
              <a:buNone/>
            </a:pPr>
            <a:r>
              <a:rPr lang="en-US" sz="2200" b="1" dirty="0">
                <a:latin typeface="Arial" charset="0"/>
                <a:cs typeface="ＭＳ Ｐゴシック" charset="0"/>
              </a:rPr>
              <a:t>(7) </a:t>
            </a:r>
            <a:r>
              <a:rPr lang="en-US" sz="2200" b="1" dirty="0">
                <a:solidFill>
                  <a:schemeClr val="tx2"/>
                </a:solidFill>
                <a:latin typeface="Arial" charset="0"/>
                <a:cs typeface="ＭＳ Ｐゴシック" charset="0"/>
              </a:rPr>
              <a:t>Feelings of worthlessness or excessive or inappropriate guilt </a:t>
            </a:r>
          </a:p>
          <a:p>
            <a:pPr marL="1069975" lvl="1" indent="-498475">
              <a:lnSpc>
                <a:spcPct val="80000"/>
              </a:lnSpc>
              <a:spcAft>
                <a:spcPct val="25000"/>
              </a:spcAft>
              <a:buNone/>
            </a:pPr>
            <a:r>
              <a:rPr lang="en-US" sz="2200" b="1" dirty="0">
                <a:latin typeface="Arial" charset="0"/>
                <a:cs typeface="ＭＳ Ｐゴシック" charset="0"/>
              </a:rPr>
              <a:t>(8) </a:t>
            </a:r>
            <a:r>
              <a:rPr lang="en-US" sz="2200" b="1" dirty="0">
                <a:solidFill>
                  <a:schemeClr val="tx2"/>
                </a:solidFill>
                <a:latin typeface="Arial" charset="0"/>
                <a:cs typeface="ＭＳ Ｐゴシック" charset="0"/>
              </a:rPr>
              <a:t>Diminished ability to think or concentrate, or indecisiveness</a:t>
            </a:r>
          </a:p>
          <a:p>
            <a:pPr marL="1069975" lvl="1" indent="-498475">
              <a:lnSpc>
                <a:spcPct val="80000"/>
              </a:lnSpc>
              <a:spcAft>
                <a:spcPct val="25000"/>
              </a:spcAft>
              <a:buNone/>
            </a:pPr>
            <a:r>
              <a:rPr lang="en-US" sz="2200" b="1" dirty="0">
                <a:latin typeface="Arial" charset="0"/>
                <a:cs typeface="ＭＳ Ｐゴシック" charset="0"/>
              </a:rPr>
              <a:t>(9) </a:t>
            </a:r>
            <a:r>
              <a:rPr lang="en-US" sz="2200" b="1" dirty="0">
                <a:solidFill>
                  <a:schemeClr val="tx2"/>
                </a:solidFill>
                <a:latin typeface="Arial" charset="0"/>
                <a:cs typeface="ＭＳ Ｐゴシック" charset="0"/>
              </a:rPr>
              <a:t>Recurrent thoughts of death (not just fear of dying), recurrent suicidal ideation without a specific plan, or a suicide attempt or a specific plan for committing suicide</a:t>
            </a:r>
            <a:endParaRPr lang="en-US" sz="2200" b="1" dirty="0">
              <a:latin typeface="Arial" charset="0"/>
              <a:cs typeface="ＭＳ Ｐゴシック" charset="0"/>
            </a:endParaRPr>
          </a:p>
        </p:txBody>
      </p:sp>
    </p:spTree>
    <p:extLst>
      <p:ext uri="{BB962C8B-B14F-4D97-AF65-F5344CB8AC3E}">
        <p14:creationId xmlns:p14="http://schemas.microsoft.com/office/powerpoint/2010/main" val="2041820886"/>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CC610-9536-4C7E-BF5A-6C61FFEF08BB}"/>
              </a:ext>
            </a:extLst>
          </p:cNvPr>
          <p:cNvSpPr>
            <a:spLocks noGrp="1"/>
          </p:cNvSpPr>
          <p:nvPr>
            <p:ph type="title"/>
          </p:nvPr>
        </p:nvSpPr>
        <p:spPr/>
        <p:txBody>
          <a:bodyPr/>
          <a:lstStyle/>
          <a:p>
            <a:r>
              <a:rPr lang="en-US" dirty="0"/>
              <a:t>Panelists, what do you think?</a:t>
            </a:r>
          </a:p>
        </p:txBody>
      </p:sp>
      <p:sp>
        <p:nvSpPr>
          <p:cNvPr id="3" name="Content Placeholder 2">
            <a:extLst>
              <a:ext uri="{FF2B5EF4-FFF2-40B4-BE49-F238E27FC236}">
                <a16:creationId xmlns:a16="http://schemas.microsoft.com/office/drawing/2014/main" id="{701211D6-62BE-4744-B638-78E5E1105018}"/>
              </a:ext>
            </a:extLst>
          </p:cNvPr>
          <p:cNvSpPr>
            <a:spLocks noGrp="1"/>
          </p:cNvSpPr>
          <p:nvPr>
            <p:ph idx="1"/>
          </p:nvPr>
        </p:nvSpPr>
        <p:spPr/>
        <p:txBody>
          <a:bodyPr/>
          <a:lstStyle/>
          <a:p>
            <a:r>
              <a:rPr lang="en-US" dirty="0"/>
              <a:t>Diagnosis? </a:t>
            </a:r>
          </a:p>
          <a:p>
            <a:r>
              <a:rPr lang="en-US" dirty="0"/>
              <a:t>Treatment?</a:t>
            </a:r>
            <a:r>
              <a:rPr lang="en-US" dirty="0">
                <a:solidFill>
                  <a:prstClr val="black"/>
                </a:solidFill>
              </a:rPr>
              <a:t> </a:t>
            </a:r>
          </a:p>
          <a:p>
            <a:endParaRPr lang="en-US" dirty="0">
              <a:solidFill>
                <a:prstClr val="black"/>
              </a:solidFill>
            </a:endParaRPr>
          </a:p>
          <a:p>
            <a:r>
              <a:rPr lang="en-US" dirty="0">
                <a:solidFill>
                  <a:prstClr val="black"/>
                </a:solidFill>
              </a:rPr>
              <a:t>Let’s see what happens.</a:t>
            </a:r>
          </a:p>
          <a:p>
            <a:pPr marL="0" lvl="0" indent="0" algn="ctr">
              <a:buNone/>
            </a:pPr>
            <a:endParaRPr lang="en-US" dirty="0">
              <a:solidFill>
                <a:prstClr val="black"/>
              </a:solidFill>
            </a:endParaRPr>
          </a:p>
          <a:p>
            <a:pPr marL="0" lvl="0" indent="0" algn="ctr">
              <a:buNone/>
            </a:pPr>
            <a:endParaRPr lang="en-US" dirty="0">
              <a:solidFill>
                <a:prstClr val="black"/>
              </a:solidFill>
            </a:endParaRPr>
          </a:p>
          <a:p>
            <a:endParaRPr lang="en-US" dirty="0"/>
          </a:p>
          <a:p>
            <a:endParaRPr lang="en-US" dirty="0"/>
          </a:p>
          <a:p>
            <a:endParaRPr lang="en-US" dirty="0"/>
          </a:p>
          <a:p>
            <a:endParaRPr lang="en-US" dirty="0"/>
          </a:p>
          <a:p>
            <a:endParaRPr lang="en-US" dirty="0"/>
          </a:p>
          <a:p>
            <a:pPr lvl="2"/>
            <a:endParaRPr lang="en-US" dirty="0"/>
          </a:p>
        </p:txBody>
      </p:sp>
    </p:spTree>
    <p:extLst>
      <p:ext uri="{BB962C8B-B14F-4D97-AF65-F5344CB8AC3E}">
        <p14:creationId xmlns:p14="http://schemas.microsoft.com/office/powerpoint/2010/main" val="16721533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31C92-BB17-44AA-AB48-DDB74CB8F836}"/>
              </a:ext>
            </a:extLst>
          </p:cNvPr>
          <p:cNvSpPr>
            <a:spLocks noGrp="1"/>
          </p:cNvSpPr>
          <p:nvPr>
            <p:ph type="title"/>
          </p:nvPr>
        </p:nvSpPr>
        <p:spPr/>
        <p:txBody>
          <a:bodyPr/>
          <a:lstStyle/>
          <a:p>
            <a:r>
              <a:rPr lang="en-US" dirty="0"/>
              <a:t>Dr. Jessica interviews teen</a:t>
            </a:r>
          </a:p>
        </p:txBody>
      </p:sp>
      <p:sp>
        <p:nvSpPr>
          <p:cNvPr id="3" name="Content Placeholder 2">
            <a:extLst>
              <a:ext uri="{FF2B5EF4-FFF2-40B4-BE49-F238E27FC236}">
                <a16:creationId xmlns:a16="http://schemas.microsoft.com/office/drawing/2014/main" id="{B8E675AA-8F81-4841-AEC6-EC4D92969FD2}"/>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7093302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4B7A3-C235-48E6-9B0F-7CC613B2D597}"/>
              </a:ext>
            </a:extLst>
          </p:cNvPr>
          <p:cNvSpPr>
            <a:spLocks noGrp="1"/>
          </p:cNvSpPr>
          <p:nvPr>
            <p:ph type="title"/>
          </p:nvPr>
        </p:nvSpPr>
        <p:spPr/>
        <p:txBody>
          <a:bodyPr/>
          <a:lstStyle/>
          <a:p>
            <a:r>
              <a:rPr lang="en-US" dirty="0"/>
              <a:t>Role Play</a:t>
            </a:r>
          </a:p>
        </p:txBody>
      </p:sp>
      <p:sp>
        <p:nvSpPr>
          <p:cNvPr id="3" name="Content Placeholder 2">
            <a:extLst>
              <a:ext uri="{FF2B5EF4-FFF2-40B4-BE49-F238E27FC236}">
                <a16:creationId xmlns:a16="http://schemas.microsoft.com/office/drawing/2014/main" id="{E4DA001F-5129-4AE1-B628-1A68FC6922C1}"/>
              </a:ext>
            </a:extLst>
          </p:cNvPr>
          <p:cNvSpPr>
            <a:spLocks noGrp="1"/>
          </p:cNvSpPr>
          <p:nvPr>
            <p:ph idx="1"/>
          </p:nvPr>
        </p:nvSpPr>
        <p:spPr/>
        <p:txBody>
          <a:bodyPr/>
          <a:lstStyle/>
          <a:p>
            <a:r>
              <a:rPr lang="en-US" dirty="0"/>
              <a:t>PCP interviews adolescent  (Jessica interviews Amy)</a:t>
            </a:r>
          </a:p>
          <a:p>
            <a:r>
              <a:rPr lang="en-US" dirty="0"/>
              <a:t>Kid is hypomanic-</a:t>
            </a:r>
          </a:p>
          <a:p>
            <a:pPr lvl="1"/>
            <a:r>
              <a:rPr lang="en-US" dirty="0"/>
              <a:t>Thoughts are clear, clearest they have ever been, so clear</a:t>
            </a:r>
          </a:p>
          <a:p>
            <a:pPr lvl="1"/>
            <a:r>
              <a:rPr lang="en-US" dirty="0"/>
              <a:t>Sees better than others</a:t>
            </a:r>
          </a:p>
          <a:p>
            <a:pPr lvl="1"/>
            <a:r>
              <a:rPr lang="en-US" dirty="0"/>
              <a:t>How can thoughts get ahead of you, they are just where they need to be</a:t>
            </a:r>
          </a:p>
          <a:p>
            <a:pPr lvl="1"/>
            <a:r>
              <a:rPr lang="en-US" dirty="0"/>
              <a:t>The medicine you put me on is perfect</a:t>
            </a:r>
          </a:p>
        </p:txBody>
      </p:sp>
    </p:spTree>
    <p:extLst>
      <p:ext uri="{BB962C8B-B14F-4D97-AF65-F5344CB8AC3E}">
        <p14:creationId xmlns:p14="http://schemas.microsoft.com/office/powerpoint/2010/main" val="2743623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07D87-9900-4C61-B37D-09A082B245F0}"/>
              </a:ext>
            </a:extLst>
          </p:cNvPr>
          <p:cNvSpPr>
            <a:spLocks noGrp="1"/>
          </p:cNvSpPr>
          <p:nvPr>
            <p:ph type="title"/>
          </p:nvPr>
        </p:nvSpPr>
        <p:spPr/>
        <p:txBody>
          <a:bodyPr/>
          <a:lstStyle/>
          <a:p>
            <a:r>
              <a:rPr lang="en-US" dirty="0"/>
              <a:t>Your Panel</a:t>
            </a:r>
          </a:p>
        </p:txBody>
      </p:sp>
      <p:sp>
        <p:nvSpPr>
          <p:cNvPr id="3" name="Text Placeholder 2">
            <a:extLst>
              <a:ext uri="{FF2B5EF4-FFF2-40B4-BE49-F238E27FC236}">
                <a16:creationId xmlns:a16="http://schemas.microsoft.com/office/drawing/2014/main" id="{8439E647-0758-4204-84DC-7E1FEEB73771}"/>
              </a:ext>
            </a:extLst>
          </p:cNvPr>
          <p:cNvSpPr>
            <a:spLocks noGrp="1"/>
          </p:cNvSpPr>
          <p:nvPr>
            <p:ph type="body" idx="1"/>
          </p:nvPr>
        </p:nvSpPr>
        <p:spPr/>
        <p:txBody>
          <a:bodyPr/>
          <a:lstStyle/>
          <a:p>
            <a:r>
              <a:rPr lang="en-US" sz="4800" dirty="0">
                <a:solidFill>
                  <a:schemeClr val="accent1"/>
                </a:solidFill>
              </a:rPr>
              <a:t>PCP CHAMPS</a:t>
            </a:r>
          </a:p>
        </p:txBody>
      </p:sp>
      <p:sp>
        <p:nvSpPr>
          <p:cNvPr id="4" name="Content Placeholder 3">
            <a:extLst>
              <a:ext uri="{FF2B5EF4-FFF2-40B4-BE49-F238E27FC236}">
                <a16:creationId xmlns:a16="http://schemas.microsoft.com/office/drawing/2014/main" id="{C1113B73-E666-4229-B38D-98642E7F052D}"/>
              </a:ext>
            </a:extLst>
          </p:cNvPr>
          <p:cNvSpPr>
            <a:spLocks noGrp="1"/>
          </p:cNvSpPr>
          <p:nvPr>
            <p:ph sz="half" idx="2"/>
          </p:nvPr>
        </p:nvSpPr>
        <p:spPr>
          <a:xfrm>
            <a:off x="204538" y="2505075"/>
            <a:ext cx="5891462" cy="3684588"/>
          </a:xfrm>
        </p:spPr>
        <p:txBody>
          <a:bodyPr/>
          <a:lstStyle/>
          <a:p>
            <a:r>
              <a:rPr lang="en-US" dirty="0"/>
              <a:t>Jessica Grant, MD</a:t>
            </a:r>
          </a:p>
          <a:p>
            <a:r>
              <a:rPr lang="en-US" dirty="0"/>
              <a:t>Diane Bloomfield, MD</a:t>
            </a:r>
          </a:p>
          <a:p>
            <a:pPr fontAlgn="base"/>
            <a:r>
              <a:rPr lang="en-US" dirty="0"/>
              <a:t>Amy </a:t>
            </a:r>
            <a:r>
              <a:rPr lang="en-US" dirty="0" err="1"/>
              <a:t>Jerum</a:t>
            </a:r>
            <a:r>
              <a:rPr lang="en-US" dirty="0"/>
              <a:t>, DNP, FNP, CPNP, PMHS</a:t>
            </a:r>
          </a:p>
          <a:p>
            <a:pPr marL="0" indent="0">
              <a:buNone/>
            </a:pPr>
            <a:br>
              <a:rPr lang="en-US" dirty="0"/>
            </a:br>
            <a:endParaRPr lang="en-US" dirty="0"/>
          </a:p>
        </p:txBody>
      </p:sp>
      <p:sp>
        <p:nvSpPr>
          <p:cNvPr id="5" name="Text Placeholder 4">
            <a:extLst>
              <a:ext uri="{FF2B5EF4-FFF2-40B4-BE49-F238E27FC236}">
                <a16:creationId xmlns:a16="http://schemas.microsoft.com/office/drawing/2014/main" id="{F7150218-D2C9-45A8-A887-56111791687D}"/>
              </a:ext>
            </a:extLst>
          </p:cNvPr>
          <p:cNvSpPr>
            <a:spLocks noGrp="1"/>
          </p:cNvSpPr>
          <p:nvPr>
            <p:ph type="body" sz="quarter" idx="3"/>
          </p:nvPr>
        </p:nvSpPr>
        <p:spPr/>
        <p:txBody>
          <a:bodyPr/>
          <a:lstStyle/>
          <a:p>
            <a:r>
              <a:rPr lang="en-US" sz="4400" dirty="0">
                <a:solidFill>
                  <a:schemeClr val="accent1"/>
                </a:solidFill>
              </a:rPr>
              <a:t>   Child Psychiatrists</a:t>
            </a:r>
          </a:p>
        </p:txBody>
      </p:sp>
      <p:sp>
        <p:nvSpPr>
          <p:cNvPr id="6" name="Content Placeholder 5">
            <a:extLst>
              <a:ext uri="{FF2B5EF4-FFF2-40B4-BE49-F238E27FC236}">
                <a16:creationId xmlns:a16="http://schemas.microsoft.com/office/drawing/2014/main" id="{1CDE6892-5A95-4A23-8166-4484F5F7593A}"/>
              </a:ext>
            </a:extLst>
          </p:cNvPr>
          <p:cNvSpPr>
            <a:spLocks noGrp="1"/>
          </p:cNvSpPr>
          <p:nvPr>
            <p:ph sz="quarter" idx="4"/>
          </p:nvPr>
        </p:nvSpPr>
        <p:spPr>
          <a:xfrm>
            <a:off x="6096000" y="2505076"/>
            <a:ext cx="4995553" cy="107495"/>
          </a:xfrm>
        </p:spPr>
        <p:txBody>
          <a:bodyPr/>
          <a:lstStyle/>
          <a:p>
            <a:pPr marL="0" indent="0">
              <a:buNone/>
            </a:pPr>
            <a:r>
              <a:rPr lang="en-US" dirty="0"/>
              <a:t>   David Kaye, MD</a:t>
            </a:r>
          </a:p>
          <a:p>
            <a:endParaRPr lang="en-US" dirty="0"/>
          </a:p>
          <a:p>
            <a:pPr marL="0" indent="0">
              <a:buNone/>
            </a:pPr>
            <a:endParaRPr lang="en-US" dirty="0"/>
          </a:p>
        </p:txBody>
      </p:sp>
    </p:spTree>
    <p:extLst>
      <p:ext uri="{BB962C8B-B14F-4D97-AF65-F5344CB8AC3E}">
        <p14:creationId xmlns:p14="http://schemas.microsoft.com/office/powerpoint/2010/main" val="24671731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0B0A5-B62B-45EF-A7AD-DC1D3B3F7796}"/>
              </a:ext>
            </a:extLst>
          </p:cNvPr>
          <p:cNvSpPr>
            <a:spLocks noGrp="1"/>
          </p:cNvSpPr>
          <p:nvPr>
            <p:ph type="title"/>
          </p:nvPr>
        </p:nvSpPr>
        <p:spPr/>
        <p:txBody>
          <a:bodyPr/>
          <a:lstStyle/>
          <a:p>
            <a:r>
              <a:rPr lang="en-US" dirty="0"/>
              <a:t>Uh-Oh!</a:t>
            </a:r>
          </a:p>
        </p:txBody>
      </p:sp>
      <p:sp>
        <p:nvSpPr>
          <p:cNvPr id="3" name="Content Placeholder 2">
            <a:extLst>
              <a:ext uri="{FF2B5EF4-FFF2-40B4-BE49-F238E27FC236}">
                <a16:creationId xmlns:a16="http://schemas.microsoft.com/office/drawing/2014/main" id="{2089D8D7-9E7B-49DC-8069-B97E308ABD23}"/>
              </a:ext>
            </a:extLst>
          </p:cNvPr>
          <p:cNvSpPr>
            <a:spLocks noGrp="1"/>
          </p:cNvSpPr>
          <p:nvPr>
            <p:ph idx="1"/>
          </p:nvPr>
        </p:nvSpPr>
        <p:spPr/>
        <p:txBody>
          <a:bodyPr/>
          <a:lstStyle/>
          <a:p>
            <a:pPr marL="0" indent="0">
              <a:buNone/>
            </a:pPr>
            <a:endParaRPr lang="en-US" dirty="0"/>
          </a:p>
          <a:p>
            <a:r>
              <a:rPr lang="en-US" dirty="0"/>
              <a:t>What do you see in this patient?</a:t>
            </a:r>
          </a:p>
          <a:p>
            <a:r>
              <a:rPr lang="en-US" dirty="0"/>
              <a:t>What are these symptoms suggestive of?</a:t>
            </a:r>
          </a:p>
          <a:p>
            <a:r>
              <a:rPr lang="en-US" dirty="0"/>
              <a:t>What do you think happened?</a:t>
            </a:r>
          </a:p>
          <a:p>
            <a:r>
              <a:rPr lang="en-US" dirty="0"/>
              <a:t>What else to ask about?</a:t>
            </a:r>
          </a:p>
          <a:p>
            <a:pPr marL="0" indent="0">
              <a:buNone/>
            </a:pPr>
            <a:endParaRPr lang="en-US" dirty="0"/>
          </a:p>
        </p:txBody>
      </p:sp>
    </p:spTree>
    <p:extLst>
      <p:ext uri="{BB962C8B-B14F-4D97-AF65-F5344CB8AC3E}">
        <p14:creationId xmlns:p14="http://schemas.microsoft.com/office/powerpoint/2010/main" val="31640978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MANIA/Manic Episode</a:t>
            </a:r>
          </a:p>
        </p:txBody>
      </p:sp>
      <p:sp>
        <p:nvSpPr>
          <p:cNvPr id="3" name="Content Placeholder 2"/>
          <p:cNvSpPr>
            <a:spLocks noGrp="1"/>
          </p:cNvSpPr>
          <p:nvPr>
            <p:ph idx="1"/>
          </p:nvPr>
        </p:nvSpPr>
        <p:spPr/>
        <p:txBody>
          <a:bodyPr/>
          <a:lstStyle/>
          <a:p>
            <a:endParaRPr lang="en-US" dirty="0"/>
          </a:p>
          <a:p>
            <a:r>
              <a:rPr lang="en-US" dirty="0"/>
              <a:t>Distinct period of ELEVATED IRRITABLE or EXPANSIVE mood AND persistently increased activity or energy, lasting at least 1 week </a:t>
            </a:r>
          </a:p>
          <a:p>
            <a:r>
              <a:rPr lang="en-US" dirty="0"/>
              <a:t>Present most of the day, nearly every day- any length if hospitalized </a:t>
            </a:r>
          </a:p>
          <a:p>
            <a:endParaRPr lang="en-US" dirty="0"/>
          </a:p>
        </p:txBody>
      </p:sp>
    </p:spTree>
    <p:extLst>
      <p:ext uri="{BB962C8B-B14F-4D97-AF65-F5344CB8AC3E}">
        <p14:creationId xmlns:p14="http://schemas.microsoft.com/office/powerpoint/2010/main" val="30338654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Manic Episode</a:t>
            </a:r>
          </a:p>
        </p:txBody>
      </p:sp>
      <p:sp>
        <p:nvSpPr>
          <p:cNvPr id="3" name="Content Placeholder 2"/>
          <p:cNvSpPr>
            <a:spLocks noGrp="1"/>
          </p:cNvSpPr>
          <p:nvPr>
            <p:ph idx="1"/>
          </p:nvPr>
        </p:nvSpPr>
        <p:spPr>
          <a:xfrm>
            <a:off x="838200" y="998621"/>
            <a:ext cx="10515600" cy="5178342"/>
          </a:xfrm>
        </p:spPr>
        <p:txBody>
          <a:bodyPr/>
          <a:lstStyle/>
          <a:p>
            <a:endParaRPr lang="en-US" dirty="0"/>
          </a:p>
          <a:p>
            <a:r>
              <a:rPr lang="en-US" dirty="0"/>
              <a:t>During the mood and energy disturbance 3 of the following, 4 if mood only irritable</a:t>
            </a:r>
          </a:p>
          <a:p>
            <a:pPr lvl="1"/>
            <a:r>
              <a:rPr lang="en-US" dirty="0"/>
              <a:t>1. inflated self esteem- grandiosity</a:t>
            </a:r>
          </a:p>
          <a:p>
            <a:pPr lvl="1"/>
            <a:r>
              <a:rPr lang="en-US" dirty="0"/>
              <a:t>2. decreased need for sleep</a:t>
            </a:r>
          </a:p>
          <a:p>
            <a:pPr lvl="1"/>
            <a:r>
              <a:rPr lang="en-US" dirty="0"/>
              <a:t>3. more talkative</a:t>
            </a:r>
          </a:p>
          <a:p>
            <a:pPr lvl="1"/>
            <a:r>
              <a:rPr lang="en-US" dirty="0"/>
              <a:t>4. flight of ideas or subjective racing thoughts</a:t>
            </a:r>
          </a:p>
          <a:p>
            <a:pPr lvl="1"/>
            <a:r>
              <a:rPr lang="en-US" dirty="0"/>
              <a:t>5. distractibility</a:t>
            </a:r>
          </a:p>
          <a:p>
            <a:pPr lvl="1"/>
            <a:r>
              <a:rPr lang="en-US" dirty="0"/>
              <a:t>6. increase in goal directed activity</a:t>
            </a:r>
          </a:p>
          <a:p>
            <a:pPr lvl="1"/>
            <a:r>
              <a:rPr lang="en-US" dirty="0"/>
              <a:t>7. excessive involvement in activities with a high potential for negative comments, buying, spending, sexual indiscretion</a:t>
            </a:r>
          </a:p>
          <a:p>
            <a:pPr lvl="1"/>
            <a:r>
              <a:rPr lang="en-US" b="1" dirty="0"/>
              <a:t>Symptoms </a:t>
            </a:r>
            <a:r>
              <a:rPr lang="en-US" b="1" u="sng" dirty="0"/>
              <a:t>must</a:t>
            </a:r>
            <a:r>
              <a:rPr lang="en-US" b="1" dirty="0"/>
              <a:t> occur at the same time and produce marked impairment in functioning</a:t>
            </a:r>
          </a:p>
          <a:p>
            <a:endParaRPr lang="en-US" dirty="0"/>
          </a:p>
        </p:txBody>
      </p:sp>
    </p:spTree>
    <p:extLst>
      <p:ext uri="{BB962C8B-B14F-4D97-AF65-F5344CB8AC3E}">
        <p14:creationId xmlns:p14="http://schemas.microsoft.com/office/powerpoint/2010/main" val="13878361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Hypomanic Episode</a:t>
            </a:r>
          </a:p>
        </p:txBody>
      </p:sp>
      <p:sp>
        <p:nvSpPr>
          <p:cNvPr id="3" name="Content Placeholder 2"/>
          <p:cNvSpPr>
            <a:spLocks noGrp="1"/>
          </p:cNvSpPr>
          <p:nvPr>
            <p:ph idx="1"/>
          </p:nvPr>
        </p:nvSpPr>
        <p:spPr/>
        <p:txBody>
          <a:bodyPr/>
          <a:lstStyle/>
          <a:p>
            <a:endParaRPr lang="en-US" dirty="0"/>
          </a:p>
          <a:p>
            <a:r>
              <a:rPr lang="en-US" dirty="0"/>
              <a:t>Distinct period of abnormally and persistently ELEVATED, IRRITABLE or EXPANSIVE mood AND abnormally and persistently increased activity or energy, lasting at least 4 consecutive days  </a:t>
            </a:r>
          </a:p>
          <a:p>
            <a:r>
              <a:rPr lang="en-US" dirty="0"/>
              <a:t>Present most of the day, nearly every day  </a:t>
            </a:r>
          </a:p>
          <a:p>
            <a:endParaRPr lang="en-US" dirty="0"/>
          </a:p>
        </p:txBody>
      </p:sp>
    </p:spTree>
    <p:extLst>
      <p:ext uri="{BB962C8B-B14F-4D97-AF65-F5344CB8AC3E}">
        <p14:creationId xmlns:p14="http://schemas.microsoft.com/office/powerpoint/2010/main" val="25187494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HYPOMANIA/Hypomanic Episode</a:t>
            </a:r>
          </a:p>
        </p:txBody>
      </p:sp>
      <p:sp>
        <p:nvSpPr>
          <p:cNvPr id="3" name="Content Placeholder 2"/>
          <p:cNvSpPr>
            <a:spLocks noGrp="1"/>
          </p:cNvSpPr>
          <p:nvPr>
            <p:ph idx="1"/>
          </p:nvPr>
        </p:nvSpPr>
        <p:spPr>
          <a:xfrm>
            <a:off x="838200" y="998621"/>
            <a:ext cx="10515600" cy="5178342"/>
          </a:xfrm>
        </p:spPr>
        <p:txBody>
          <a:bodyPr/>
          <a:lstStyle/>
          <a:p>
            <a:endParaRPr lang="en-US" dirty="0"/>
          </a:p>
          <a:p>
            <a:r>
              <a:rPr lang="en-US" dirty="0"/>
              <a:t>During the mood and energy disturbance 3 of the following, 4 if mood only irritable</a:t>
            </a:r>
          </a:p>
          <a:p>
            <a:pPr lvl="1"/>
            <a:r>
              <a:rPr lang="en-US" dirty="0"/>
              <a:t>1. inflated self esteem- grandiosity</a:t>
            </a:r>
          </a:p>
          <a:p>
            <a:pPr lvl="1"/>
            <a:r>
              <a:rPr lang="en-US" dirty="0"/>
              <a:t>2. decreased need for sleep</a:t>
            </a:r>
          </a:p>
          <a:p>
            <a:pPr lvl="1"/>
            <a:r>
              <a:rPr lang="en-US" dirty="0"/>
              <a:t>3. more talkative</a:t>
            </a:r>
          </a:p>
          <a:p>
            <a:pPr lvl="1"/>
            <a:r>
              <a:rPr lang="en-US" dirty="0"/>
              <a:t>4. flight of ideas or subjective racing thoughts</a:t>
            </a:r>
          </a:p>
          <a:p>
            <a:pPr lvl="1"/>
            <a:r>
              <a:rPr lang="en-US" dirty="0"/>
              <a:t>5. distractibility</a:t>
            </a:r>
          </a:p>
          <a:p>
            <a:pPr lvl="1"/>
            <a:r>
              <a:rPr lang="en-US" dirty="0"/>
              <a:t>6. increase in goal directed activity</a:t>
            </a:r>
          </a:p>
          <a:p>
            <a:pPr lvl="1"/>
            <a:r>
              <a:rPr lang="en-US" dirty="0"/>
              <a:t>7. excessive involvement in activities with a high potential for negative comments, buying, spending, sexual indiscretion</a:t>
            </a:r>
          </a:p>
          <a:p>
            <a:pPr lvl="1"/>
            <a:r>
              <a:rPr lang="en-US" b="1" dirty="0"/>
              <a:t>Symptoms </a:t>
            </a:r>
            <a:r>
              <a:rPr lang="en-US" b="1" u="sng" dirty="0"/>
              <a:t>must</a:t>
            </a:r>
            <a:r>
              <a:rPr lang="en-US" b="1" dirty="0"/>
              <a:t> occur at the same time and NOT produce marked impairment in functioning but yet an unequivocal change in functioning</a:t>
            </a:r>
          </a:p>
          <a:p>
            <a:endParaRPr lang="en-US" dirty="0"/>
          </a:p>
        </p:txBody>
      </p:sp>
    </p:spTree>
    <p:extLst>
      <p:ext uri="{BB962C8B-B14F-4D97-AF65-F5344CB8AC3E}">
        <p14:creationId xmlns:p14="http://schemas.microsoft.com/office/powerpoint/2010/main" val="3559597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D5F6E-DB89-4920-8A13-ECE723BB4FF7}"/>
              </a:ext>
            </a:extLst>
          </p:cNvPr>
          <p:cNvSpPr>
            <a:spLocks noGrp="1"/>
          </p:cNvSpPr>
          <p:nvPr>
            <p:ph type="title"/>
          </p:nvPr>
        </p:nvSpPr>
        <p:spPr>
          <a:xfrm>
            <a:off x="838200" y="365125"/>
            <a:ext cx="10515600" cy="1546802"/>
          </a:xfrm>
        </p:spPr>
        <p:txBody>
          <a:bodyPr/>
          <a:lstStyle/>
          <a:p>
            <a:r>
              <a:rPr lang="en-US" sz="5400" dirty="0"/>
              <a:t>Mania/Hypomania during drug treatment</a:t>
            </a:r>
          </a:p>
        </p:txBody>
      </p:sp>
      <p:sp>
        <p:nvSpPr>
          <p:cNvPr id="3" name="Content Placeholder 2">
            <a:extLst>
              <a:ext uri="{FF2B5EF4-FFF2-40B4-BE49-F238E27FC236}">
                <a16:creationId xmlns:a16="http://schemas.microsoft.com/office/drawing/2014/main" id="{A274B756-63CC-4991-B1F4-F85709CCFE22}"/>
              </a:ext>
            </a:extLst>
          </p:cNvPr>
          <p:cNvSpPr>
            <a:spLocks noGrp="1"/>
          </p:cNvSpPr>
          <p:nvPr>
            <p:ph idx="1"/>
          </p:nvPr>
        </p:nvSpPr>
        <p:spPr>
          <a:xfrm>
            <a:off x="838200" y="2541319"/>
            <a:ext cx="10515600" cy="3635644"/>
          </a:xfrm>
        </p:spPr>
        <p:txBody>
          <a:bodyPr/>
          <a:lstStyle/>
          <a:p>
            <a:r>
              <a:rPr lang="en-US" dirty="0"/>
              <a:t>Must persist after stopping medication to call it actual mania or hypomania</a:t>
            </a:r>
          </a:p>
          <a:p>
            <a:r>
              <a:rPr lang="en-US" dirty="0"/>
              <a:t>Must have full symptoms (not just some irritability or agitation)</a:t>
            </a:r>
          </a:p>
          <a:p>
            <a:pPr marL="0" indent="0">
              <a:buNone/>
            </a:pPr>
            <a:endParaRPr lang="en-US" dirty="0"/>
          </a:p>
        </p:txBody>
      </p:sp>
    </p:spTree>
    <p:extLst>
      <p:ext uri="{BB962C8B-B14F-4D97-AF65-F5344CB8AC3E}">
        <p14:creationId xmlns:p14="http://schemas.microsoft.com/office/powerpoint/2010/main" val="15272638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4F4BE-7156-4988-86DA-6E6938299FA0}"/>
              </a:ext>
            </a:extLst>
          </p:cNvPr>
          <p:cNvSpPr>
            <a:spLocks noGrp="1"/>
          </p:cNvSpPr>
          <p:nvPr>
            <p:ph type="title"/>
          </p:nvPr>
        </p:nvSpPr>
        <p:spPr/>
        <p:txBody>
          <a:bodyPr/>
          <a:lstStyle/>
          <a:p>
            <a:r>
              <a:rPr lang="en-US" dirty="0"/>
              <a:t>SSRI Activation in Youth</a:t>
            </a:r>
          </a:p>
        </p:txBody>
      </p:sp>
      <p:sp>
        <p:nvSpPr>
          <p:cNvPr id="3" name="Content Placeholder 2">
            <a:extLst>
              <a:ext uri="{FF2B5EF4-FFF2-40B4-BE49-F238E27FC236}">
                <a16:creationId xmlns:a16="http://schemas.microsoft.com/office/drawing/2014/main" id="{1C677575-35E6-4D61-8E18-BDD31313D4F5}"/>
              </a:ext>
            </a:extLst>
          </p:cNvPr>
          <p:cNvSpPr>
            <a:spLocks noGrp="1"/>
          </p:cNvSpPr>
          <p:nvPr>
            <p:ph idx="1"/>
          </p:nvPr>
        </p:nvSpPr>
        <p:spPr>
          <a:xfrm>
            <a:off x="838200" y="1355834"/>
            <a:ext cx="10515600" cy="5055475"/>
          </a:xfrm>
        </p:spPr>
        <p:txBody>
          <a:bodyPr/>
          <a:lstStyle/>
          <a:p>
            <a:r>
              <a:rPr lang="en-US" b="0" i="0" dirty="0">
                <a:solidFill>
                  <a:srgbClr val="212121"/>
                </a:solidFill>
                <a:effectLst/>
                <a:latin typeface="Cambria" panose="02040503050406030204" pitchFamily="18" charset="0"/>
              </a:rPr>
              <a:t>Activation </a:t>
            </a:r>
            <a:r>
              <a:rPr lang="en-US" dirty="0">
                <a:solidFill>
                  <a:srgbClr val="212121"/>
                </a:solidFill>
                <a:latin typeface="Cambria" panose="02040503050406030204" pitchFamily="18" charset="0"/>
              </a:rPr>
              <a:t>is</a:t>
            </a:r>
            <a:r>
              <a:rPr lang="en-US" b="0" i="0" dirty="0">
                <a:solidFill>
                  <a:srgbClr val="212121"/>
                </a:solidFill>
                <a:effectLst/>
                <a:latin typeface="Cambria" panose="02040503050406030204" pitchFamily="18" charset="0"/>
              </a:rPr>
              <a:t> a hyperarousal event characterized by an increase in activity, impulsivity, disinhibition, restlessness and insomnia.</a:t>
            </a:r>
            <a:endParaRPr lang="en-US" b="0" i="0" u="sng" baseline="30000" dirty="0">
              <a:solidFill>
                <a:srgbClr val="376FAA"/>
              </a:solidFill>
              <a:effectLst/>
              <a:latin typeface="Cambria" panose="02040503050406030204" pitchFamily="18" charset="0"/>
            </a:endParaRPr>
          </a:p>
          <a:p>
            <a:r>
              <a:rPr lang="en-US" b="0" i="0" dirty="0">
                <a:solidFill>
                  <a:srgbClr val="212121"/>
                </a:solidFill>
                <a:effectLst/>
                <a:latin typeface="Cambria" panose="02040503050406030204" pitchFamily="18" charset="0"/>
              </a:rPr>
              <a:t>Antidepressant-related activation emerges early in treatment or following an increase in dose</a:t>
            </a:r>
            <a:r>
              <a:rPr lang="en-US" dirty="0">
                <a:solidFill>
                  <a:srgbClr val="212121"/>
                </a:solidFill>
                <a:latin typeface="Cambria" panose="02040503050406030204" pitchFamily="18" charset="0"/>
              </a:rPr>
              <a:t> and</a:t>
            </a:r>
            <a:r>
              <a:rPr lang="en-US" b="0" i="0" dirty="0">
                <a:solidFill>
                  <a:srgbClr val="212121"/>
                </a:solidFill>
                <a:effectLst/>
                <a:latin typeface="Cambria" panose="02040503050406030204" pitchFamily="18" charset="0"/>
              </a:rPr>
              <a:t> resolves when the dose is decreased or discontinued </a:t>
            </a:r>
          </a:p>
          <a:p>
            <a:r>
              <a:rPr lang="en-US" dirty="0">
                <a:solidFill>
                  <a:srgbClr val="212121"/>
                </a:solidFill>
                <a:latin typeface="Cambria" panose="02040503050406030204" pitchFamily="18" charset="0"/>
              </a:rPr>
              <a:t>Slower titrations and lower doses can help (in higher risk groups)</a:t>
            </a:r>
          </a:p>
          <a:p>
            <a:r>
              <a:rPr lang="en-US" dirty="0">
                <a:solidFill>
                  <a:srgbClr val="212121"/>
                </a:solidFill>
                <a:latin typeface="Cambria" panose="02040503050406030204" pitchFamily="18" charset="0"/>
              </a:rPr>
              <a:t>Hypomania and mania are rare but activation in youth treated with an SSRI or SNRI for MDD is not</a:t>
            </a:r>
          </a:p>
          <a:p>
            <a:endParaRPr lang="en-US" dirty="0">
              <a:solidFill>
                <a:srgbClr val="212121"/>
              </a:solidFill>
              <a:latin typeface="Cambria" panose="02040503050406030204" pitchFamily="18" charset="0"/>
            </a:endParaRPr>
          </a:p>
          <a:p>
            <a:endParaRPr lang="en-US" dirty="0">
              <a:solidFill>
                <a:srgbClr val="212121"/>
              </a:solidFill>
              <a:latin typeface="Cambria" panose="02040503050406030204" pitchFamily="18" charset="0"/>
            </a:endParaRPr>
          </a:p>
          <a:p>
            <a:pPr marL="0" indent="0">
              <a:buNone/>
            </a:pPr>
            <a:endParaRPr lang="en-US" b="0" i="0" dirty="0">
              <a:solidFill>
                <a:srgbClr val="212121"/>
              </a:solidFill>
              <a:effectLst/>
              <a:latin typeface="Cambria" panose="02040503050406030204" pitchFamily="18" charset="0"/>
            </a:endParaRPr>
          </a:p>
          <a:p>
            <a:pPr marL="0" indent="0">
              <a:buNone/>
            </a:pPr>
            <a:endParaRPr lang="en-US" dirty="0"/>
          </a:p>
        </p:txBody>
      </p:sp>
    </p:spTree>
    <p:extLst>
      <p:ext uri="{BB962C8B-B14F-4D97-AF65-F5344CB8AC3E}">
        <p14:creationId xmlns:p14="http://schemas.microsoft.com/office/powerpoint/2010/main" val="22201281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0B0A5-B62B-45EF-A7AD-DC1D3B3F7796}"/>
              </a:ext>
            </a:extLst>
          </p:cNvPr>
          <p:cNvSpPr>
            <a:spLocks noGrp="1"/>
          </p:cNvSpPr>
          <p:nvPr>
            <p:ph type="title"/>
          </p:nvPr>
        </p:nvSpPr>
        <p:spPr/>
        <p:txBody>
          <a:bodyPr/>
          <a:lstStyle/>
          <a:p>
            <a:r>
              <a:rPr lang="en-US" dirty="0"/>
              <a:t>Now what?</a:t>
            </a:r>
          </a:p>
        </p:txBody>
      </p:sp>
      <p:sp>
        <p:nvSpPr>
          <p:cNvPr id="3" name="Content Placeholder 2">
            <a:extLst>
              <a:ext uri="{FF2B5EF4-FFF2-40B4-BE49-F238E27FC236}">
                <a16:creationId xmlns:a16="http://schemas.microsoft.com/office/drawing/2014/main" id="{2089D8D7-9E7B-49DC-8069-B97E308ABD23}"/>
              </a:ext>
            </a:extLst>
          </p:cNvPr>
          <p:cNvSpPr>
            <a:spLocks noGrp="1"/>
          </p:cNvSpPr>
          <p:nvPr>
            <p:ph idx="1"/>
          </p:nvPr>
        </p:nvSpPr>
        <p:spPr/>
        <p:txBody>
          <a:bodyPr/>
          <a:lstStyle/>
          <a:p>
            <a:endParaRPr lang="en-US" dirty="0"/>
          </a:p>
          <a:p>
            <a:pPr marL="0" lvl="0" indent="0" algn="ctr">
              <a:buNone/>
            </a:pPr>
            <a:r>
              <a:rPr lang="en-US" dirty="0"/>
              <a:t>What are the next steps?</a:t>
            </a:r>
            <a:r>
              <a:rPr lang="en-US" dirty="0">
                <a:solidFill>
                  <a:prstClr val="black"/>
                </a:solidFill>
              </a:rPr>
              <a:t> </a:t>
            </a:r>
          </a:p>
          <a:p>
            <a:pPr marL="0" lvl="0" indent="0" algn="ctr">
              <a:buNone/>
            </a:pPr>
            <a:endParaRPr lang="en-US" dirty="0">
              <a:solidFill>
                <a:prstClr val="black"/>
              </a:solidFill>
            </a:endParaRPr>
          </a:p>
          <a:p>
            <a:pPr marL="0" lvl="0" indent="0" algn="ctr">
              <a:buNone/>
            </a:pPr>
            <a:endParaRPr lang="en-US" dirty="0">
              <a:solidFill>
                <a:prstClr val="black"/>
              </a:solidFill>
            </a:endParaRPr>
          </a:p>
          <a:p>
            <a:pPr marL="0" lvl="0" indent="0" algn="ctr">
              <a:buNone/>
            </a:pPr>
            <a:r>
              <a:rPr lang="en-US" dirty="0">
                <a:solidFill>
                  <a:prstClr val="black"/>
                </a:solidFill>
              </a:rPr>
              <a:t>ASK THE PANEL</a:t>
            </a:r>
          </a:p>
          <a:p>
            <a:endParaRPr lang="en-US" dirty="0"/>
          </a:p>
          <a:p>
            <a:endParaRPr lang="en-US" dirty="0"/>
          </a:p>
          <a:p>
            <a:endParaRPr lang="en-US" dirty="0"/>
          </a:p>
          <a:p>
            <a:endParaRPr lang="en-US" dirty="0"/>
          </a:p>
          <a:p>
            <a:r>
              <a:rPr lang="en-US" dirty="0"/>
              <a:t>                                                 </a:t>
            </a:r>
          </a:p>
        </p:txBody>
      </p:sp>
    </p:spTree>
    <p:extLst>
      <p:ext uri="{BB962C8B-B14F-4D97-AF65-F5344CB8AC3E}">
        <p14:creationId xmlns:p14="http://schemas.microsoft.com/office/powerpoint/2010/main" val="34797162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FDE889B-7CF0-0349-B415-79242881D1A3}"/>
              </a:ext>
            </a:extLst>
          </p:cNvPr>
          <p:cNvSpPr>
            <a:spLocks noGrp="1"/>
          </p:cNvSpPr>
          <p:nvPr>
            <p:ph type="sldNum" sz="quarter" idx="12"/>
          </p:nvPr>
        </p:nvSpPr>
        <p:spPr/>
        <p:txBody>
          <a:bodyPr/>
          <a:lstStyle/>
          <a:p>
            <a:fld id="{023EF2FA-38EB-354B-AB31-D0F975FB7077}" type="slidenum">
              <a:rPr lang="en-US" smtClean="0"/>
              <a:pPr/>
              <a:t>28</a:t>
            </a:fld>
            <a:endParaRPr lang="en-US"/>
          </a:p>
        </p:txBody>
      </p:sp>
      <p:pic>
        <p:nvPicPr>
          <p:cNvPr id="4" name="Picture 3">
            <a:extLst>
              <a:ext uri="{FF2B5EF4-FFF2-40B4-BE49-F238E27FC236}">
                <a16:creationId xmlns:a16="http://schemas.microsoft.com/office/drawing/2014/main" id="{E97845DE-9069-844F-ACED-E02D777EA93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508293" y="891351"/>
            <a:ext cx="7906119" cy="5966534"/>
          </a:xfrm>
          <a:prstGeom prst="rect">
            <a:avLst/>
          </a:prstGeom>
          <a:noFill/>
        </p:spPr>
      </p:pic>
      <p:sp>
        <p:nvSpPr>
          <p:cNvPr id="3" name="Title 2">
            <a:extLst>
              <a:ext uri="{FF2B5EF4-FFF2-40B4-BE49-F238E27FC236}">
                <a16:creationId xmlns:a16="http://schemas.microsoft.com/office/drawing/2014/main" id="{244122C1-C7CC-C04F-B430-AD874CBD9B3B}"/>
              </a:ext>
            </a:extLst>
          </p:cNvPr>
          <p:cNvSpPr>
            <a:spLocks noGrp="1"/>
          </p:cNvSpPr>
          <p:nvPr>
            <p:ph type="title"/>
          </p:nvPr>
        </p:nvSpPr>
        <p:spPr>
          <a:xfrm>
            <a:off x="258907" y="1635598"/>
            <a:ext cx="6498771" cy="821917"/>
          </a:xfrm>
        </p:spPr>
        <p:txBody>
          <a:bodyPr>
            <a:normAutofit fontScale="90000"/>
          </a:bodyPr>
          <a:lstStyle/>
          <a:p>
            <a:r>
              <a:rPr lang="en-US" sz="3200" i="1" dirty="0">
                <a:solidFill>
                  <a:srgbClr val="7030A0"/>
                </a:solidFill>
              </a:rPr>
              <a:t>No matter where you are in New York State, our team of psychiatric specialists is here for you!</a:t>
            </a:r>
          </a:p>
        </p:txBody>
      </p:sp>
      <p:sp>
        <p:nvSpPr>
          <p:cNvPr id="5" name="5-Point Star 4"/>
          <p:cNvSpPr/>
          <p:nvPr/>
        </p:nvSpPr>
        <p:spPr>
          <a:xfrm>
            <a:off x="3055620" y="5276078"/>
            <a:ext cx="452673" cy="452674"/>
          </a:xfrm>
          <a:prstGeom prst="star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p:nvPr/>
        </p:nvCxnSpPr>
        <p:spPr>
          <a:xfrm rot="10800000" flipV="1">
            <a:off x="3368040" y="5372100"/>
            <a:ext cx="533400" cy="114300"/>
          </a:xfrm>
          <a:prstGeom prst="line">
            <a:avLst/>
          </a:prstGeom>
          <a:ln/>
        </p:spPr>
        <p:style>
          <a:lnRef idx="3">
            <a:schemeClr val="accent2"/>
          </a:lnRef>
          <a:fillRef idx="0">
            <a:schemeClr val="accent2"/>
          </a:fillRef>
          <a:effectRef idx="2">
            <a:schemeClr val="accent2"/>
          </a:effectRef>
          <a:fontRef idx="minor">
            <a:schemeClr val="tx1"/>
          </a:fontRef>
        </p:style>
      </p:cxnSp>
      <p:cxnSp>
        <p:nvCxnSpPr>
          <p:cNvPr id="10" name="Straight Connector 9"/>
          <p:cNvCxnSpPr/>
          <p:nvPr/>
        </p:nvCxnSpPr>
        <p:spPr>
          <a:xfrm rot="10800000">
            <a:off x="3368040" y="5494020"/>
            <a:ext cx="533400" cy="167640"/>
          </a:xfrm>
          <a:prstGeom prst="line">
            <a:avLst/>
          </a:prstGeom>
          <a:ln/>
        </p:spPr>
        <p:style>
          <a:lnRef idx="3">
            <a:schemeClr val="accent2"/>
          </a:lnRef>
          <a:fillRef idx="0">
            <a:schemeClr val="accent2"/>
          </a:fillRef>
          <a:effectRef idx="2">
            <a:schemeClr val="accent2"/>
          </a:effectRef>
          <a:fontRef idx="minor">
            <a:schemeClr val="tx1"/>
          </a:fontRef>
        </p:style>
      </p:cxnSp>
      <p:sp>
        <p:nvSpPr>
          <p:cNvPr id="9" name="TextBox 8">
            <a:extLst>
              <a:ext uri="{FF2B5EF4-FFF2-40B4-BE49-F238E27FC236}">
                <a16:creationId xmlns:a16="http://schemas.microsoft.com/office/drawing/2014/main" id="{F136B124-8ED3-4408-A884-BC32F76AB0C7}"/>
              </a:ext>
            </a:extLst>
          </p:cNvPr>
          <p:cNvSpPr txBox="1"/>
          <p:nvPr/>
        </p:nvSpPr>
        <p:spPr>
          <a:xfrm>
            <a:off x="777766" y="2657308"/>
            <a:ext cx="10636468" cy="830997"/>
          </a:xfrm>
          <a:prstGeom prst="rect">
            <a:avLst/>
          </a:prstGeom>
          <a:noFill/>
        </p:spPr>
        <p:txBody>
          <a:bodyPr wrap="square">
            <a:spAutoFit/>
          </a:bodyPr>
          <a:lstStyle/>
          <a:p>
            <a:r>
              <a:rPr kumimoji="0" lang="en-US" sz="4800" b="0" i="0" u="none" strike="noStrike" kern="1200" cap="none" spc="0" normalizeH="0" baseline="0" noProof="0" dirty="0">
                <a:ln>
                  <a:noFill/>
                </a:ln>
                <a:solidFill>
                  <a:srgbClr val="391378"/>
                </a:solidFill>
                <a:effectLst/>
                <a:uLnTx/>
                <a:uFillTx/>
                <a:latin typeface="Helvetica Regular" charset="0"/>
                <a:ea typeface="Helvetica Regular" charset="0"/>
                <a:cs typeface="Helvetica Regular" charset="0"/>
              </a:rPr>
              <a:t>CALL PROJECT TEACH FOR HELP</a:t>
            </a:r>
            <a:endParaRPr lang="en-US" dirty="0"/>
          </a:p>
        </p:txBody>
      </p:sp>
    </p:spTree>
    <p:extLst>
      <p:ext uri="{BB962C8B-B14F-4D97-AF65-F5344CB8AC3E}">
        <p14:creationId xmlns:p14="http://schemas.microsoft.com/office/powerpoint/2010/main" val="803175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B207754-3AFC-46CA-9509-A6B7FC282D62}"/>
              </a:ext>
            </a:extLst>
          </p:cNvPr>
          <p:cNvSpPr>
            <a:spLocks noGrp="1"/>
          </p:cNvSpPr>
          <p:nvPr>
            <p:ph type="title"/>
          </p:nvPr>
        </p:nvSpPr>
        <p:spPr/>
        <p:txBody>
          <a:bodyPr/>
          <a:lstStyle/>
          <a:p>
            <a:r>
              <a:rPr lang="en-US" dirty="0"/>
              <a:t>Thank You</a:t>
            </a:r>
          </a:p>
        </p:txBody>
      </p:sp>
    </p:spTree>
    <p:extLst>
      <p:ext uri="{BB962C8B-B14F-4D97-AF65-F5344CB8AC3E}">
        <p14:creationId xmlns:p14="http://schemas.microsoft.com/office/powerpoint/2010/main" val="1976594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0BB46-EC72-4251-BAC0-0ED62AA730C1}"/>
              </a:ext>
            </a:extLst>
          </p:cNvPr>
          <p:cNvSpPr>
            <a:spLocks noGrp="1"/>
          </p:cNvSpPr>
          <p:nvPr>
            <p:ph type="title"/>
          </p:nvPr>
        </p:nvSpPr>
        <p:spPr>
          <a:xfrm>
            <a:off x="934453" y="3265714"/>
            <a:ext cx="10515600" cy="3016333"/>
          </a:xfrm>
        </p:spPr>
        <p:txBody>
          <a:bodyPr>
            <a:normAutofit fontScale="90000"/>
          </a:bodyPr>
          <a:lstStyle/>
          <a:p>
            <a:pPr algn="l"/>
            <a:r>
              <a:rPr lang="en-US" sz="3600" dirty="0"/>
              <a:t>Case vignette: </a:t>
            </a:r>
            <a:r>
              <a:rPr lang="en-US" sz="3600" b="1" dirty="0"/>
              <a:t>Amy</a:t>
            </a:r>
            <a:br>
              <a:rPr lang="en-US" dirty="0"/>
            </a:br>
            <a:r>
              <a:rPr lang="en-US" sz="3600" dirty="0"/>
              <a:t>15-year-old girl presents with her mom for WCC</a:t>
            </a:r>
            <a:br>
              <a:rPr lang="en-US" sz="3600" dirty="0"/>
            </a:br>
            <a:r>
              <a:rPr lang="en-US" sz="3600" dirty="0"/>
              <a:t>Known to your practice but new to you</a:t>
            </a:r>
            <a:br>
              <a:rPr lang="en-US" sz="3600" dirty="0"/>
            </a:br>
            <a:r>
              <a:rPr lang="en-US" sz="3600" dirty="0"/>
              <a:t>No Chronic conditions in chart</a:t>
            </a:r>
            <a:br>
              <a:rPr lang="en-US" sz="3600" dirty="0"/>
            </a:br>
            <a:r>
              <a:rPr lang="en-US" sz="3600" dirty="0"/>
              <a:t>PHQ-9 screening tool is used – comes up positive</a:t>
            </a:r>
            <a:br>
              <a:rPr lang="en-US" dirty="0"/>
            </a:br>
            <a:endParaRPr lang="en-US" dirty="0"/>
          </a:p>
        </p:txBody>
      </p:sp>
    </p:spTree>
    <p:extLst>
      <p:ext uri="{BB962C8B-B14F-4D97-AF65-F5344CB8AC3E}">
        <p14:creationId xmlns:p14="http://schemas.microsoft.com/office/powerpoint/2010/main" val="818757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4B7A3-C235-48E6-9B0F-7CC613B2D597}"/>
              </a:ext>
            </a:extLst>
          </p:cNvPr>
          <p:cNvSpPr>
            <a:spLocks noGrp="1"/>
          </p:cNvSpPr>
          <p:nvPr>
            <p:ph type="title"/>
          </p:nvPr>
        </p:nvSpPr>
        <p:spPr>
          <a:xfrm>
            <a:off x="838200" y="365125"/>
            <a:ext cx="10515600" cy="906627"/>
          </a:xfrm>
        </p:spPr>
        <p:txBody>
          <a:bodyPr/>
          <a:lstStyle/>
          <a:p>
            <a:r>
              <a:rPr lang="en-US" dirty="0"/>
              <a:t>Hidden Slide-Role Play</a:t>
            </a:r>
          </a:p>
        </p:txBody>
      </p:sp>
      <p:sp>
        <p:nvSpPr>
          <p:cNvPr id="3" name="Content Placeholder 2">
            <a:extLst>
              <a:ext uri="{FF2B5EF4-FFF2-40B4-BE49-F238E27FC236}">
                <a16:creationId xmlns:a16="http://schemas.microsoft.com/office/drawing/2014/main" id="{E4DA001F-5129-4AE1-B628-1A68FC6922C1}"/>
              </a:ext>
            </a:extLst>
          </p:cNvPr>
          <p:cNvSpPr>
            <a:spLocks noGrp="1"/>
          </p:cNvSpPr>
          <p:nvPr>
            <p:ph idx="1"/>
          </p:nvPr>
        </p:nvSpPr>
        <p:spPr>
          <a:xfrm>
            <a:off x="838200" y="1271752"/>
            <a:ext cx="10515600" cy="4905211"/>
          </a:xfrm>
        </p:spPr>
        <p:txBody>
          <a:bodyPr/>
          <a:lstStyle/>
          <a:p>
            <a:r>
              <a:rPr lang="en-US" dirty="0"/>
              <a:t>PCP interviews adolescent alone  (Jessica interviews Amy)</a:t>
            </a:r>
          </a:p>
          <a:p>
            <a:r>
              <a:rPr lang="en-US" dirty="0"/>
              <a:t>Here for WCC for sports physical</a:t>
            </a:r>
          </a:p>
          <a:p>
            <a:r>
              <a:rPr lang="en-US" dirty="0"/>
              <a:t>PHQ-9 is positive</a:t>
            </a:r>
          </a:p>
          <a:p>
            <a:r>
              <a:rPr lang="en-US" dirty="0"/>
              <a:t>Similar episode for two weeks last July</a:t>
            </a:r>
          </a:p>
          <a:p>
            <a:r>
              <a:rPr lang="en-US" dirty="0"/>
              <a:t>No racing thoughts, grandiosity, decreased need for sleep.</a:t>
            </a:r>
          </a:p>
          <a:p>
            <a:r>
              <a:rPr lang="en-US" dirty="0"/>
              <a:t>Some suicidal thoughts during these two “episodes” but never a plan or intent</a:t>
            </a:r>
          </a:p>
          <a:p>
            <a:r>
              <a:rPr lang="en-US" dirty="0"/>
              <a:t>Leave out – EtOH/SU, anxiety, pregnancy/sex</a:t>
            </a:r>
          </a:p>
          <a:p>
            <a:r>
              <a:rPr lang="en-US" dirty="0"/>
              <a:t>Poor historian—says “ask my mom”</a:t>
            </a:r>
          </a:p>
          <a:p>
            <a:r>
              <a:rPr lang="en-US" dirty="0"/>
              <a:t>“Okay, I will while you do the PHQ-9” (and ASQ)</a:t>
            </a:r>
          </a:p>
        </p:txBody>
      </p:sp>
    </p:spTree>
    <p:extLst>
      <p:ext uri="{BB962C8B-B14F-4D97-AF65-F5344CB8AC3E}">
        <p14:creationId xmlns:p14="http://schemas.microsoft.com/office/powerpoint/2010/main" val="1369459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8C4A1-A184-4265-915A-E5DA0545E47B}"/>
              </a:ext>
            </a:extLst>
          </p:cNvPr>
          <p:cNvSpPr>
            <a:spLocks noGrp="1"/>
          </p:cNvSpPr>
          <p:nvPr>
            <p:ph type="title"/>
          </p:nvPr>
        </p:nvSpPr>
        <p:spPr>
          <a:xfrm>
            <a:off x="838200" y="365125"/>
            <a:ext cx="10515600" cy="1760558"/>
          </a:xfrm>
        </p:spPr>
        <p:txBody>
          <a:bodyPr/>
          <a:lstStyle/>
          <a:p>
            <a:r>
              <a:rPr lang="en-US" dirty="0"/>
              <a:t>Interview for mood disorder </a:t>
            </a:r>
            <a:r>
              <a:rPr lang="en-US" b="1" dirty="0"/>
              <a:t>debrief</a:t>
            </a:r>
          </a:p>
        </p:txBody>
      </p:sp>
      <p:sp>
        <p:nvSpPr>
          <p:cNvPr id="3" name="Content Placeholder 2">
            <a:extLst>
              <a:ext uri="{FF2B5EF4-FFF2-40B4-BE49-F238E27FC236}">
                <a16:creationId xmlns:a16="http://schemas.microsoft.com/office/drawing/2014/main" id="{C5AFFBD9-9747-454E-88FF-8EA2DF03B0BD}"/>
              </a:ext>
            </a:extLst>
          </p:cNvPr>
          <p:cNvSpPr>
            <a:spLocks noGrp="1"/>
          </p:cNvSpPr>
          <p:nvPr>
            <p:ph idx="1"/>
          </p:nvPr>
        </p:nvSpPr>
        <p:spPr>
          <a:xfrm>
            <a:off x="838200" y="2909455"/>
            <a:ext cx="10515600" cy="3267507"/>
          </a:xfrm>
        </p:spPr>
        <p:txBody>
          <a:bodyPr/>
          <a:lstStyle/>
          <a:p>
            <a:r>
              <a:rPr lang="en-US" dirty="0"/>
              <a:t>What did the PCP do well? What could she have done even better?</a:t>
            </a:r>
          </a:p>
          <a:p>
            <a:r>
              <a:rPr lang="en-US" dirty="0"/>
              <a:t>What do you think may be going on?</a:t>
            </a:r>
          </a:p>
          <a:p>
            <a:r>
              <a:rPr lang="en-US" dirty="0"/>
              <a:t>What other things would you want to ask about?</a:t>
            </a:r>
          </a:p>
          <a:p>
            <a:r>
              <a:rPr lang="en-US" dirty="0"/>
              <a:t>What else do you need to rule out or assess for (differential)?</a:t>
            </a:r>
          </a:p>
          <a:p>
            <a:pPr marL="0" indent="0">
              <a:buNone/>
            </a:pPr>
            <a:endParaRPr lang="en-US" dirty="0"/>
          </a:p>
        </p:txBody>
      </p:sp>
    </p:spTree>
    <p:extLst>
      <p:ext uri="{BB962C8B-B14F-4D97-AF65-F5344CB8AC3E}">
        <p14:creationId xmlns:p14="http://schemas.microsoft.com/office/powerpoint/2010/main" val="3861656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4B7A3-C235-48E6-9B0F-7CC613B2D597}"/>
              </a:ext>
            </a:extLst>
          </p:cNvPr>
          <p:cNvSpPr>
            <a:spLocks noGrp="1"/>
          </p:cNvSpPr>
          <p:nvPr>
            <p:ph type="title"/>
          </p:nvPr>
        </p:nvSpPr>
        <p:spPr/>
        <p:txBody>
          <a:bodyPr/>
          <a:lstStyle/>
          <a:p>
            <a:r>
              <a:rPr lang="en-US" dirty="0"/>
              <a:t>PCP interviews the mom</a:t>
            </a:r>
          </a:p>
        </p:txBody>
      </p:sp>
      <p:sp>
        <p:nvSpPr>
          <p:cNvPr id="3" name="Content Placeholder 2">
            <a:extLst>
              <a:ext uri="{FF2B5EF4-FFF2-40B4-BE49-F238E27FC236}">
                <a16:creationId xmlns:a16="http://schemas.microsoft.com/office/drawing/2014/main" id="{E4DA001F-5129-4AE1-B628-1A68FC6922C1}"/>
              </a:ext>
            </a:extLst>
          </p:cNvPr>
          <p:cNvSpPr>
            <a:spLocks noGrp="1"/>
          </p:cNvSpPr>
          <p:nvPr>
            <p:ph idx="1"/>
          </p:nvPr>
        </p:nvSpPr>
        <p:spPr>
          <a:xfrm>
            <a:off x="838200" y="1995055"/>
            <a:ext cx="10515600" cy="4300642"/>
          </a:xfrm>
        </p:spPr>
        <p:txBody>
          <a:bodyPr/>
          <a:lstStyle/>
          <a:p>
            <a:r>
              <a:rPr lang="en-US" dirty="0"/>
              <a:t>Mom discusses several episodes of past irritability and crankiness coming on quickly and then going away. </a:t>
            </a:r>
          </a:p>
          <a:p>
            <a:r>
              <a:rPr lang="en-US" dirty="0"/>
              <a:t>“This time is the longest.” </a:t>
            </a:r>
          </a:p>
          <a:p>
            <a:r>
              <a:rPr lang="en-US" dirty="0"/>
              <a:t>When asked when these episodes started, mom replies: </a:t>
            </a:r>
          </a:p>
          <a:p>
            <a:pPr marL="0" indent="0">
              <a:buNone/>
            </a:pPr>
            <a:r>
              <a:rPr lang="en-US" dirty="0"/>
              <a:t>“Oh, since we brought her home at age 3; we’ve been working with Dr.      Jones (he retired from this practice.)  We saw someone to help with tantrums and behavioral problems.  Nothing really helped with the episodes, but she mellowed with age.”</a:t>
            </a:r>
          </a:p>
        </p:txBody>
      </p:sp>
    </p:spTree>
    <p:extLst>
      <p:ext uri="{BB962C8B-B14F-4D97-AF65-F5344CB8AC3E}">
        <p14:creationId xmlns:p14="http://schemas.microsoft.com/office/powerpoint/2010/main" val="4051865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D7C1C-21DF-435B-921B-A227512BC7C4}"/>
              </a:ext>
            </a:extLst>
          </p:cNvPr>
          <p:cNvSpPr>
            <a:spLocks noGrp="1"/>
          </p:cNvSpPr>
          <p:nvPr>
            <p:ph type="title"/>
          </p:nvPr>
        </p:nvSpPr>
        <p:spPr/>
        <p:txBody>
          <a:bodyPr/>
          <a:lstStyle/>
          <a:p>
            <a:r>
              <a:rPr lang="en-US" dirty="0"/>
              <a:t>What’s Next?</a:t>
            </a:r>
          </a:p>
        </p:txBody>
      </p:sp>
      <p:sp>
        <p:nvSpPr>
          <p:cNvPr id="3" name="Content Placeholder 2">
            <a:extLst>
              <a:ext uri="{FF2B5EF4-FFF2-40B4-BE49-F238E27FC236}">
                <a16:creationId xmlns:a16="http://schemas.microsoft.com/office/drawing/2014/main" id="{32909045-344F-4F51-BC4C-1E9CEE18622B}"/>
              </a:ext>
            </a:extLst>
          </p:cNvPr>
          <p:cNvSpPr>
            <a:spLocks noGrp="1"/>
          </p:cNvSpPr>
          <p:nvPr>
            <p:ph idx="1"/>
          </p:nvPr>
        </p:nvSpPr>
        <p:spPr/>
        <p:txBody>
          <a:bodyPr/>
          <a:lstStyle/>
          <a:p>
            <a:r>
              <a:rPr lang="en-US" dirty="0"/>
              <a:t>Are you worried about anything you are hearing?</a:t>
            </a:r>
          </a:p>
          <a:p>
            <a:r>
              <a:rPr lang="en-US" dirty="0"/>
              <a:t>What else should be asked?</a:t>
            </a:r>
          </a:p>
        </p:txBody>
      </p:sp>
      <p:sp>
        <p:nvSpPr>
          <p:cNvPr id="4" name="Rectangle 3">
            <a:extLst>
              <a:ext uri="{FF2B5EF4-FFF2-40B4-BE49-F238E27FC236}">
                <a16:creationId xmlns:a16="http://schemas.microsoft.com/office/drawing/2014/main" id="{454FA8C5-9285-4576-9D34-6379B00D10BC}"/>
              </a:ext>
            </a:extLst>
          </p:cNvPr>
          <p:cNvSpPr/>
          <p:nvPr/>
        </p:nvSpPr>
        <p:spPr>
          <a:xfrm>
            <a:off x="3507439" y="3188935"/>
            <a:ext cx="5177122" cy="480131"/>
          </a:xfrm>
          <a:prstGeom prst="rect">
            <a:avLst/>
          </a:prstGeom>
        </p:spPr>
        <p:txBody>
          <a:bodyPr wrap="none">
            <a:spAutoFit/>
          </a:bodyPr>
          <a:lstStyle/>
          <a:p>
            <a:pPr lvl="0" algn="ctr" defTabSz="914400">
              <a:lnSpc>
                <a:spcPct val="90000"/>
              </a:lnSpc>
              <a:spcBef>
                <a:spcPts val="1000"/>
              </a:spcBef>
            </a:pPr>
            <a:r>
              <a:rPr lang="en-US" sz="2800" dirty="0">
                <a:solidFill>
                  <a:prstClr val="black"/>
                </a:solidFill>
              </a:rPr>
              <a:t>OPEN DISCUSSION TO THE GROUP</a:t>
            </a:r>
          </a:p>
        </p:txBody>
      </p:sp>
    </p:spTree>
    <p:extLst>
      <p:ext uri="{BB962C8B-B14F-4D97-AF65-F5344CB8AC3E}">
        <p14:creationId xmlns:p14="http://schemas.microsoft.com/office/powerpoint/2010/main" val="23248327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4B7A3-C235-48E6-9B0F-7CC613B2D597}"/>
              </a:ext>
            </a:extLst>
          </p:cNvPr>
          <p:cNvSpPr>
            <a:spLocks noGrp="1"/>
          </p:cNvSpPr>
          <p:nvPr>
            <p:ph type="title"/>
          </p:nvPr>
        </p:nvSpPr>
        <p:spPr/>
        <p:txBody>
          <a:bodyPr/>
          <a:lstStyle/>
          <a:p>
            <a:r>
              <a:rPr lang="en-US" dirty="0"/>
              <a:t>Dr. Jessica continues her interview</a:t>
            </a:r>
          </a:p>
        </p:txBody>
      </p:sp>
      <p:sp>
        <p:nvSpPr>
          <p:cNvPr id="3" name="Content Placeholder 2">
            <a:extLst>
              <a:ext uri="{FF2B5EF4-FFF2-40B4-BE49-F238E27FC236}">
                <a16:creationId xmlns:a16="http://schemas.microsoft.com/office/drawing/2014/main" id="{E4DA001F-5129-4AE1-B628-1A68FC6922C1}"/>
              </a:ext>
            </a:extLst>
          </p:cNvPr>
          <p:cNvSpPr>
            <a:spLocks noGrp="1"/>
          </p:cNvSpPr>
          <p:nvPr>
            <p:ph idx="1"/>
          </p:nvPr>
        </p:nvSpPr>
        <p:spPr>
          <a:xfrm>
            <a:off x="838200" y="2363189"/>
            <a:ext cx="10515600" cy="3813773"/>
          </a:xfrm>
        </p:spPr>
        <p:txBody>
          <a:bodyPr/>
          <a:lstStyle/>
          <a:p>
            <a:r>
              <a:rPr lang="en-US" dirty="0"/>
              <a:t>Sleep history:</a:t>
            </a:r>
          </a:p>
          <a:p>
            <a:pPr lvl="1"/>
            <a:r>
              <a:rPr lang="en-US" dirty="0"/>
              <a:t>The patient said sleep was “fine”</a:t>
            </a:r>
          </a:p>
          <a:p>
            <a:pPr lvl="1"/>
            <a:r>
              <a:rPr lang="en-US" dirty="0"/>
              <a:t>PCP uses “COLDER” for sleep</a:t>
            </a:r>
          </a:p>
          <a:p>
            <a:pPr lvl="1"/>
            <a:r>
              <a:rPr lang="en-US" dirty="0"/>
              <a:t>Not previously a problem  </a:t>
            </a:r>
          </a:p>
          <a:p>
            <a:pPr lvl="1"/>
            <a:r>
              <a:rPr lang="en-US" dirty="0"/>
              <a:t>Now not sleeping at night with short naps during the day</a:t>
            </a:r>
          </a:p>
          <a:p>
            <a:pPr lvl="1"/>
            <a:r>
              <a:rPr lang="en-US" dirty="0"/>
              <a:t>Doing something online all the night</a:t>
            </a:r>
          </a:p>
        </p:txBody>
      </p:sp>
    </p:spTree>
    <p:extLst>
      <p:ext uri="{BB962C8B-B14F-4D97-AF65-F5344CB8AC3E}">
        <p14:creationId xmlns:p14="http://schemas.microsoft.com/office/powerpoint/2010/main" val="239169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5440C-EEC0-4569-8B87-721339BEB98E}"/>
              </a:ext>
            </a:extLst>
          </p:cNvPr>
          <p:cNvSpPr>
            <a:spLocks noGrp="1"/>
          </p:cNvSpPr>
          <p:nvPr>
            <p:ph type="title"/>
          </p:nvPr>
        </p:nvSpPr>
        <p:spPr>
          <a:xfrm>
            <a:off x="838200" y="365125"/>
            <a:ext cx="10515600" cy="2021815"/>
          </a:xfrm>
        </p:spPr>
        <p:txBody>
          <a:bodyPr/>
          <a:lstStyle/>
          <a:p>
            <a:r>
              <a:rPr lang="en-US" dirty="0"/>
              <a:t>Challenges Here</a:t>
            </a:r>
            <a:br>
              <a:rPr lang="en-US" dirty="0"/>
            </a:br>
            <a:r>
              <a:rPr lang="en-US" dirty="0"/>
              <a:t>Debrief</a:t>
            </a:r>
          </a:p>
        </p:txBody>
      </p:sp>
      <p:sp>
        <p:nvSpPr>
          <p:cNvPr id="3" name="Content Placeholder 2">
            <a:extLst>
              <a:ext uri="{FF2B5EF4-FFF2-40B4-BE49-F238E27FC236}">
                <a16:creationId xmlns:a16="http://schemas.microsoft.com/office/drawing/2014/main" id="{94813A9B-E981-4938-9C19-E92ABBEA5327}"/>
              </a:ext>
            </a:extLst>
          </p:cNvPr>
          <p:cNvSpPr>
            <a:spLocks noGrp="1"/>
          </p:cNvSpPr>
          <p:nvPr>
            <p:ph idx="1"/>
          </p:nvPr>
        </p:nvSpPr>
        <p:spPr>
          <a:xfrm>
            <a:off x="838200" y="2553195"/>
            <a:ext cx="10515600" cy="3623768"/>
          </a:xfrm>
        </p:spPr>
        <p:txBody>
          <a:bodyPr/>
          <a:lstStyle/>
          <a:p>
            <a:pPr marL="0" indent="0">
              <a:buNone/>
            </a:pPr>
            <a:endParaRPr lang="en-US" dirty="0"/>
          </a:p>
          <a:p>
            <a:r>
              <a:rPr lang="en-US" dirty="0"/>
              <a:t>This is a WCC/sports physical with limited time</a:t>
            </a:r>
          </a:p>
          <a:p>
            <a:pPr marL="0" indent="0">
              <a:buNone/>
            </a:pPr>
            <a:endParaRPr lang="en-US" dirty="0"/>
          </a:p>
          <a:p>
            <a:endParaRPr lang="en-US" dirty="0"/>
          </a:p>
        </p:txBody>
      </p:sp>
    </p:spTree>
    <p:extLst>
      <p:ext uri="{BB962C8B-B14F-4D97-AF65-F5344CB8AC3E}">
        <p14:creationId xmlns:p14="http://schemas.microsoft.com/office/powerpoint/2010/main" val="3133167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oject Teach 16x9">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oject Teach 16x9" id="{6CE63FF6-DF2C-48D4-A595-F274531B6A3D}" vid="{C1E0867F-4757-492F-8648-B56989AF0B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Project Teach 16x9</Template>
  <TotalTime>866</TotalTime>
  <Words>1614</Words>
  <Application>Microsoft Macintosh PowerPoint</Application>
  <PresentationFormat>Widescreen</PresentationFormat>
  <Paragraphs>227</Paragraphs>
  <Slides>29</Slides>
  <Notes>29</Notes>
  <HiddenSlides>3</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Cambria</vt:lpstr>
      <vt:lpstr>Helvetica Light</vt:lpstr>
      <vt:lpstr>Helvetica Regular</vt:lpstr>
      <vt:lpstr>Project Teach 16x9</vt:lpstr>
      <vt:lpstr>Differentiating Unipolar and Bipolar Depression and  Considering “SSRI Activation”   April 2024</vt:lpstr>
      <vt:lpstr>Your Panel</vt:lpstr>
      <vt:lpstr>Case vignette: Amy 15-year-old girl presents with her mom for WCC Known to your practice but new to you No Chronic conditions in chart PHQ-9 screening tool is used – comes up positive </vt:lpstr>
      <vt:lpstr>Hidden Slide-Role Play</vt:lpstr>
      <vt:lpstr>Interview for mood disorder debrief</vt:lpstr>
      <vt:lpstr>PCP interviews the mom</vt:lpstr>
      <vt:lpstr>What’s Next?</vt:lpstr>
      <vt:lpstr>Dr. Jessica continues her interview</vt:lpstr>
      <vt:lpstr>Challenges Here Debrief</vt:lpstr>
      <vt:lpstr>Challenges Here Debrief</vt:lpstr>
      <vt:lpstr>Challenges Here Debrief</vt:lpstr>
      <vt:lpstr>Challenges Here Debrief</vt:lpstr>
      <vt:lpstr>More History</vt:lpstr>
      <vt:lpstr>Returns a week later</vt:lpstr>
      <vt:lpstr>Where are you leaning now?</vt:lpstr>
      <vt:lpstr>DSM 5 Diagnostic Criteria for MDD</vt:lpstr>
      <vt:lpstr>Panelists, what do you think?</vt:lpstr>
      <vt:lpstr>Dr. Jessica interviews teen</vt:lpstr>
      <vt:lpstr>Role Play</vt:lpstr>
      <vt:lpstr>Uh-Oh!</vt:lpstr>
      <vt:lpstr>MANIA/Manic Episode</vt:lpstr>
      <vt:lpstr>Manic Episode</vt:lpstr>
      <vt:lpstr>Hypomanic Episode</vt:lpstr>
      <vt:lpstr>HYPOMANIA/Hypomanic Episode</vt:lpstr>
      <vt:lpstr>Mania/Hypomania during drug treatment</vt:lpstr>
      <vt:lpstr>SSRI Activation in Youth</vt:lpstr>
      <vt:lpstr>Now what?</vt:lpstr>
      <vt:lpstr>No matter where you are in New York State, our team of psychiatric specialists is here for you!</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Bergner, Andrew</dc:creator>
  <cp:lastModifiedBy>James Wallace</cp:lastModifiedBy>
  <cp:revision>96</cp:revision>
  <cp:lastPrinted>2022-11-16T01:40:14Z</cp:lastPrinted>
  <dcterms:created xsi:type="dcterms:W3CDTF">2017-12-07T19:51:25Z</dcterms:created>
  <dcterms:modified xsi:type="dcterms:W3CDTF">2024-02-29T17:39:46Z</dcterms:modified>
</cp:coreProperties>
</file>