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sldIdLst>
    <p:sldId id="1007" r:id="rId3"/>
    <p:sldId id="1004" r:id="rId4"/>
    <p:sldId id="1005" r:id="rId5"/>
    <p:sldId id="100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4DEBC-036B-4876-A917-4114ED66CF21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28A7B-3797-43D6-AF19-E6895B666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6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8008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60361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26411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A71C-5EB0-45EC-B0AD-E94D765AE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252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27A71C-5EB0-45EC-B0AD-E94D765AE5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281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phic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50" t="17628" r="26478" b="17628"/>
          <a:stretch/>
        </p:blipFill>
        <p:spPr>
          <a:xfrm>
            <a:off x="520627" y="811784"/>
            <a:ext cx="4370453" cy="5197094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A71C-5EB0-45EC-B0AD-E94D765AE5A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5448592" y="1874750"/>
            <a:ext cx="6743408" cy="880159"/>
          </a:xfrm>
          <a:prstGeom prst="rect">
            <a:avLst/>
          </a:prstGeom>
          <a:solidFill>
            <a:srgbClr val="39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5448592" y="2971049"/>
            <a:ext cx="6743408" cy="881143"/>
          </a:xfrm>
          <a:prstGeom prst="rect">
            <a:avLst/>
          </a:prstGeom>
          <a:solidFill>
            <a:srgbClr val="049F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5448592" y="4068332"/>
            <a:ext cx="6743408" cy="88398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48592" y="3234339"/>
            <a:ext cx="6743408" cy="44517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48592" y="1986481"/>
            <a:ext cx="6743408" cy="656696"/>
          </a:xfrm>
        </p:spPr>
        <p:txBody>
          <a:bodyPr anchor="b"/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30903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A71C-5EB0-45EC-B0AD-E94D765AE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839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A71C-5EB0-45EC-B0AD-E94D765AE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52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A71C-5EB0-45EC-B0AD-E94D765AE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092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19150"/>
            <a:ext cx="10515600" cy="87153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A71C-5EB0-45EC-B0AD-E94D765AE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261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A71C-5EB0-45EC-B0AD-E94D765AE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423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37832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A71C-5EB0-45EC-B0AD-E94D765AE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355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A71C-5EB0-45EC-B0AD-E94D765AE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121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A71C-5EB0-45EC-B0AD-E94D765AE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915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A71C-5EB0-45EC-B0AD-E94D765AE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609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9417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8080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68063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29837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8079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3514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9321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6.sv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4.svg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4"/>
            <a:ext cx="12192000" cy="6858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-2"/>
            <a:ext cx="3919948" cy="144866"/>
          </a:xfrm>
          <a:prstGeom prst="rect">
            <a:avLst/>
          </a:prstGeom>
          <a:solidFill>
            <a:srgbClr val="39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4151958" y="-4"/>
            <a:ext cx="3900222" cy="144868"/>
          </a:xfrm>
          <a:prstGeom prst="rect">
            <a:avLst/>
          </a:prstGeom>
          <a:solidFill>
            <a:srgbClr val="049F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8284190" y="0"/>
            <a:ext cx="3907809" cy="144864"/>
          </a:xfrm>
          <a:prstGeom prst="rect">
            <a:avLst/>
          </a:prstGeom>
          <a:solidFill>
            <a:srgbClr val="7BBF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115706"/>
            <a:ext cx="10515600" cy="70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23141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8070" y="163582"/>
            <a:ext cx="615860" cy="788538"/>
          </a:xfrm>
          <a:prstGeom prst="rect">
            <a:avLst/>
          </a:prstGeom>
        </p:spPr>
      </p:pic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610600" y="64928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B329009-5ACF-9B49-A090-FE26ACD75C75}" type="slidenum">
              <a:rPr lang="en-US" smtClean="0">
                <a:solidFill>
                  <a:srgbClr val="391378"/>
                </a:solidFill>
              </a:rPr>
              <a:pPr/>
              <a:t>‹#›</a:t>
            </a:fld>
            <a:endParaRPr lang="en-US" dirty="0">
              <a:solidFill>
                <a:srgbClr val="391378"/>
              </a:solidFill>
            </a:endParaRPr>
          </a:p>
        </p:txBody>
      </p:sp>
      <p:sp>
        <p:nvSpPr>
          <p:cNvPr id="16" name="Footer Placeholder 4"/>
          <p:cNvSpPr txBox="1">
            <a:spLocks/>
          </p:cNvSpPr>
          <p:nvPr userDrawn="1"/>
        </p:nvSpPr>
        <p:spPr>
          <a:xfrm>
            <a:off x="1653904" y="6492871"/>
            <a:ext cx="40843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2">
                    <a:lumMod val="25000"/>
                  </a:schemeClr>
                </a:solidFill>
                <a:latin typeface="Myriad Pro" panose="020B0503030403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 dirty="0">
                <a:solidFill>
                  <a:srgbClr val="391378"/>
                </a:solidFill>
                <a:latin typeface="Helvetica Regular" charset="0"/>
              </a:rPr>
              <a:t>©  2017 New York State Office of Mental Health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09" y="6292563"/>
            <a:ext cx="2103476" cy="528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850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Helvetica Light" charset="0"/>
          <a:ea typeface="Helvetica Light" charset="0"/>
          <a:cs typeface="Helvetica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Helvetica Regular" charset="0"/>
          <a:ea typeface="Helvetica Regular" charset="0"/>
          <a:cs typeface="Helvetica Regular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Helvetica Regular" charset="0"/>
          <a:ea typeface="Helvetica Regular" charset="0"/>
          <a:cs typeface="Helvetica Regular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Helvetica Regular" charset="0"/>
          <a:ea typeface="Helvetica Regular" charset="0"/>
          <a:cs typeface="Helvetica Regular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Helvetica Regular" charset="0"/>
          <a:ea typeface="Helvetica Regular" charset="0"/>
          <a:cs typeface="Helvetica Regular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Helvetica Regular" charset="0"/>
          <a:ea typeface="Helvetica Regular" charset="0"/>
          <a:cs typeface="Helvetica Regular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16"/>
          <p:cNvSpPr/>
          <p:nvPr userDrawn="1"/>
        </p:nvSpPr>
        <p:spPr>
          <a:xfrm rot="10800000">
            <a:off x="-1" y="5357812"/>
            <a:ext cx="3832382" cy="1500187"/>
          </a:xfrm>
          <a:custGeom>
            <a:avLst/>
            <a:gdLst>
              <a:gd name="connsiteX0" fmla="*/ 5681662 w 5681662"/>
              <a:gd name="connsiteY0" fmla="*/ 2224088 h 2224088"/>
              <a:gd name="connsiteX1" fmla="*/ 5681662 w 5681662"/>
              <a:gd name="connsiteY1" fmla="*/ 0 h 2224088"/>
              <a:gd name="connsiteX2" fmla="*/ 0 w 5681662"/>
              <a:gd name="connsiteY2" fmla="*/ 0 h 2224088"/>
              <a:gd name="connsiteX3" fmla="*/ 5681662 w 5681662"/>
              <a:gd name="connsiteY3" fmla="*/ 2224088 h 2224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81662" h="2224088">
                <a:moveTo>
                  <a:pt x="5681662" y="2224088"/>
                </a:moveTo>
                <a:lnTo>
                  <a:pt x="5681662" y="0"/>
                </a:lnTo>
                <a:lnTo>
                  <a:pt x="0" y="0"/>
                </a:lnTo>
                <a:lnTo>
                  <a:pt x="5681662" y="22240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6"/>
          <p:cNvSpPr/>
          <p:nvPr userDrawn="1"/>
        </p:nvSpPr>
        <p:spPr>
          <a:xfrm>
            <a:off x="6510338" y="0"/>
            <a:ext cx="5681662" cy="2224088"/>
          </a:xfrm>
          <a:custGeom>
            <a:avLst/>
            <a:gdLst>
              <a:gd name="connsiteX0" fmla="*/ 5681662 w 5681662"/>
              <a:gd name="connsiteY0" fmla="*/ 2224088 h 2224088"/>
              <a:gd name="connsiteX1" fmla="*/ 5681662 w 5681662"/>
              <a:gd name="connsiteY1" fmla="*/ 0 h 2224088"/>
              <a:gd name="connsiteX2" fmla="*/ 0 w 5681662"/>
              <a:gd name="connsiteY2" fmla="*/ 0 h 2224088"/>
              <a:gd name="connsiteX3" fmla="*/ 5681662 w 5681662"/>
              <a:gd name="connsiteY3" fmla="*/ 2224088 h 2224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81662" h="2224088">
                <a:moveTo>
                  <a:pt x="5681662" y="2224088"/>
                </a:moveTo>
                <a:lnTo>
                  <a:pt x="5681662" y="0"/>
                </a:lnTo>
                <a:lnTo>
                  <a:pt x="0" y="0"/>
                </a:lnTo>
                <a:lnTo>
                  <a:pt x="5681662" y="22240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40985"/>
            <a:ext cx="10515600" cy="8219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14513"/>
            <a:ext cx="10515600" cy="4362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bg2">
                    <a:lumMod val="25000"/>
                  </a:schemeClr>
                </a:solidFill>
                <a:latin typeface="Helvetica Regular" charset="0"/>
              </a:defRPr>
            </a:lvl1pPr>
          </a:lstStyle>
          <a:p>
            <a:fld id="{E927A71C-5EB0-45EC-B0AD-E94D765AE5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838200" cy="109057"/>
          </a:xfrm>
          <a:prstGeom prst="rect">
            <a:avLst/>
          </a:prstGeom>
          <a:solidFill>
            <a:srgbClr val="39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901110" y="0"/>
            <a:ext cx="838200" cy="109057"/>
          </a:xfrm>
          <a:prstGeom prst="rect">
            <a:avLst/>
          </a:prstGeom>
          <a:solidFill>
            <a:srgbClr val="049F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1802220" y="0"/>
            <a:ext cx="838200" cy="10905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Graphic 19"/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74099" y="144864"/>
            <a:ext cx="2450026" cy="470706"/>
          </a:xfrm>
          <a:prstGeom prst="rect">
            <a:avLst/>
          </a:prstGeom>
        </p:spPr>
      </p:pic>
      <p:pic>
        <p:nvPicPr>
          <p:cNvPr id="21" name="Graphic 20"/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7724467" y="63900"/>
            <a:ext cx="4334183" cy="126600"/>
          </a:xfrm>
          <a:prstGeom prst="rect">
            <a:avLst/>
          </a:prstGeom>
        </p:spPr>
      </p:pic>
      <p:sp>
        <p:nvSpPr>
          <p:cNvPr id="22" name="Rectangle 21"/>
          <p:cNvSpPr/>
          <p:nvPr userDrawn="1"/>
        </p:nvSpPr>
        <p:spPr>
          <a:xfrm>
            <a:off x="9551580" y="6748943"/>
            <a:ext cx="838200" cy="109057"/>
          </a:xfrm>
          <a:prstGeom prst="rect">
            <a:avLst/>
          </a:prstGeom>
          <a:solidFill>
            <a:srgbClr val="39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 userDrawn="1"/>
        </p:nvSpPr>
        <p:spPr>
          <a:xfrm>
            <a:off x="10452690" y="6748943"/>
            <a:ext cx="838200" cy="109057"/>
          </a:xfrm>
          <a:prstGeom prst="rect">
            <a:avLst/>
          </a:prstGeom>
          <a:solidFill>
            <a:srgbClr val="049F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 userDrawn="1"/>
        </p:nvSpPr>
        <p:spPr>
          <a:xfrm>
            <a:off x="11353800" y="6748943"/>
            <a:ext cx="838200" cy="10905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ooter Placeholder 4"/>
          <p:cNvSpPr txBox="1">
            <a:spLocks/>
          </p:cNvSpPr>
          <p:nvPr userDrawn="1"/>
        </p:nvSpPr>
        <p:spPr>
          <a:xfrm>
            <a:off x="1653904" y="6492871"/>
            <a:ext cx="40843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2">
                    <a:lumMod val="25000"/>
                  </a:schemeClr>
                </a:solidFill>
                <a:latin typeface="Myriad Pro" panose="020B0503030403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 dirty="0">
                <a:solidFill>
                  <a:srgbClr val="391378"/>
                </a:solidFill>
                <a:latin typeface="Helvetica Regular" charset="0"/>
              </a:rPr>
              <a:t>©  2017 New York State Office of Mental Health</a:t>
            </a:r>
          </a:p>
        </p:txBody>
      </p:sp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09" y="6292563"/>
            <a:ext cx="2103476" cy="528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21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b="0" i="0" kern="1200">
          <a:solidFill>
            <a:schemeClr val="tx1"/>
          </a:solidFill>
          <a:latin typeface="Helvetica Regular" charset="0"/>
          <a:ea typeface="Kozuka Gothic Pr6N B" panose="020B0800000000000000" pitchFamily="34" charset="-128"/>
          <a:cs typeface="Myriad Arabic" panose="01010101010101010101" pitchFamily="50" charset="-78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19"/>
        </a:buBlip>
        <a:defRPr sz="2800" b="0" i="0" kern="1200">
          <a:solidFill>
            <a:schemeClr val="tx1"/>
          </a:solidFill>
          <a:latin typeface="Helvetica Regular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Helvetica Regular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Myriad Pro Cond" panose="020B0506030403020204" pitchFamily="34" charset="0"/>
        <a:buChar char="−"/>
        <a:defRPr sz="2000" b="0" i="0" kern="1200">
          <a:solidFill>
            <a:schemeClr val="tx1"/>
          </a:solidFill>
          <a:latin typeface="Helvetica Regular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Helvetica Regular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Myriad Pro Cond" panose="020B0506030403020204" pitchFamily="34" charset="0"/>
        <a:buChar char="-"/>
        <a:defRPr sz="1800" b="0" i="0" kern="1200">
          <a:solidFill>
            <a:schemeClr val="tx1"/>
          </a:solidFill>
          <a:latin typeface="Helvetica Regular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888F3-340C-21B6-C19A-46CB495580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391378"/>
                </a:solidFill>
                <a:effectLst/>
                <a:uLnTx/>
                <a:uFillTx/>
                <a:latin typeface="Helvetica Regular" charset="0"/>
                <a:ea typeface="Helvetica Regular" charset="0"/>
                <a:cs typeface="Helvetica Regular" charset="0"/>
              </a:rPr>
              <a:t>Depression: </a:t>
            </a:r>
            <a:b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391378"/>
                </a:solidFill>
                <a:effectLst/>
                <a:uLnTx/>
                <a:uFillTx/>
                <a:latin typeface="Helvetica Regular" charset="0"/>
                <a:ea typeface="Helvetica Regular" charset="0"/>
                <a:cs typeface="Helvetica Regular" charset="0"/>
              </a:rPr>
            </a:b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391378"/>
                </a:solidFill>
                <a:effectLst/>
                <a:uLnTx/>
                <a:uFillTx/>
                <a:latin typeface="Helvetica Regular" charset="0"/>
                <a:ea typeface="Helvetica Regular" charset="0"/>
                <a:cs typeface="Helvetica Regular" charset="0"/>
              </a:rPr>
              <a:t>Table Exercise</a:t>
            </a:r>
            <a:b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391378"/>
                </a:solidFill>
                <a:effectLst/>
                <a:uLnTx/>
                <a:uFillTx/>
                <a:latin typeface="Helvetica Regular" charset="0"/>
                <a:ea typeface="Helvetica Regular" charset="0"/>
                <a:cs typeface="Helvetica Regular" charset="0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43A135-E793-55E7-D52B-050F25F84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49733"/>
            <a:ext cx="9144000" cy="3213716"/>
          </a:xfrm>
        </p:spPr>
        <p:txBody>
          <a:bodyPr>
            <a:normAutofit fontScale="92500" lnSpcReduction="20000"/>
          </a:bodyPr>
          <a:lstStyle/>
          <a:p>
            <a:r>
              <a:rPr lang="en-US" sz="4000" dirty="0"/>
              <a:t>Starting an SSRI: </a:t>
            </a:r>
          </a:p>
          <a:p>
            <a:r>
              <a:rPr lang="en-US" sz="4000" dirty="0"/>
              <a:t>Talking with Teens and Parents</a:t>
            </a:r>
          </a:p>
          <a:p>
            <a:endParaRPr lang="en-US" sz="3000" dirty="0">
              <a:latin typeface="Helvetica Regular"/>
            </a:endParaRPr>
          </a:p>
          <a:p>
            <a:endParaRPr lang="en-US" sz="3000" dirty="0">
              <a:latin typeface="Helvetica Regular"/>
            </a:endParaRPr>
          </a:p>
          <a:p>
            <a:r>
              <a:rPr lang="en-US" sz="3000" dirty="0">
                <a:latin typeface="Helvetica Regular"/>
              </a:rPr>
              <a:t>Moderated by: </a:t>
            </a:r>
          </a:p>
          <a:p>
            <a:r>
              <a:rPr lang="en-US" sz="3000" b="0" i="0" dirty="0">
                <a:solidFill>
                  <a:srgbClr val="000000"/>
                </a:solidFill>
                <a:effectLst/>
                <a:latin typeface="Helvetica Regular"/>
              </a:rPr>
              <a:t>Amy Schwab </a:t>
            </a:r>
            <a:r>
              <a:rPr lang="en-US" sz="3000" b="0" i="0" dirty="0" err="1">
                <a:solidFill>
                  <a:srgbClr val="000000"/>
                </a:solidFill>
                <a:effectLst/>
                <a:latin typeface="Helvetica Regular"/>
              </a:rPr>
              <a:t>Jerum</a:t>
            </a:r>
            <a:r>
              <a:rPr lang="en-US" sz="3000" b="0" i="0" dirty="0">
                <a:solidFill>
                  <a:srgbClr val="000000"/>
                </a:solidFill>
                <a:effectLst/>
                <a:latin typeface="Helvetica Regular"/>
              </a:rPr>
              <a:t>, DNP, RN, PMHNP, FNP-PMC, CPNP-PC, PMHS-BC</a:t>
            </a:r>
            <a:endParaRPr lang="en-US" sz="3000" dirty="0">
              <a:latin typeface="Helvetica Regular"/>
            </a:endParaRP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8328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9DFAB-E3D1-E7E6-D46A-D8092957B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Danielle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FA7E8-8D59-6D80-898E-39F7831D60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4512"/>
            <a:ext cx="10515600" cy="4754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Danielle makes it clear that she absolutely will never go to therapy. In fact, Danielle isn’t even sure she is depressed. </a:t>
            </a:r>
          </a:p>
          <a:p>
            <a:r>
              <a:rPr lang="en-US" dirty="0"/>
              <a:t>Danielle’s mother is willing to do anything to help her daughter.</a:t>
            </a:r>
          </a:p>
          <a:p>
            <a:r>
              <a:rPr lang="en-US" dirty="0"/>
              <a:t>You decide that starting an SSRI, fluoxetine, is your next step.</a:t>
            </a:r>
          </a:p>
          <a:p>
            <a:r>
              <a:rPr lang="en-US" dirty="0"/>
              <a:t>Split into pairs at the table:</a:t>
            </a:r>
          </a:p>
          <a:p>
            <a:r>
              <a:rPr lang="en-US" dirty="0"/>
              <a:t>5 minutes: One person is the doctor, and one person is Danielle- The doctor should explain to Danielle what depression is and why you think Danielle has depression and what the treatments for depression are. </a:t>
            </a:r>
          </a:p>
          <a:p>
            <a:r>
              <a:rPr lang="en-US" dirty="0"/>
              <a:t>7.5 minutes: The doctor is now Danielle’s mother and Danielle is now the doctor. The doctor should explain starting fluoxetine: How it works, how to titrate it, what side effects to look for and how often Danielle and her mother will be coming to the office.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56AD84-F81A-74E1-D6C0-205C2AF27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A71C-5EB0-45EC-B0AD-E94D765AE5A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110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1F2B9-1A4B-7322-1E43-57C25AA98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 first pair: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03933-ECFF-15D8-4C95-10A5057E8F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3A3838"/>
                </a:solidFill>
                <a:effectLst/>
                <a:uLnTx/>
                <a:uFillTx/>
                <a:latin typeface="Helvetica Regular" charset="0"/>
                <a:ea typeface="+mn-ea"/>
                <a:cs typeface="+mn-cs"/>
              </a:rPr>
              <a:t>5 minutes: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3A3838"/>
                </a:solidFill>
                <a:effectLst/>
                <a:uLnTx/>
                <a:uFillTx/>
                <a:latin typeface="Helvetica Regular" charset="0"/>
                <a:ea typeface="+mn-ea"/>
                <a:cs typeface="+mn-cs"/>
              </a:rPr>
              <a:t>One person is the doctor, and one person is Danielle-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3A3838"/>
                </a:solidFill>
                <a:effectLst/>
                <a:uLnTx/>
                <a:uFillTx/>
                <a:latin typeface="Helvetica Regular" charset="0"/>
                <a:ea typeface="+mn-ea"/>
                <a:cs typeface="+mn-cs"/>
              </a:rPr>
              <a:t>The doctor should explain to Danielle: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lang="en-US" sz="2600" dirty="0">
                <a:solidFill>
                  <a:srgbClr val="3A3838"/>
                </a:solidFill>
              </a:rPr>
              <a:t>1.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3A3838"/>
                </a:solidFill>
                <a:effectLst/>
                <a:uLnTx/>
                <a:uFillTx/>
                <a:latin typeface="Helvetica Regular" charset="0"/>
                <a:ea typeface="+mn-ea"/>
                <a:cs typeface="+mn-cs"/>
              </a:rPr>
              <a:t> what depression is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lang="en-US" sz="2600" dirty="0">
                <a:solidFill>
                  <a:srgbClr val="3A3838"/>
                </a:solidFill>
              </a:rPr>
              <a:t>2. 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3A3838"/>
                </a:solidFill>
                <a:effectLst/>
                <a:uLnTx/>
                <a:uFillTx/>
                <a:latin typeface="Helvetica Regular" charset="0"/>
                <a:ea typeface="+mn-ea"/>
                <a:cs typeface="+mn-cs"/>
              </a:rPr>
              <a:t>why you think Danielle has depression </a:t>
            </a:r>
            <a:endParaRPr lang="en-US" sz="2600" dirty="0">
              <a:solidFill>
                <a:srgbClr val="3A3838"/>
              </a:solidFill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3A3838"/>
                </a:solidFill>
                <a:effectLst/>
                <a:uLnTx/>
                <a:uFillTx/>
                <a:latin typeface="Helvetica Regular" charset="0"/>
                <a:ea typeface="+mn-ea"/>
                <a:cs typeface="+mn-cs"/>
              </a:rPr>
              <a:t>3. what are the treatments for depression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FDFE89-5989-E86E-3E0D-E1CA9877F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A71C-5EB0-45EC-B0AD-E94D765AE5A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38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1F2B9-1A4B-7322-1E43-57C25AA98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Reverse roles-Start second pair: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03933-ECFF-15D8-4C95-10A5057E8F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99317"/>
            <a:ext cx="10515600" cy="3877646"/>
          </a:xfrm>
        </p:spPr>
        <p:txBody>
          <a:bodyPr>
            <a:normAutofit lnSpcReduction="1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3A3838"/>
                </a:solidFill>
                <a:effectLst/>
                <a:uLnTx/>
                <a:uFillTx/>
                <a:latin typeface="Helvetica Regular" charset="0"/>
                <a:ea typeface="+mn-ea"/>
                <a:cs typeface="+mn-cs"/>
              </a:rPr>
              <a:t>7.5 minutes: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3A3838"/>
                </a:solidFill>
                <a:effectLst/>
                <a:uLnTx/>
                <a:uFillTx/>
                <a:latin typeface="Helvetica Regular" charset="0"/>
                <a:ea typeface="+mn-ea"/>
                <a:cs typeface="+mn-cs"/>
              </a:rPr>
              <a:t>One person is the doctor, and one person is Danielle’s mother-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3A3838"/>
                </a:solidFill>
                <a:effectLst/>
                <a:uLnTx/>
                <a:uFillTx/>
                <a:latin typeface="Helvetica Regular" charset="0"/>
                <a:ea typeface="+mn-ea"/>
                <a:cs typeface="+mn-cs"/>
              </a:rPr>
              <a:t>The doctor should explain to Danielle’s mother: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lang="en-US" sz="2600" dirty="0">
                <a:solidFill>
                  <a:srgbClr val="3A3838"/>
                </a:solidFill>
              </a:rPr>
              <a:t>1.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3A3838"/>
                </a:solidFill>
                <a:effectLst/>
                <a:uLnTx/>
                <a:uFillTx/>
                <a:latin typeface="Helvetica Regular" charset="0"/>
                <a:ea typeface="+mn-ea"/>
                <a:cs typeface="+mn-cs"/>
              </a:rPr>
              <a:t> what is an SSRI and why are you choosing fluoxetine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lang="en-US" sz="2600" dirty="0">
                <a:solidFill>
                  <a:srgbClr val="3A3838"/>
                </a:solidFill>
              </a:rPr>
              <a:t>2. what dose you are starting at and how you plan to increase the medication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3A3838"/>
                </a:solidFill>
                <a:effectLst/>
                <a:uLnTx/>
                <a:uFillTx/>
                <a:latin typeface="Helvetica Regular" charset="0"/>
                <a:ea typeface="+mn-ea"/>
                <a:cs typeface="+mn-cs"/>
              </a:rPr>
              <a:t>3. how long will it take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rgbClr val="3A3838"/>
                </a:solidFill>
                <a:effectLst/>
                <a:uLnTx/>
                <a:uFillTx/>
                <a:latin typeface="Helvetica Regular" charset="0"/>
                <a:ea typeface="+mn-ea"/>
                <a:cs typeface="+mn-cs"/>
              </a:rPr>
              <a:t>fo</a:t>
            </a:r>
            <a:r>
              <a:rPr lang="en-US" sz="2600" dirty="0">
                <a:solidFill>
                  <a:srgbClr val="3A3838"/>
                </a:solidFill>
              </a:rPr>
              <a:t>r the medication to work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3A3838"/>
                </a:solidFill>
                <a:effectLst/>
                <a:uLnTx/>
                <a:uFillTx/>
                <a:latin typeface="Helvetica Regular" charset="0"/>
                <a:ea typeface="+mn-ea"/>
                <a:cs typeface="+mn-cs"/>
              </a:rPr>
              <a:t>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3A3838"/>
                </a:solidFill>
                <a:effectLst/>
                <a:uLnTx/>
                <a:uFillTx/>
                <a:latin typeface="Helvetica Regular" charset="0"/>
                <a:ea typeface="+mn-ea"/>
                <a:cs typeface="+mn-cs"/>
              </a:rPr>
              <a:t>4. What side effects do we need to look out for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lang="en-US" sz="2600" dirty="0">
                <a:solidFill>
                  <a:srgbClr val="3A3838"/>
                </a:solidFill>
              </a:rPr>
              <a:t>5. How often will Danielle need to come back for visits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3A3838"/>
                </a:solidFill>
                <a:effectLst/>
                <a:uLnTx/>
                <a:uFillTx/>
                <a:latin typeface="Helvetica Regular" charset="0"/>
                <a:ea typeface="+mn-ea"/>
                <a:cs typeface="+mn-cs"/>
              </a:rPr>
              <a:t>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FDFE89-5989-E86E-3E0D-E1CA9877F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A71C-5EB0-45EC-B0AD-E94D765AE5A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594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Project TEACH">
      <a:dk1>
        <a:srgbClr val="3A3838"/>
      </a:dk1>
      <a:lt1>
        <a:sysClr val="window" lastClr="FFFFFF"/>
      </a:lt1>
      <a:dk2>
        <a:srgbClr val="039FDA"/>
      </a:dk2>
      <a:lt2>
        <a:srgbClr val="E7E6E6"/>
      </a:lt2>
      <a:accent1>
        <a:srgbClr val="039FDA"/>
      </a:accent1>
      <a:accent2>
        <a:srgbClr val="7BBF43"/>
      </a:accent2>
      <a:accent3>
        <a:srgbClr val="3A0E79"/>
      </a:accent3>
      <a:accent4>
        <a:srgbClr val="A5A5A5"/>
      </a:accent4>
      <a:accent5>
        <a:srgbClr val="5B9BD5"/>
      </a:accent5>
      <a:accent6>
        <a:srgbClr val="6F3B55"/>
      </a:accent6>
      <a:hlink>
        <a:srgbClr val="002060"/>
      </a:hlink>
      <a:folHlink>
        <a:srgbClr val="7E35E7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322</Words>
  <Application>Microsoft Office PowerPoint</Application>
  <PresentationFormat>Widescreen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Helvetica Light</vt:lpstr>
      <vt:lpstr>Helvetica Regular</vt:lpstr>
      <vt:lpstr>Myriad Pro Cond</vt:lpstr>
      <vt:lpstr>1_Custom Design</vt:lpstr>
      <vt:lpstr>1_Office Theme</vt:lpstr>
      <vt:lpstr>Depression:  Table Exercise </vt:lpstr>
      <vt:lpstr>Danielle</vt:lpstr>
      <vt:lpstr>Start first pair:</vt:lpstr>
      <vt:lpstr>Reverse roles-Start second pair: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Zuckerbrot, Rachel (NYSPI)</dc:creator>
  <cp:lastModifiedBy>Zuckerbrot, Rachel (NYSPI)</cp:lastModifiedBy>
  <cp:revision>6</cp:revision>
  <dcterms:created xsi:type="dcterms:W3CDTF">2023-10-17T21:21:29Z</dcterms:created>
  <dcterms:modified xsi:type="dcterms:W3CDTF">2023-10-27T15:56:15Z</dcterms:modified>
</cp:coreProperties>
</file>