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Lst>
  <p:notesMasterIdLst>
    <p:notesMasterId r:id="rId39"/>
  </p:notesMasterIdLst>
  <p:handoutMasterIdLst>
    <p:handoutMasterId r:id="rId40"/>
  </p:handoutMasterIdLst>
  <p:sldIdLst>
    <p:sldId id="320" r:id="rId4"/>
    <p:sldId id="351" r:id="rId5"/>
    <p:sldId id="279" r:id="rId6"/>
    <p:sldId id="374" r:id="rId7"/>
    <p:sldId id="356" r:id="rId8"/>
    <p:sldId id="382" r:id="rId9"/>
    <p:sldId id="324" r:id="rId10"/>
    <p:sldId id="357" r:id="rId11"/>
    <p:sldId id="364" r:id="rId12"/>
    <p:sldId id="358" r:id="rId13"/>
    <p:sldId id="359" r:id="rId14"/>
    <p:sldId id="360" r:id="rId15"/>
    <p:sldId id="361" r:id="rId16"/>
    <p:sldId id="376" r:id="rId17"/>
    <p:sldId id="363" r:id="rId18"/>
    <p:sldId id="377" r:id="rId19"/>
    <p:sldId id="379" r:id="rId20"/>
    <p:sldId id="381" r:id="rId21"/>
    <p:sldId id="380" r:id="rId22"/>
    <p:sldId id="350" r:id="rId23"/>
    <p:sldId id="342" r:id="rId24"/>
    <p:sldId id="349" r:id="rId25"/>
    <p:sldId id="341" r:id="rId26"/>
    <p:sldId id="366" r:id="rId27"/>
    <p:sldId id="383" r:id="rId28"/>
    <p:sldId id="384" r:id="rId29"/>
    <p:sldId id="385" r:id="rId30"/>
    <p:sldId id="367" r:id="rId31"/>
    <p:sldId id="369" r:id="rId32"/>
    <p:sldId id="343" r:id="rId33"/>
    <p:sldId id="348" r:id="rId34"/>
    <p:sldId id="346" r:id="rId35"/>
    <p:sldId id="347" r:id="rId36"/>
    <p:sldId id="355" r:id="rId37"/>
    <p:sldId id="353"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049FDA"/>
    <a:srgbClr val="7BBF43"/>
    <a:srgbClr val="66FF66"/>
    <a:srgbClr val="5D5B5B"/>
    <a:srgbClr val="ECF3F3"/>
    <a:srgbClr val="0F3079"/>
    <a:srgbClr val="FFFFFF"/>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7" autoAdjust="0"/>
    <p:restoredTop sz="79197" autoAdjust="0"/>
  </p:normalViewPr>
  <p:slideViewPr>
    <p:cSldViewPr snapToGrid="0">
      <p:cViewPr varScale="1">
        <p:scale>
          <a:sx n="103" d="100"/>
          <a:sy n="103" d="100"/>
        </p:scale>
        <p:origin x="39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en-US"/>
        </a:p>
      </dgm:t>
    </dgm:pt>
    <dgm:pt modelId="{AFCEB71E-11AE-5240-B8C8-AFA5AAE4319A}">
      <dgm:prSet phldrT="[Text]" custT="1"/>
      <dgm:spPr/>
      <dgm:t>
        <a:bodyPr/>
        <a:lstStyle/>
        <a:p>
          <a:r>
            <a:rPr lang="en-US" sz="1600" b="1" dirty="0">
              <a:solidFill>
                <a:srgbClr val="000000"/>
              </a:solidFill>
            </a:rPr>
            <a:t>4. Alternate Class (MPH or AMP)</a:t>
          </a:r>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dirty="0">
              <a:solidFill>
                <a:schemeClr val="tx1"/>
              </a:solidFill>
            </a:rPr>
            <a:t>1. Diagnostic Assessment</a:t>
          </a:r>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dirty="0">
              <a:solidFill>
                <a:srgbClr val="000000"/>
              </a:solidFill>
            </a:rPr>
            <a:t>3. MPH or AMP (plus parent management usually)</a:t>
          </a:r>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A04FFF14-4C57-AE49-9267-B6CF5C01D433}">
      <dgm:prSet phldrT="[Text]" custT="1"/>
      <dgm:spPr/>
      <dgm:t>
        <a:bodyPr/>
        <a:lstStyle/>
        <a:p>
          <a:r>
            <a:rPr lang="en-US" sz="1600" b="1" dirty="0">
              <a:solidFill>
                <a:srgbClr val="000000"/>
              </a:solidFill>
            </a:rPr>
            <a:t>7. Bupropion (not FDA approved)  </a:t>
          </a:r>
        </a:p>
      </dgm:t>
    </dgm:pt>
    <dgm:pt modelId="{25AC2A37-450B-C844-9CCB-6956684E9718}" type="parTrans" cxnId="{1BB67627-C301-C342-88BC-D3AEA2756908}">
      <dgm:prSet/>
      <dgm:spPr/>
      <dgm:t>
        <a:bodyPr/>
        <a:lstStyle/>
        <a:p>
          <a:endParaRPr lang="en-US"/>
        </a:p>
      </dgm:t>
    </dgm:pt>
    <dgm:pt modelId="{8BF3E037-2D2E-8548-B969-1A48AE613709}" type="sibTrans" cxnId="{1BB67627-C301-C342-88BC-D3AEA2756908}">
      <dgm:prSet/>
      <dgm:spPr/>
      <dgm:t>
        <a:bodyPr/>
        <a:lstStyle/>
        <a:p>
          <a:endParaRPr lang="en-US"/>
        </a:p>
      </dgm:t>
    </dgm:pt>
    <dgm:pt modelId="{147ABC28-D511-294A-8E06-2B8BAA6B0866}">
      <dgm:prSet phldrT="[Text]" custT="1"/>
      <dgm:spPr/>
      <dgm:t>
        <a:bodyPr/>
        <a:lstStyle/>
        <a:p>
          <a:r>
            <a:rPr lang="en-US" sz="1600" b="1" dirty="0">
              <a:solidFill>
                <a:schemeClr val="tx1"/>
              </a:solidFill>
            </a:rPr>
            <a:t>2. Multimodal treatment plan with family and child	</a:t>
          </a:r>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dirty="0">
              <a:solidFill>
                <a:srgbClr val="000000"/>
              </a:solidFill>
            </a:rPr>
            <a:t>6. ATX alone or as add on</a:t>
          </a:r>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solidFill>
                <a:srgbClr val="000000"/>
              </a:solidFill>
            </a:rPr>
            <a:t>5. GFXR (alpha agonist) alone or as add on </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AB1EA312-D9E8-4549-9768-242B96961979}" type="pres">
      <dgm:prSet presAssocID="{A04FFF14-4C57-AE49-9267-B6CF5C01D433}" presName="boxAndChildren" presStyleCnt="0"/>
      <dgm:spPr/>
    </dgm:pt>
    <dgm:pt modelId="{4DEB153F-C1BE-1F4A-A0B8-CF59E4427524}" type="pres">
      <dgm:prSet presAssocID="{A04FFF14-4C57-AE49-9267-B6CF5C01D433}" presName="parentTextBox" presStyleLbl="node1" presStyleIdx="0" presStyleCnt="7"/>
      <dgm:spPr/>
    </dgm:pt>
    <dgm:pt modelId="{B59B15AC-6B76-1940-8F77-79AB2D7B1CB1}" type="pres">
      <dgm:prSet presAssocID="{47389DAE-2395-B040-B275-21ECE96972A0}" presName="sp" presStyleCnt="0"/>
      <dgm:spPr/>
    </dgm:pt>
    <dgm:pt modelId="{465F5DBD-CE9F-7447-96D1-CD27C9705017}" type="pres">
      <dgm:prSet presAssocID="{51FB25BB-366B-8743-8D66-B80240436AC7}" presName="arrowAndChildren" presStyleCnt="0"/>
      <dgm:spPr/>
    </dgm:pt>
    <dgm:pt modelId="{5F75844C-8DDB-1248-BA0A-5D8CCEE9F225}" type="pres">
      <dgm:prSet presAssocID="{51FB25BB-366B-8743-8D66-B80240436AC7}" presName="parentTextArrow" presStyleLbl="node1" presStyleIdx="1" presStyleCnt="7"/>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2" presStyleCnt="7"/>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3" presStyleCnt="7"/>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4" presStyleCnt="7"/>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5" presStyleCnt="7"/>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6" presStyleCnt="7"/>
      <dgm:spPr/>
    </dgm:pt>
  </dgm:ptLst>
  <dgm:cxnLst>
    <dgm:cxn modelId="{E5310D17-A0C0-4E4F-B879-A1D8C5C31FD9}" type="presOf" srcId="{147ABC28-D511-294A-8E06-2B8BAA6B0866}" destId="{E46D32EB-DDA8-9B4D-9957-E107E1F3FA9A}" srcOrd="0" destOrd="0" presId="urn:microsoft.com/office/officeart/2005/8/layout/process4"/>
    <dgm:cxn modelId="{72010E1F-104B-AB44-9B85-CEF374C1DB91}" srcId="{B1CE31B5-FDA3-6345-97E8-F3B09FADA33F}" destId="{363BF2DA-7723-524E-96AA-61B71B4F6614}" srcOrd="4" destOrd="0" parTransId="{65D7DDB0-2486-5644-8130-1F5B841EB1C3}" sibTransId="{68FAF814-5B10-CC4B-BFA9-966BE2F9EB54}"/>
    <dgm:cxn modelId="{1BB67627-C301-C342-88BC-D3AEA2756908}" srcId="{B1CE31B5-FDA3-6345-97E8-F3B09FADA33F}" destId="{A04FFF14-4C57-AE49-9267-B6CF5C01D433}" srcOrd="6" destOrd="0" parTransId="{25AC2A37-450B-C844-9CCB-6956684E9718}" sibTransId="{8BF3E037-2D2E-8548-B969-1A48AE613709}"/>
    <dgm:cxn modelId="{E36F763F-65F1-4BD3-A4BA-4FBD891AAE67}" type="presOf" srcId="{A04FFF14-4C57-AE49-9267-B6CF5C01D433}" destId="{4DEB153F-C1BE-1F4A-A0B8-CF59E4427524}" srcOrd="0" destOrd="0" presId="urn:microsoft.com/office/officeart/2005/8/layout/process4"/>
    <dgm:cxn modelId="{91C99B40-7BE6-4F84-A0D0-166F35505417}" type="presOf" srcId="{2EE262C7-F113-CD43-BD33-91DF9B40A26A}" destId="{F137B425-7585-1A49-AD45-FC06AD962F3B}" srcOrd="0" destOrd="0" presId="urn:microsoft.com/office/officeart/2005/8/layout/process4"/>
    <dgm:cxn modelId="{4848966D-44B2-4BF9-9CA4-7F91D7254A43}" type="presOf" srcId="{363BF2DA-7723-524E-96AA-61B71B4F6614}" destId="{6E437115-25FD-694A-8992-2034BFC4BD75}" srcOrd="0" destOrd="0" presId="urn:microsoft.com/office/officeart/2005/8/layout/process4"/>
    <dgm:cxn modelId="{831A3886-9BDE-45BE-AE24-8363A86F942A}" type="presOf" srcId="{B1CE31B5-FDA3-6345-97E8-F3B09FADA33F}" destId="{FBDD410B-81B6-7648-967C-5A6EB50DA41F}" srcOrd="0" destOrd="0" presId="urn:microsoft.com/office/officeart/2005/8/layout/process4"/>
    <dgm:cxn modelId="{661BAC8E-FA9E-4AC5-A41F-AFF66CCCB000}" type="presOf" srcId="{AFCEB71E-11AE-5240-B8C8-AFA5AAE4319A}" destId="{B2313C81-96E5-1646-A6BD-9C2B3BA28A6C}" srcOrd="0" destOrd="0" presId="urn:microsoft.com/office/officeart/2005/8/layout/process4"/>
    <dgm:cxn modelId="{F53DEB9B-8A52-4651-BF3E-CFB6E2165765}" type="presOf" srcId="{536E5265-292A-7543-95B4-992E129B635B}" destId="{619ECE64-5A56-3348-85F7-A3AA430B0132}"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1E61FCBA-3943-6142-94A0-B7ACD270084D}" srcId="{B1CE31B5-FDA3-6345-97E8-F3B09FADA33F}" destId="{147ABC28-D511-294A-8E06-2B8BAA6B0866}" srcOrd="1" destOrd="0" parTransId="{8B4AC6EC-4C41-8949-A94E-0CFC22810830}" sibTransId="{86F79D10-9706-AF4B-8930-B367F51EE298}"/>
    <dgm:cxn modelId="{EFEEB0E1-2029-FC49-8A21-CE8145109D0F}" srcId="{B1CE31B5-FDA3-6345-97E8-F3B09FADA33F}" destId="{2EE262C7-F113-CD43-BD33-91DF9B40A26A}" srcOrd="0" destOrd="0" parTransId="{792D5236-0641-804F-BAA2-38AB08C851BD}" sibTransId="{A6492CBC-CD91-8C46-BE39-9DF111A7C157}"/>
    <dgm:cxn modelId="{7D7569E5-7A1B-4F4D-83A8-DD0AFDF793CB}" type="presOf" srcId="{51FB25BB-366B-8743-8D66-B80240436AC7}" destId="{5F75844C-8DDB-1248-BA0A-5D8CCEE9F225}" srcOrd="0" destOrd="0" presId="urn:microsoft.com/office/officeart/2005/8/layout/process4"/>
    <dgm:cxn modelId="{D480B4F4-2574-2543-9DBA-3AF0EDD7234B}" srcId="{B1CE31B5-FDA3-6345-97E8-F3B09FADA33F}" destId="{536E5265-292A-7543-95B4-992E129B635B}" srcOrd="2" destOrd="0" parTransId="{685533AC-717E-2F4A-96F0-73E2BCEA382D}" sibTransId="{173FCDD2-D827-AE4F-8492-BCEF29C1180E}"/>
    <dgm:cxn modelId="{4D4D2F04-8956-4805-B08D-6186CF289730}" type="presParOf" srcId="{FBDD410B-81B6-7648-967C-5A6EB50DA41F}" destId="{AB1EA312-D9E8-4549-9768-242B96961979}" srcOrd="0" destOrd="0" presId="urn:microsoft.com/office/officeart/2005/8/layout/process4"/>
    <dgm:cxn modelId="{0C75364E-B9E1-4F94-89D1-1F9B8356645A}" type="presParOf" srcId="{AB1EA312-D9E8-4549-9768-242B96961979}" destId="{4DEB153F-C1BE-1F4A-A0B8-CF59E4427524}" srcOrd="0" destOrd="0" presId="urn:microsoft.com/office/officeart/2005/8/layout/process4"/>
    <dgm:cxn modelId="{AE90513A-3DE7-4A23-A01F-EAB235C4B08E}" type="presParOf" srcId="{FBDD410B-81B6-7648-967C-5A6EB50DA41F}" destId="{B59B15AC-6B76-1940-8F77-79AB2D7B1CB1}" srcOrd="1" destOrd="0" presId="urn:microsoft.com/office/officeart/2005/8/layout/process4"/>
    <dgm:cxn modelId="{31BB309B-145D-4D81-8931-2E2905AF32F5}" type="presParOf" srcId="{FBDD410B-81B6-7648-967C-5A6EB50DA41F}" destId="{465F5DBD-CE9F-7447-96D1-CD27C9705017}" srcOrd="2" destOrd="0" presId="urn:microsoft.com/office/officeart/2005/8/layout/process4"/>
    <dgm:cxn modelId="{7F2F2547-CFEB-40F0-BECC-CA20736AFC37}" type="presParOf" srcId="{465F5DBD-CE9F-7447-96D1-CD27C9705017}" destId="{5F75844C-8DDB-1248-BA0A-5D8CCEE9F225}" srcOrd="0" destOrd="0" presId="urn:microsoft.com/office/officeart/2005/8/layout/process4"/>
    <dgm:cxn modelId="{F073A478-694C-446F-9207-5A3EBA0D40DE}" type="presParOf" srcId="{FBDD410B-81B6-7648-967C-5A6EB50DA41F}" destId="{31B12EC1-CECD-674E-86B3-F8E735436853}" srcOrd="3" destOrd="0" presId="urn:microsoft.com/office/officeart/2005/8/layout/process4"/>
    <dgm:cxn modelId="{43EB5B89-DA6E-4CCC-834D-147EDBB26394}" type="presParOf" srcId="{FBDD410B-81B6-7648-967C-5A6EB50DA41F}" destId="{842614AD-09B8-8842-9A58-38D02FE73D03}" srcOrd="4" destOrd="0" presId="urn:microsoft.com/office/officeart/2005/8/layout/process4"/>
    <dgm:cxn modelId="{B8110671-E8DD-47B4-BA0C-BF8ADAE1894D}" type="presParOf" srcId="{842614AD-09B8-8842-9A58-38D02FE73D03}" destId="{6E437115-25FD-694A-8992-2034BFC4BD75}" srcOrd="0" destOrd="0" presId="urn:microsoft.com/office/officeart/2005/8/layout/process4"/>
    <dgm:cxn modelId="{4C5FA97F-DE4F-498F-800B-46E443818CF4}" type="presParOf" srcId="{FBDD410B-81B6-7648-967C-5A6EB50DA41F}" destId="{F043EA34-C4AC-D24E-A3D0-D486524F9C0E}" srcOrd="5" destOrd="0" presId="urn:microsoft.com/office/officeart/2005/8/layout/process4"/>
    <dgm:cxn modelId="{BBB4E1BC-95B5-4008-89BC-B57E80112D1B}" type="presParOf" srcId="{FBDD410B-81B6-7648-967C-5A6EB50DA41F}" destId="{A19DD543-E592-4A48-81EC-39DB786DDFEA}" srcOrd="6" destOrd="0" presId="urn:microsoft.com/office/officeart/2005/8/layout/process4"/>
    <dgm:cxn modelId="{E53ABF62-40D4-4B3A-AA92-D368023B9FFC}" type="presParOf" srcId="{A19DD543-E592-4A48-81EC-39DB786DDFEA}" destId="{B2313C81-96E5-1646-A6BD-9C2B3BA28A6C}" srcOrd="0" destOrd="0" presId="urn:microsoft.com/office/officeart/2005/8/layout/process4"/>
    <dgm:cxn modelId="{EFB5A258-D4C3-4BEB-85C5-719EA0667326}" type="presParOf" srcId="{FBDD410B-81B6-7648-967C-5A6EB50DA41F}" destId="{CBD17E5D-C338-3E42-9C80-DD988F82C889}" srcOrd="7" destOrd="0" presId="urn:microsoft.com/office/officeart/2005/8/layout/process4"/>
    <dgm:cxn modelId="{B8214135-EFAB-408C-A8FC-34A45B3B5D52}" type="presParOf" srcId="{FBDD410B-81B6-7648-967C-5A6EB50DA41F}" destId="{573E03DE-C979-2A42-8A66-D6F333167A74}" srcOrd="8" destOrd="0" presId="urn:microsoft.com/office/officeart/2005/8/layout/process4"/>
    <dgm:cxn modelId="{DD248354-6D11-4D9B-848B-742283A164ED}" type="presParOf" srcId="{573E03DE-C979-2A42-8A66-D6F333167A74}" destId="{619ECE64-5A56-3348-85F7-A3AA430B0132}" srcOrd="0" destOrd="0" presId="urn:microsoft.com/office/officeart/2005/8/layout/process4"/>
    <dgm:cxn modelId="{2F7AF68B-9DED-4FEF-B59A-D195E8EE26AF}" type="presParOf" srcId="{FBDD410B-81B6-7648-967C-5A6EB50DA41F}" destId="{0BC36CD4-2B09-D147-BCD0-380F5F9F6F29}" srcOrd="9" destOrd="0" presId="urn:microsoft.com/office/officeart/2005/8/layout/process4"/>
    <dgm:cxn modelId="{C33DC7E8-FA13-4ED6-A3A3-B37624FCE422}" type="presParOf" srcId="{FBDD410B-81B6-7648-967C-5A6EB50DA41F}" destId="{D1877E08-7052-8D48-8E69-80D89033EB11}" srcOrd="10" destOrd="0" presId="urn:microsoft.com/office/officeart/2005/8/layout/process4"/>
    <dgm:cxn modelId="{BEAABBF7-31BF-425C-A854-3BBB0E0D5B16}" type="presParOf" srcId="{D1877E08-7052-8D48-8E69-80D89033EB11}" destId="{E46D32EB-DDA8-9B4D-9957-E107E1F3FA9A}" srcOrd="0" destOrd="0" presId="urn:microsoft.com/office/officeart/2005/8/layout/process4"/>
    <dgm:cxn modelId="{5D2E2F71-6398-45EB-AFCA-A4D0996B455E}" type="presParOf" srcId="{FBDD410B-81B6-7648-967C-5A6EB50DA41F}" destId="{3990DB40-B31C-734F-83DA-06C6FED66AC8}" srcOrd="11" destOrd="0" presId="urn:microsoft.com/office/officeart/2005/8/layout/process4"/>
    <dgm:cxn modelId="{F5219B6D-E85C-41A4-AC90-D6C247CD9E76}" type="presParOf" srcId="{FBDD410B-81B6-7648-967C-5A6EB50DA41F}" destId="{427FEF78-1533-4447-B4E7-DE62A6C42D28}" srcOrd="12" destOrd="0" presId="urn:microsoft.com/office/officeart/2005/8/layout/process4"/>
    <dgm:cxn modelId="{699954BD-0CA5-4174-99BF-5737B18FA51F}"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en-US"/>
        </a:p>
      </dgm:t>
    </dgm:pt>
    <dgm:pt modelId="{AFCEB71E-11AE-5240-B8C8-AFA5AAE4319A}">
      <dgm:prSet phldrT="[Text]" custT="1"/>
      <dgm:spPr/>
      <dgm:t>
        <a:bodyPr/>
        <a:lstStyle/>
        <a:p>
          <a:r>
            <a:rPr lang="en-US" sz="1600" b="1" dirty="0">
              <a:solidFill>
                <a:srgbClr val="000000"/>
              </a:solidFill>
            </a:rPr>
            <a:t>4. Alternate Class (MPH or AMP)</a:t>
          </a:r>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dirty="0">
              <a:solidFill>
                <a:schemeClr val="tx1"/>
              </a:solidFill>
            </a:rPr>
            <a:t>1. Diagnostic Assessment</a:t>
          </a:r>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dirty="0">
              <a:solidFill>
                <a:srgbClr val="000000"/>
              </a:solidFill>
            </a:rPr>
            <a:t>3. Psychosocial tx + MPH or AMP</a:t>
          </a:r>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147ABC28-D511-294A-8E06-2B8BAA6B0866}">
      <dgm:prSet phldrT="[Text]" custT="1"/>
      <dgm:spPr/>
      <dgm:t>
        <a:bodyPr/>
        <a:lstStyle/>
        <a:p>
          <a:r>
            <a:rPr lang="en-US" sz="1600" b="1" dirty="0">
              <a:solidFill>
                <a:schemeClr val="tx1"/>
              </a:solidFill>
            </a:rPr>
            <a:t>2. Multimodal treatment plan with family and child	</a:t>
          </a:r>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dirty="0">
              <a:solidFill>
                <a:srgbClr val="000000"/>
              </a:solidFill>
            </a:rPr>
            <a:t>6. If residual anxiety, add SSRI</a:t>
          </a:r>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solidFill>
                <a:srgbClr val="000000"/>
              </a:solidFill>
            </a:rPr>
            <a:t>5. ATX alternate as first line</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D44729D9-3379-E746-A6DB-506D72DE2FE5}" type="pres">
      <dgm:prSet presAssocID="{51FB25BB-366B-8743-8D66-B80240436AC7}" presName="boxAndChildren" presStyleCnt="0"/>
      <dgm:spPr/>
    </dgm:pt>
    <dgm:pt modelId="{75069323-68CF-614C-BE0C-81DCC0BC256C}" type="pres">
      <dgm:prSet presAssocID="{51FB25BB-366B-8743-8D66-B80240436AC7}" presName="parentTextBox" presStyleLbl="node1" presStyleIdx="0" presStyleCnt="6"/>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1" presStyleCnt="6"/>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2" presStyleCnt="6"/>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3" presStyleCnt="6"/>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4" presStyleCnt="6"/>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5" presStyleCnt="6"/>
      <dgm:spPr/>
    </dgm:pt>
  </dgm:ptLst>
  <dgm:cxnLst>
    <dgm:cxn modelId="{72010E1F-104B-AB44-9B85-CEF374C1DB91}" srcId="{B1CE31B5-FDA3-6345-97E8-F3B09FADA33F}" destId="{363BF2DA-7723-524E-96AA-61B71B4F6614}" srcOrd="4" destOrd="0" parTransId="{65D7DDB0-2486-5644-8130-1F5B841EB1C3}" sibTransId="{68FAF814-5B10-CC4B-BFA9-966BE2F9EB54}"/>
    <dgm:cxn modelId="{49297132-39CF-452D-A1C4-4E576307937A}" type="presOf" srcId="{363BF2DA-7723-524E-96AA-61B71B4F6614}" destId="{6E437115-25FD-694A-8992-2034BFC4BD75}" srcOrd="0" destOrd="0" presId="urn:microsoft.com/office/officeart/2005/8/layout/process4"/>
    <dgm:cxn modelId="{C2CD6A5D-A605-424B-BA5F-12D278AAD624}" type="presOf" srcId="{B1CE31B5-FDA3-6345-97E8-F3B09FADA33F}" destId="{FBDD410B-81B6-7648-967C-5A6EB50DA41F}" srcOrd="0" destOrd="0" presId="urn:microsoft.com/office/officeart/2005/8/layout/process4"/>
    <dgm:cxn modelId="{E6B58F46-01C4-45AE-9A28-FA430608660D}" type="presOf" srcId="{51FB25BB-366B-8743-8D66-B80240436AC7}" destId="{75069323-68CF-614C-BE0C-81DCC0BC256C}" srcOrd="0" destOrd="0" presId="urn:microsoft.com/office/officeart/2005/8/layout/process4"/>
    <dgm:cxn modelId="{B8D98F54-63A8-4B68-8264-8BE9DCE93E1C}" type="presOf" srcId="{147ABC28-D511-294A-8E06-2B8BAA6B0866}" destId="{E46D32EB-DDA8-9B4D-9957-E107E1F3FA9A}" srcOrd="0" destOrd="0" presId="urn:microsoft.com/office/officeart/2005/8/layout/process4"/>
    <dgm:cxn modelId="{F630E57C-AFCE-47DB-B02B-7735EC03E1B4}" type="presOf" srcId="{2EE262C7-F113-CD43-BD33-91DF9B40A26A}" destId="{F137B425-7585-1A49-AD45-FC06AD962F3B}"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1E61FCBA-3943-6142-94A0-B7ACD270084D}" srcId="{B1CE31B5-FDA3-6345-97E8-F3B09FADA33F}" destId="{147ABC28-D511-294A-8E06-2B8BAA6B0866}" srcOrd="1" destOrd="0" parTransId="{8B4AC6EC-4C41-8949-A94E-0CFC22810830}" sibTransId="{86F79D10-9706-AF4B-8930-B367F51EE298}"/>
    <dgm:cxn modelId="{3D43A9DA-FF5D-4602-81A5-23916D7E96F3}" type="presOf" srcId="{536E5265-292A-7543-95B4-992E129B635B}" destId="{619ECE64-5A56-3348-85F7-A3AA430B0132}" srcOrd="0" destOrd="0" presId="urn:microsoft.com/office/officeart/2005/8/layout/process4"/>
    <dgm:cxn modelId="{E959F4DC-080A-4BA5-9F16-E5A27427A003}" type="presOf" srcId="{AFCEB71E-11AE-5240-B8C8-AFA5AAE4319A}" destId="{B2313C81-96E5-1646-A6BD-9C2B3BA28A6C}" srcOrd="0" destOrd="0" presId="urn:microsoft.com/office/officeart/2005/8/layout/process4"/>
    <dgm:cxn modelId="{EFEEB0E1-2029-FC49-8A21-CE8145109D0F}" srcId="{B1CE31B5-FDA3-6345-97E8-F3B09FADA33F}" destId="{2EE262C7-F113-CD43-BD33-91DF9B40A26A}" srcOrd="0" destOrd="0" parTransId="{792D5236-0641-804F-BAA2-38AB08C851BD}" sibTransId="{A6492CBC-CD91-8C46-BE39-9DF111A7C157}"/>
    <dgm:cxn modelId="{D480B4F4-2574-2543-9DBA-3AF0EDD7234B}" srcId="{B1CE31B5-FDA3-6345-97E8-F3B09FADA33F}" destId="{536E5265-292A-7543-95B4-992E129B635B}" srcOrd="2" destOrd="0" parTransId="{685533AC-717E-2F4A-96F0-73E2BCEA382D}" sibTransId="{173FCDD2-D827-AE4F-8492-BCEF29C1180E}"/>
    <dgm:cxn modelId="{F16F133F-CEC8-4761-B9D9-FDEED637F929}" type="presParOf" srcId="{FBDD410B-81B6-7648-967C-5A6EB50DA41F}" destId="{D44729D9-3379-E746-A6DB-506D72DE2FE5}" srcOrd="0" destOrd="0" presId="urn:microsoft.com/office/officeart/2005/8/layout/process4"/>
    <dgm:cxn modelId="{E0BA3C1C-92C1-43B2-8113-CF5067B4D2B9}" type="presParOf" srcId="{D44729D9-3379-E746-A6DB-506D72DE2FE5}" destId="{75069323-68CF-614C-BE0C-81DCC0BC256C}" srcOrd="0" destOrd="0" presId="urn:microsoft.com/office/officeart/2005/8/layout/process4"/>
    <dgm:cxn modelId="{45560582-30F5-4720-AAB3-75583A799431}" type="presParOf" srcId="{FBDD410B-81B6-7648-967C-5A6EB50DA41F}" destId="{31B12EC1-CECD-674E-86B3-F8E735436853}" srcOrd="1" destOrd="0" presId="urn:microsoft.com/office/officeart/2005/8/layout/process4"/>
    <dgm:cxn modelId="{992F0A71-5477-46A7-8429-62CE2DB72B91}" type="presParOf" srcId="{FBDD410B-81B6-7648-967C-5A6EB50DA41F}" destId="{842614AD-09B8-8842-9A58-38D02FE73D03}" srcOrd="2" destOrd="0" presId="urn:microsoft.com/office/officeart/2005/8/layout/process4"/>
    <dgm:cxn modelId="{90BF9D5D-6B95-44FE-9E52-566C5B511172}" type="presParOf" srcId="{842614AD-09B8-8842-9A58-38D02FE73D03}" destId="{6E437115-25FD-694A-8992-2034BFC4BD75}" srcOrd="0" destOrd="0" presId="urn:microsoft.com/office/officeart/2005/8/layout/process4"/>
    <dgm:cxn modelId="{300A9A4A-6D48-4A9A-97E1-E7C48E7520DF}" type="presParOf" srcId="{FBDD410B-81B6-7648-967C-5A6EB50DA41F}" destId="{F043EA34-C4AC-D24E-A3D0-D486524F9C0E}" srcOrd="3" destOrd="0" presId="urn:microsoft.com/office/officeart/2005/8/layout/process4"/>
    <dgm:cxn modelId="{033D03B4-15DF-4729-BBBD-DDA748133C1C}" type="presParOf" srcId="{FBDD410B-81B6-7648-967C-5A6EB50DA41F}" destId="{A19DD543-E592-4A48-81EC-39DB786DDFEA}" srcOrd="4" destOrd="0" presId="urn:microsoft.com/office/officeart/2005/8/layout/process4"/>
    <dgm:cxn modelId="{83512314-BA56-402C-AB51-87618ADA4593}" type="presParOf" srcId="{A19DD543-E592-4A48-81EC-39DB786DDFEA}" destId="{B2313C81-96E5-1646-A6BD-9C2B3BA28A6C}" srcOrd="0" destOrd="0" presId="urn:microsoft.com/office/officeart/2005/8/layout/process4"/>
    <dgm:cxn modelId="{0BCF3B29-74EA-49A1-A4C1-0E7FF4EEABA4}" type="presParOf" srcId="{FBDD410B-81B6-7648-967C-5A6EB50DA41F}" destId="{CBD17E5D-C338-3E42-9C80-DD988F82C889}" srcOrd="5" destOrd="0" presId="urn:microsoft.com/office/officeart/2005/8/layout/process4"/>
    <dgm:cxn modelId="{F51FB66C-950B-4CD6-B010-9871E015886A}" type="presParOf" srcId="{FBDD410B-81B6-7648-967C-5A6EB50DA41F}" destId="{573E03DE-C979-2A42-8A66-D6F333167A74}" srcOrd="6" destOrd="0" presId="urn:microsoft.com/office/officeart/2005/8/layout/process4"/>
    <dgm:cxn modelId="{73A3A903-DA03-4EFD-9C02-DEAF69B338F0}" type="presParOf" srcId="{573E03DE-C979-2A42-8A66-D6F333167A74}" destId="{619ECE64-5A56-3348-85F7-A3AA430B0132}" srcOrd="0" destOrd="0" presId="urn:microsoft.com/office/officeart/2005/8/layout/process4"/>
    <dgm:cxn modelId="{7D0AF5FD-C3EB-4086-BCFB-D43017947A7F}" type="presParOf" srcId="{FBDD410B-81B6-7648-967C-5A6EB50DA41F}" destId="{0BC36CD4-2B09-D147-BCD0-380F5F9F6F29}" srcOrd="7" destOrd="0" presId="urn:microsoft.com/office/officeart/2005/8/layout/process4"/>
    <dgm:cxn modelId="{3A97D7CD-E9B8-47EB-B409-A33157463FA8}" type="presParOf" srcId="{FBDD410B-81B6-7648-967C-5A6EB50DA41F}" destId="{D1877E08-7052-8D48-8E69-80D89033EB11}" srcOrd="8" destOrd="0" presId="urn:microsoft.com/office/officeart/2005/8/layout/process4"/>
    <dgm:cxn modelId="{CF3A1552-9CEA-4427-ADD0-1C26FF8C5446}" type="presParOf" srcId="{D1877E08-7052-8D48-8E69-80D89033EB11}" destId="{E46D32EB-DDA8-9B4D-9957-E107E1F3FA9A}" srcOrd="0" destOrd="0" presId="urn:microsoft.com/office/officeart/2005/8/layout/process4"/>
    <dgm:cxn modelId="{BEC42B47-FD8A-4B4D-A39A-F6F49C1F04CF}" type="presParOf" srcId="{FBDD410B-81B6-7648-967C-5A6EB50DA41F}" destId="{3990DB40-B31C-734F-83DA-06C6FED66AC8}" srcOrd="9" destOrd="0" presId="urn:microsoft.com/office/officeart/2005/8/layout/process4"/>
    <dgm:cxn modelId="{69D48E9A-F056-45E4-BD40-3331581E8958}" type="presParOf" srcId="{FBDD410B-81B6-7648-967C-5A6EB50DA41F}" destId="{427FEF78-1533-4447-B4E7-DE62A6C42D28}" srcOrd="10" destOrd="0" presId="urn:microsoft.com/office/officeart/2005/8/layout/process4"/>
    <dgm:cxn modelId="{8C426351-65AC-4B82-B647-FE3073145AF8}"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153F-C1BE-1F4A-A0B8-CF59E4427524}">
      <dsp:nvSpPr>
        <dsp:cNvPr id="0" name=""/>
        <dsp:cNvSpPr/>
      </dsp:nvSpPr>
      <dsp:spPr>
        <a:xfrm>
          <a:off x="0" y="2781615"/>
          <a:ext cx="5829300" cy="30439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7. Bupropion (not FDA approved)  </a:t>
          </a:r>
        </a:p>
      </dsp:txBody>
      <dsp:txXfrm>
        <a:off x="0" y="2781615"/>
        <a:ext cx="5829300" cy="304390"/>
      </dsp:txXfrm>
    </dsp:sp>
    <dsp:sp modelId="{5F75844C-8DDB-1248-BA0A-5D8CCEE9F225}">
      <dsp:nvSpPr>
        <dsp:cNvPr id="0" name=""/>
        <dsp:cNvSpPr/>
      </dsp:nvSpPr>
      <dsp:spPr>
        <a:xfrm rot="10800000">
          <a:off x="0" y="2318028"/>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6. ATX alone or as add on</a:t>
          </a:r>
        </a:p>
      </dsp:txBody>
      <dsp:txXfrm rot="10800000">
        <a:off x="0" y="2318028"/>
        <a:ext cx="5829300" cy="304191"/>
      </dsp:txXfrm>
    </dsp:sp>
    <dsp:sp modelId="{6E437115-25FD-694A-8992-2034BFC4BD75}">
      <dsp:nvSpPr>
        <dsp:cNvPr id="0" name=""/>
        <dsp:cNvSpPr/>
      </dsp:nvSpPr>
      <dsp:spPr>
        <a:xfrm rot="10800000">
          <a:off x="0" y="1854441"/>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5. GFXR (alpha agonist) alone or as add on </a:t>
          </a:r>
        </a:p>
      </dsp:txBody>
      <dsp:txXfrm rot="10800000">
        <a:off x="0" y="1854441"/>
        <a:ext cx="5829300" cy="304191"/>
      </dsp:txXfrm>
    </dsp:sp>
    <dsp:sp modelId="{B2313C81-96E5-1646-A6BD-9C2B3BA28A6C}">
      <dsp:nvSpPr>
        <dsp:cNvPr id="0" name=""/>
        <dsp:cNvSpPr/>
      </dsp:nvSpPr>
      <dsp:spPr>
        <a:xfrm rot="10800000">
          <a:off x="0" y="1390854"/>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4. Alternate Class (MPH or AMP)</a:t>
          </a:r>
        </a:p>
      </dsp:txBody>
      <dsp:txXfrm rot="10800000">
        <a:off x="0" y="1390854"/>
        <a:ext cx="5829300" cy="304191"/>
      </dsp:txXfrm>
    </dsp:sp>
    <dsp:sp modelId="{619ECE64-5A56-3348-85F7-A3AA430B0132}">
      <dsp:nvSpPr>
        <dsp:cNvPr id="0" name=""/>
        <dsp:cNvSpPr/>
      </dsp:nvSpPr>
      <dsp:spPr>
        <a:xfrm rot="10800000">
          <a:off x="0" y="927267"/>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3. MPH or AMP (plus parent management usually)</a:t>
          </a:r>
        </a:p>
      </dsp:txBody>
      <dsp:txXfrm rot="10800000">
        <a:off x="0" y="927267"/>
        <a:ext cx="5829300" cy="304191"/>
      </dsp:txXfrm>
    </dsp:sp>
    <dsp:sp modelId="{E46D32EB-DDA8-9B4D-9957-E107E1F3FA9A}">
      <dsp:nvSpPr>
        <dsp:cNvPr id="0" name=""/>
        <dsp:cNvSpPr/>
      </dsp:nvSpPr>
      <dsp:spPr>
        <a:xfrm rot="10800000">
          <a:off x="0" y="463680"/>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2. Multimodal treatment plan with family and child	</a:t>
          </a:r>
        </a:p>
      </dsp:txBody>
      <dsp:txXfrm rot="10800000">
        <a:off x="0" y="463680"/>
        <a:ext cx="5829300" cy="304191"/>
      </dsp:txXfrm>
    </dsp:sp>
    <dsp:sp modelId="{F137B425-7585-1A49-AD45-FC06AD962F3B}">
      <dsp:nvSpPr>
        <dsp:cNvPr id="0" name=""/>
        <dsp:cNvSpPr/>
      </dsp:nvSpPr>
      <dsp:spPr>
        <a:xfrm rot="10800000">
          <a:off x="0" y="93"/>
          <a:ext cx="5829300" cy="468152"/>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1. Diagnostic Assessment</a:t>
          </a:r>
        </a:p>
      </dsp:txBody>
      <dsp:txXfrm rot="10800000">
        <a:off x="0" y="93"/>
        <a:ext cx="5829300" cy="304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69323-68CF-614C-BE0C-81DCC0BC256C}">
      <dsp:nvSpPr>
        <dsp:cNvPr id="0" name=""/>
        <dsp:cNvSpPr/>
      </dsp:nvSpPr>
      <dsp:spPr>
        <a:xfrm>
          <a:off x="0" y="3229605"/>
          <a:ext cx="5600699" cy="42388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6. If residual anxiety, add SSRI</a:t>
          </a:r>
        </a:p>
      </dsp:txBody>
      <dsp:txXfrm>
        <a:off x="0" y="3229605"/>
        <a:ext cx="5600699" cy="423884"/>
      </dsp:txXfrm>
    </dsp:sp>
    <dsp:sp modelId="{6E437115-25FD-694A-8992-2034BFC4BD75}">
      <dsp:nvSpPr>
        <dsp:cNvPr id="0" name=""/>
        <dsp:cNvSpPr/>
      </dsp:nvSpPr>
      <dsp:spPr>
        <a:xfrm rot="10800000">
          <a:off x="0" y="2584030"/>
          <a:ext cx="5600699" cy="65193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5. ATX alternate as first line</a:t>
          </a:r>
        </a:p>
      </dsp:txBody>
      <dsp:txXfrm rot="10800000">
        <a:off x="0" y="2584030"/>
        <a:ext cx="5600699" cy="423607"/>
      </dsp:txXfrm>
    </dsp:sp>
    <dsp:sp modelId="{B2313C81-96E5-1646-A6BD-9C2B3BA28A6C}">
      <dsp:nvSpPr>
        <dsp:cNvPr id="0" name=""/>
        <dsp:cNvSpPr/>
      </dsp:nvSpPr>
      <dsp:spPr>
        <a:xfrm rot="10800000">
          <a:off x="0" y="1938455"/>
          <a:ext cx="5600699" cy="65193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4. Alternate Class (MPH or AMP)</a:t>
          </a:r>
        </a:p>
      </dsp:txBody>
      <dsp:txXfrm rot="10800000">
        <a:off x="0" y="1938455"/>
        <a:ext cx="5600699" cy="423607"/>
      </dsp:txXfrm>
    </dsp:sp>
    <dsp:sp modelId="{619ECE64-5A56-3348-85F7-A3AA430B0132}">
      <dsp:nvSpPr>
        <dsp:cNvPr id="0" name=""/>
        <dsp:cNvSpPr/>
      </dsp:nvSpPr>
      <dsp:spPr>
        <a:xfrm rot="10800000">
          <a:off x="0" y="1292879"/>
          <a:ext cx="5600699" cy="65193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3. Psychosocial tx + MPH or AMP</a:t>
          </a:r>
        </a:p>
      </dsp:txBody>
      <dsp:txXfrm rot="10800000">
        <a:off x="0" y="1292879"/>
        <a:ext cx="5600699" cy="423607"/>
      </dsp:txXfrm>
    </dsp:sp>
    <dsp:sp modelId="{E46D32EB-DDA8-9B4D-9957-E107E1F3FA9A}">
      <dsp:nvSpPr>
        <dsp:cNvPr id="0" name=""/>
        <dsp:cNvSpPr/>
      </dsp:nvSpPr>
      <dsp:spPr>
        <a:xfrm rot="10800000">
          <a:off x="0" y="647304"/>
          <a:ext cx="5600699" cy="65193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2. Multimodal treatment plan with family and child	</a:t>
          </a:r>
        </a:p>
      </dsp:txBody>
      <dsp:txXfrm rot="10800000">
        <a:off x="0" y="647304"/>
        <a:ext cx="5600699" cy="423607"/>
      </dsp:txXfrm>
    </dsp:sp>
    <dsp:sp modelId="{F137B425-7585-1A49-AD45-FC06AD962F3B}">
      <dsp:nvSpPr>
        <dsp:cNvPr id="0" name=""/>
        <dsp:cNvSpPr/>
      </dsp:nvSpPr>
      <dsp:spPr>
        <a:xfrm rot="10800000">
          <a:off x="0" y="1729"/>
          <a:ext cx="5600699" cy="65193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1. Diagnostic Assessment</a:t>
          </a:r>
        </a:p>
      </dsp:txBody>
      <dsp:txXfrm rot="10800000">
        <a:off x="0" y="1729"/>
        <a:ext cx="5600699" cy="423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E9147A6-0FE2-4264-A902-B8CAD3124305}" type="datetimeFigureOut">
              <a:rPr lang="en-US" smtClean="0"/>
              <a:t>3/18/2024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DA1A487-6BAF-44F4-B2C1-61B366ADE2EF}" type="slidenum">
              <a:rPr lang="en-US" smtClean="0"/>
              <a:t>‹#›</a:t>
            </a:fld>
            <a:endParaRPr lang="en-US" dirty="0"/>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754324-E28A-4897-919C-EDC862D7EE7D}" type="datetimeFigureOut">
              <a:rPr lang="en-US" smtClean="0"/>
              <a:t>3/18/2024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2566C59-BAC0-4CE1-A859-46610F03C0CE}" type="slidenum">
              <a:rPr lang="en-US" smtClean="0"/>
              <a:t>‹#›</a:t>
            </a:fld>
            <a:endParaRPr lang="en-US" dirty="0"/>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2</a:t>
            </a:fld>
            <a:endParaRPr lang="en-US" dirty="0"/>
          </a:p>
        </p:txBody>
      </p:sp>
    </p:spTree>
    <p:extLst>
      <p:ext uri="{BB962C8B-B14F-4D97-AF65-F5344CB8AC3E}">
        <p14:creationId xmlns:p14="http://schemas.microsoft.com/office/powerpoint/2010/main" val="275241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 need to understand why not working?</a:t>
            </a:r>
          </a:p>
        </p:txBody>
      </p:sp>
      <p:sp>
        <p:nvSpPr>
          <p:cNvPr id="4" name="Slide Number Placeholder 3"/>
          <p:cNvSpPr>
            <a:spLocks noGrp="1"/>
          </p:cNvSpPr>
          <p:nvPr>
            <p:ph type="sldNum" sz="quarter" idx="5"/>
          </p:nvPr>
        </p:nvSpPr>
        <p:spPr/>
        <p:txBody>
          <a:bodyPr/>
          <a:lstStyle/>
          <a:p>
            <a:fld id="{72566C59-BAC0-4CE1-A859-46610F03C0CE}" type="slidenum">
              <a:rPr lang="en-US" smtClean="0"/>
              <a:t>24</a:t>
            </a:fld>
            <a:endParaRPr lang="en-US" dirty="0"/>
          </a:p>
        </p:txBody>
      </p:sp>
    </p:spTree>
    <p:extLst>
      <p:ext uri="{BB962C8B-B14F-4D97-AF65-F5344CB8AC3E}">
        <p14:creationId xmlns:p14="http://schemas.microsoft.com/office/powerpoint/2010/main" val="239406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Rebound vs wear off -&gt; 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25</a:t>
            </a:fld>
            <a:endParaRPr lang="en-US" dirty="0"/>
          </a:p>
        </p:txBody>
      </p:sp>
    </p:spTree>
    <p:extLst>
      <p:ext uri="{BB962C8B-B14F-4D97-AF65-F5344CB8AC3E}">
        <p14:creationId xmlns:p14="http://schemas.microsoft.com/office/powerpoint/2010/main" val="416227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26</a:t>
            </a:fld>
            <a:endParaRPr lang="en-US" dirty="0"/>
          </a:p>
        </p:txBody>
      </p:sp>
    </p:spTree>
    <p:extLst>
      <p:ext uri="{BB962C8B-B14F-4D97-AF65-F5344CB8AC3E}">
        <p14:creationId xmlns:p14="http://schemas.microsoft.com/office/powerpoint/2010/main" val="59740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39A56-4163-446D-8FA5-17D999E8431D}" type="slidenum">
              <a:rPr lang="en-US" smtClean="0"/>
              <a:pPr/>
              <a:t>32</a:t>
            </a:fld>
            <a:endParaRPr lang="en-US" dirty="0"/>
          </a:p>
        </p:txBody>
      </p:sp>
    </p:spTree>
    <p:extLst>
      <p:ext uri="{BB962C8B-B14F-4D97-AF65-F5344CB8AC3E}">
        <p14:creationId xmlns:p14="http://schemas.microsoft.com/office/powerpoint/2010/main" val="318523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This is same for any</a:t>
            </a:r>
            <a:r>
              <a:rPr lang="en-US" baseline="0" dirty="0"/>
              <a:t> comorbidity—start the psychosocial tx for that comorbidity and if after treating ADHD with good meds and after good psychosocial tx, there is residual sx of comorbidity, tx it with another rmed</a:t>
            </a:r>
            <a:endParaRPr lang="en-US" dirty="0"/>
          </a:p>
        </p:txBody>
      </p:sp>
      <p:sp>
        <p:nvSpPr>
          <p:cNvPr id="4" name="Slide Number Placeholder 3"/>
          <p:cNvSpPr>
            <a:spLocks noGrp="1"/>
          </p:cNvSpPr>
          <p:nvPr>
            <p:ph type="sldNum" sz="quarter" idx="10"/>
          </p:nvPr>
        </p:nvSpPr>
        <p:spPr/>
        <p:txBody>
          <a:bodyPr/>
          <a:lstStyle/>
          <a:p>
            <a:pPr>
              <a:defRPr/>
            </a:pPr>
            <a:fld id="{C47AA5FC-EC20-4E45-8BDD-3A77A0258C26}" type="slidenum">
              <a:rPr lang="en-US" smtClean="0"/>
              <a:pPr>
                <a:defRPr/>
              </a:pPr>
              <a:t>33</a:t>
            </a:fld>
            <a:endParaRPr lang="en-US" dirty="0"/>
          </a:p>
        </p:txBody>
      </p:sp>
    </p:spTree>
    <p:extLst>
      <p:ext uri="{BB962C8B-B14F-4D97-AF65-F5344CB8AC3E}">
        <p14:creationId xmlns:p14="http://schemas.microsoft.com/office/powerpoint/2010/main" val="291748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34</a:t>
            </a:fld>
            <a:endParaRPr lang="en-US" dirty="0"/>
          </a:p>
        </p:txBody>
      </p:sp>
    </p:spTree>
    <p:extLst>
      <p:ext uri="{BB962C8B-B14F-4D97-AF65-F5344CB8AC3E}">
        <p14:creationId xmlns:p14="http://schemas.microsoft.com/office/powerpoint/2010/main" val="11061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“working” mean?</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8</a:t>
            </a:fld>
            <a:endParaRPr lang="en-US" dirty="0"/>
          </a:p>
        </p:txBody>
      </p:sp>
    </p:spTree>
    <p:extLst>
      <p:ext uri="{BB962C8B-B14F-4D97-AF65-F5344CB8AC3E}">
        <p14:creationId xmlns:p14="http://schemas.microsoft.com/office/powerpoint/2010/main" val="90711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 order Poll Everywhere:</a:t>
            </a:r>
          </a:p>
          <a:p>
            <a:r>
              <a:rPr lang="en-US" dirty="0"/>
              <a:t>FUVRS</a:t>
            </a:r>
          </a:p>
          <a:p>
            <a:r>
              <a:rPr lang="en-US" dirty="0"/>
              <a:t>When taking</a:t>
            </a:r>
          </a:p>
          <a:p>
            <a:r>
              <a:rPr lang="en-US" dirty="0"/>
              <a:t>Is he taking</a:t>
            </a:r>
          </a:p>
          <a:p>
            <a:r>
              <a:rPr lang="en-US" dirty="0"/>
              <a:t>Changes in life</a:t>
            </a:r>
          </a:p>
          <a:p>
            <a:r>
              <a:rPr lang="en-US" dirty="0"/>
              <a:t>When is medication not working</a:t>
            </a:r>
          </a:p>
          <a:p>
            <a:r>
              <a:rPr lang="en-US" dirty="0"/>
              <a:t>Growth</a:t>
            </a:r>
          </a:p>
          <a:p>
            <a:r>
              <a:rPr lang="en-US" dirty="0"/>
              <a:t>Sleep</a:t>
            </a:r>
          </a:p>
          <a:p>
            <a:r>
              <a:rPr lang="en-US" dirty="0"/>
              <a:t>Comorbidity</a:t>
            </a:r>
          </a:p>
          <a:p>
            <a:r>
              <a:rPr lang="en-US" dirty="0"/>
              <a:t>CSE need</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14</a:t>
            </a:fld>
            <a:endParaRPr lang="en-US" dirty="0"/>
          </a:p>
        </p:txBody>
      </p:sp>
    </p:spTree>
    <p:extLst>
      <p:ext uri="{BB962C8B-B14F-4D97-AF65-F5344CB8AC3E}">
        <p14:creationId xmlns:p14="http://schemas.microsoft.com/office/powerpoint/2010/main" val="343138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medication!</a:t>
            </a:r>
          </a:p>
          <a:p>
            <a:r>
              <a:rPr lang="en-US" dirty="0"/>
              <a:t>Wears off or rebound - booster</a:t>
            </a:r>
          </a:p>
          <a:p>
            <a:r>
              <a:rPr lang="en-US" dirty="0"/>
              <a:t>Delayed onset – consider taking before meal</a:t>
            </a:r>
          </a:p>
          <a:p>
            <a:r>
              <a:rPr lang="en-US" dirty="0"/>
              <a:t>Sleep disruption – booster vs clonidine</a:t>
            </a:r>
          </a:p>
        </p:txBody>
      </p:sp>
      <p:sp>
        <p:nvSpPr>
          <p:cNvPr id="4" name="Slide Number Placeholder 3"/>
          <p:cNvSpPr>
            <a:spLocks noGrp="1"/>
          </p:cNvSpPr>
          <p:nvPr>
            <p:ph type="sldNum" sz="quarter" idx="5"/>
          </p:nvPr>
        </p:nvSpPr>
        <p:spPr/>
        <p:txBody>
          <a:bodyPr/>
          <a:lstStyle/>
          <a:p>
            <a:fld id="{72566C59-BAC0-4CE1-A859-46610F03C0CE}" type="slidenum">
              <a:rPr lang="en-US" smtClean="0"/>
              <a:t>15</a:t>
            </a:fld>
            <a:endParaRPr lang="en-US" dirty="0"/>
          </a:p>
        </p:txBody>
      </p:sp>
    </p:spTree>
    <p:extLst>
      <p:ext uri="{BB962C8B-B14F-4D97-AF65-F5344CB8AC3E}">
        <p14:creationId xmlns:p14="http://schemas.microsoft.com/office/powerpoint/2010/main" val="151295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CSE need?</a:t>
            </a:r>
          </a:p>
          <a:p>
            <a:r>
              <a:rPr lang="en-US" dirty="0"/>
              <a:t>Depression less likely</a:t>
            </a:r>
          </a:p>
          <a:p>
            <a:r>
              <a:rPr lang="en-US" dirty="0"/>
              <a:t>Change in afternoon routine?</a:t>
            </a:r>
          </a:p>
        </p:txBody>
      </p:sp>
      <p:sp>
        <p:nvSpPr>
          <p:cNvPr id="4" name="Slide Number Placeholder 3"/>
          <p:cNvSpPr>
            <a:spLocks noGrp="1"/>
          </p:cNvSpPr>
          <p:nvPr>
            <p:ph type="sldNum" sz="quarter" idx="5"/>
          </p:nvPr>
        </p:nvSpPr>
        <p:spPr/>
        <p:txBody>
          <a:bodyPr/>
          <a:lstStyle/>
          <a:p>
            <a:fld id="{72566C59-BAC0-4CE1-A859-46610F03C0CE}" type="slidenum">
              <a:rPr lang="en-US" smtClean="0"/>
              <a:t>16</a:t>
            </a:fld>
            <a:endParaRPr lang="en-US" dirty="0"/>
          </a:p>
        </p:txBody>
      </p:sp>
    </p:spTree>
    <p:extLst>
      <p:ext uri="{BB962C8B-B14F-4D97-AF65-F5344CB8AC3E}">
        <p14:creationId xmlns:p14="http://schemas.microsoft.com/office/powerpoint/2010/main" val="186919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17</a:t>
            </a:fld>
            <a:endParaRPr lang="en-US" dirty="0"/>
          </a:p>
        </p:txBody>
      </p:sp>
    </p:spTree>
    <p:extLst>
      <p:ext uri="{BB962C8B-B14F-4D97-AF65-F5344CB8AC3E}">
        <p14:creationId xmlns:p14="http://schemas.microsoft.com/office/powerpoint/2010/main" val="320654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Rebound vs wear off -&gt; 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18</a:t>
            </a:fld>
            <a:endParaRPr lang="en-US" dirty="0"/>
          </a:p>
        </p:txBody>
      </p:sp>
    </p:spTree>
    <p:extLst>
      <p:ext uri="{BB962C8B-B14F-4D97-AF65-F5344CB8AC3E}">
        <p14:creationId xmlns:p14="http://schemas.microsoft.com/office/powerpoint/2010/main" val="18446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 to remission – FUVRS again!</a:t>
            </a:r>
          </a:p>
          <a:p>
            <a:r>
              <a:rPr lang="en-US" dirty="0"/>
              <a:t>Booster? Alpha or stimulant</a:t>
            </a:r>
          </a:p>
          <a:p>
            <a:r>
              <a:rPr lang="en-US" dirty="0"/>
              <a:t>CSE?</a:t>
            </a:r>
          </a:p>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19</a:t>
            </a:fld>
            <a:endParaRPr lang="en-US" dirty="0"/>
          </a:p>
        </p:txBody>
      </p:sp>
    </p:spTree>
    <p:extLst>
      <p:ext uri="{BB962C8B-B14F-4D97-AF65-F5344CB8AC3E}">
        <p14:creationId xmlns:p14="http://schemas.microsoft.com/office/powerpoint/2010/main" val="187783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Clonidine start 0.1mg</a:t>
            </a:r>
          </a:p>
          <a:p>
            <a:r>
              <a:rPr lang="en-US" dirty="0"/>
              <a:t>Guanfacine 0.5mg </a:t>
            </a:r>
          </a:p>
        </p:txBody>
      </p:sp>
      <p:sp>
        <p:nvSpPr>
          <p:cNvPr id="4" name="Slide Number Placeholder 3"/>
          <p:cNvSpPr>
            <a:spLocks noGrp="1"/>
          </p:cNvSpPr>
          <p:nvPr>
            <p:ph type="sldNum" sz="quarter" idx="5"/>
          </p:nvPr>
        </p:nvSpPr>
        <p:spPr/>
        <p:txBody>
          <a:bodyPr/>
          <a:lstStyle/>
          <a:p>
            <a:fld id="{72566C59-BAC0-4CE1-A859-46610F03C0CE}" type="slidenum">
              <a:rPr lang="en-US" smtClean="0"/>
              <a:t>23</a:t>
            </a:fld>
            <a:endParaRPr lang="en-US" dirty="0"/>
          </a:p>
        </p:txBody>
      </p:sp>
    </p:spTree>
    <p:extLst>
      <p:ext uri="{BB962C8B-B14F-4D97-AF65-F5344CB8AC3E}">
        <p14:creationId xmlns:p14="http://schemas.microsoft.com/office/powerpoint/2010/main" val="312830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dirty="0"/>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dirty="0"/>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hart Placeholder 2"/>
          <p:cNvSpPr>
            <a:spLocks noGrp="1"/>
          </p:cNvSpPr>
          <p:nvPr>
            <p:ph type="chart" idx="1"/>
          </p:nvPr>
        </p:nvSpPr>
        <p:spPr>
          <a:xfrm>
            <a:off x="1422400" y="1981200"/>
            <a:ext cx="10058400" cy="4114800"/>
          </a:xfrm>
        </p:spPr>
        <p:txBody>
          <a:bodyPr/>
          <a:lstStyle/>
          <a:p>
            <a:pPr lvl="0"/>
            <a:endParaRPr lang="en-US" noProof="0" dirty="0"/>
          </a:p>
        </p:txBody>
      </p:sp>
      <p:sp>
        <p:nvSpPr>
          <p:cNvPr id="4" name="Rectangle 17"/>
          <p:cNvSpPr>
            <a:spLocks noGrp="1" noChangeArrowheads="1"/>
          </p:cNvSpPr>
          <p:nvPr>
            <p:ph type="dt" sz="half" idx="10"/>
          </p:nvPr>
        </p:nvSpPr>
        <p:spPr>
          <a:xfrm rot="16200000">
            <a:off x="10474869" y="1584960"/>
            <a:ext cx="2438399" cy="487680"/>
          </a:xfrm>
          <a:prstGeom prst="rect">
            <a:avLst/>
          </a:prstGeom>
          <a:ln/>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a:xfrm rot="16200000">
            <a:off x="10510428" y="3987800"/>
            <a:ext cx="2367281" cy="487680"/>
          </a:xfrm>
          <a:prstGeom prst="rect">
            <a:avLst/>
          </a:prstGeom>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fld id="{BD9D9D63-9E36-1142-B0DA-27AC1BE153B7}" type="slidenum">
              <a:rPr lang="en-US"/>
              <a:pPr/>
              <a:t>‹#›</a:t>
            </a:fld>
            <a:endParaRPr lang="en-US" dirty="0"/>
          </a:p>
        </p:txBody>
      </p:sp>
    </p:spTree>
    <p:extLst>
      <p:ext uri="{BB962C8B-B14F-4D97-AF65-F5344CB8AC3E}">
        <p14:creationId xmlns:p14="http://schemas.microsoft.com/office/powerpoint/2010/main" val="2563089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dirty="0"/>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lleverywhere.com/free_text_polls/o0t7jVR2xPTx0MZkR6lc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lleverywhere.com/free_text_polls/o0t7jVR2xPTx0MZkR6lcm"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lleverywhere.com/free_text_polls/o0t7jVR2xPTx0MZkR6lcm"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www.adhdmedcalc.com/"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www.polleverywhere.com/free_text_polls/o0t7jVR2xPTx0MZkR6lc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www.polleverywhere.com/free_text_polls/o0t7jVR2xPTx0MZkR6lcm"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496597" y="1525474"/>
            <a:ext cx="11398899" cy="2169825"/>
          </a:xfrm>
          <a:prstGeom prst="rect">
            <a:avLst/>
          </a:prstGeom>
          <a:noFill/>
        </p:spPr>
        <p:txBody>
          <a:bodyPr wrap="square" rtlCol="0">
            <a:spAutoFit/>
          </a:bodyPr>
          <a:lstStyle/>
          <a:p>
            <a:pPr algn="ctr"/>
            <a:r>
              <a:rPr lang="en-US" sz="4500" dirty="0">
                <a:solidFill>
                  <a:srgbClr val="391378"/>
                </a:solidFill>
                <a:latin typeface="Helvetica Regular" charset="0"/>
                <a:ea typeface="Helvetica Regular" charset="0"/>
                <a:cs typeface="Helvetica Regular" charset="0"/>
              </a:rPr>
              <a:t>What’s Next?</a:t>
            </a:r>
          </a:p>
          <a:p>
            <a:pPr algn="ctr"/>
            <a:r>
              <a:rPr lang="en-US" sz="4500" dirty="0">
                <a:solidFill>
                  <a:srgbClr val="391378"/>
                </a:solidFill>
                <a:latin typeface="Helvetica Regular" charset="0"/>
                <a:ea typeface="Helvetica Regular" charset="0"/>
                <a:cs typeface="Helvetica Regular" charset="0"/>
              </a:rPr>
              <a:t>ADHD treatment when medication is not “working”…</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0" y="3482377"/>
            <a:ext cx="11999999" cy="1850149"/>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sz="3200" dirty="0">
                <a:solidFill>
                  <a:schemeClr val="tx1">
                    <a:lumMod val="65000"/>
                    <a:lumOff val="35000"/>
                  </a:schemeClr>
                </a:solidFill>
                <a:latin typeface="Helvetica Regular" charset="0"/>
              </a:rPr>
              <a:t>Jason Herrick, MD</a:t>
            </a:r>
          </a:p>
          <a:p>
            <a:pPr lvl="1" algn="ctr">
              <a:lnSpc>
                <a:spcPct val="160000"/>
              </a:lnSpc>
            </a:pPr>
            <a:r>
              <a:rPr lang="en-US" sz="2800" dirty="0">
                <a:solidFill>
                  <a:schemeClr val="tx1">
                    <a:lumMod val="65000"/>
                    <a:lumOff val="35000"/>
                  </a:schemeClr>
                </a:solidFill>
                <a:latin typeface="Helvetica Regular" charset="0"/>
              </a:rPr>
              <a:t>Director of Behavioral Health, Montefiore Medical Group</a:t>
            </a:r>
          </a:p>
          <a:p>
            <a:pPr lvl="1" algn="ctr">
              <a:lnSpc>
                <a:spcPct val="160000"/>
              </a:lnSpc>
            </a:pPr>
            <a:r>
              <a:rPr lang="en-US" sz="2800" dirty="0">
                <a:solidFill>
                  <a:schemeClr val="tx1">
                    <a:lumMod val="65000"/>
                    <a:lumOff val="35000"/>
                  </a:schemeClr>
                </a:solidFill>
                <a:latin typeface="Helvetica Regular" charset="0"/>
              </a:rPr>
              <a:t>Montefiore Einstein</a:t>
            </a:r>
          </a:p>
          <a:p>
            <a:pPr lvl="1" algn="ctr">
              <a:lnSpc>
                <a:spcPct val="16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t>Adherence</a:t>
            </a:r>
          </a:p>
          <a:p>
            <a:r>
              <a:rPr lang="en-US" dirty="0">
                <a:solidFill>
                  <a:schemeClr val="bg1">
                    <a:lumMod val="85000"/>
                  </a:schemeClr>
                </a:solidFill>
              </a:rPr>
              <a:t>Insufficient dose</a:t>
            </a:r>
          </a:p>
          <a:p>
            <a:r>
              <a:rPr lang="en-US" dirty="0">
                <a:solidFill>
                  <a:schemeClr val="bg1">
                    <a:lumMod val="85000"/>
                  </a:schemeClr>
                </a:solidFill>
              </a:rPr>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pPr marL="0" indent="0">
              <a:buNone/>
            </a:pPr>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3074126" y="2490651"/>
            <a:ext cx="3021874" cy="1803947"/>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267236" y="3602100"/>
            <a:ext cx="4469258" cy="2246769"/>
          </a:xfrm>
          <a:prstGeom prst="rect">
            <a:avLst/>
          </a:prstGeom>
          <a:noFill/>
        </p:spPr>
        <p:txBody>
          <a:bodyPr wrap="square" rtlCol="0">
            <a:spAutoFit/>
          </a:bodyPr>
          <a:lstStyle/>
          <a:p>
            <a:pPr marL="285750" indent="-285750">
              <a:buFontTx/>
              <a:buChar char="-"/>
            </a:pPr>
            <a:r>
              <a:rPr lang="en-US" sz="2800" dirty="0"/>
              <a:t>Is medication being TAKEN?</a:t>
            </a:r>
          </a:p>
          <a:p>
            <a:pPr marL="285750" indent="-285750">
              <a:buFontTx/>
              <a:buChar char="-"/>
            </a:pPr>
            <a:r>
              <a:rPr lang="en-US" sz="2800" dirty="0"/>
              <a:t>Who administers?</a:t>
            </a:r>
          </a:p>
          <a:p>
            <a:pPr marL="285750" indent="-285750">
              <a:buFontTx/>
              <a:buChar char="-"/>
            </a:pPr>
            <a:r>
              <a:rPr lang="en-US" sz="2800" dirty="0"/>
              <a:t>What prompts taking of medication?</a:t>
            </a:r>
          </a:p>
          <a:p>
            <a:pPr marL="285750" indent="-285750">
              <a:buFontTx/>
              <a:buChar char="-"/>
            </a:pPr>
            <a:r>
              <a:rPr lang="en-US" sz="2800" dirty="0"/>
              <a:t>Diversion?</a:t>
            </a:r>
          </a:p>
        </p:txBody>
      </p:sp>
    </p:spTree>
    <p:extLst>
      <p:ext uri="{BB962C8B-B14F-4D97-AF65-F5344CB8AC3E}">
        <p14:creationId xmlns:p14="http://schemas.microsoft.com/office/powerpoint/2010/main" val="382451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t>Insufficient dose</a:t>
            </a:r>
          </a:p>
          <a:p>
            <a:r>
              <a:rPr lang="en-US" dirty="0">
                <a:solidFill>
                  <a:schemeClr val="bg1">
                    <a:lumMod val="85000"/>
                  </a:schemeClr>
                </a:solidFill>
              </a:rPr>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pPr marL="0" indent="0">
              <a:buNone/>
            </a:pPr>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3857897" y="2987040"/>
            <a:ext cx="2238103" cy="1307558"/>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267236" y="3602100"/>
            <a:ext cx="4469258" cy="1815882"/>
          </a:xfrm>
          <a:prstGeom prst="rect">
            <a:avLst/>
          </a:prstGeom>
          <a:noFill/>
        </p:spPr>
        <p:txBody>
          <a:bodyPr wrap="square" rtlCol="0">
            <a:spAutoFit/>
          </a:bodyPr>
          <a:lstStyle/>
          <a:p>
            <a:pPr marL="285750" indent="-285750">
              <a:buFontTx/>
              <a:buChar char="-"/>
            </a:pPr>
            <a:r>
              <a:rPr lang="en-US" sz="2800" dirty="0"/>
              <a:t>Has dose been increased?</a:t>
            </a:r>
          </a:p>
          <a:p>
            <a:pPr marL="285750" indent="-285750">
              <a:buFontTx/>
              <a:buChar char="-"/>
            </a:pPr>
            <a:r>
              <a:rPr lang="en-US" sz="2800" dirty="0"/>
              <a:t>Has patient grown?</a:t>
            </a:r>
          </a:p>
          <a:p>
            <a:pPr marL="285750" indent="-285750">
              <a:buFontTx/>
              <a:buChar char="-"/>
            </a:pPr>
            <a:r>
              <a:rPr lang="en-US" sz="2800" dirty="0"/>
              <a:t>Is there an increase in demands on patient?</a:t>
            </a:r>
          </a:p>
        </p:txBody>
      </p:sp>
    </p:spTree>
    <p:extLst>
      <p:ext uri="{BB962C8B-B14F-4D97-AF65-F5344CB8AC3E}">
        <p14:creationId xmlns:p14="http://schemas.microsoft.com/office/powerpoint/2010/main" val="397687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solidFill>
                  <a:schemeClr val="bg1">
                    <a:lumMod val="85000"/>
                  </a:schemeClr>
                </a:solidFill>
              </a:rPr>
              <a:t>Insufficient dose</a:t>
            </a:r>
          </a:p>
          <a:p>
            <a:r>
              <a:rPr lang="en-US" dirty="0"/>
              <a:t>Observation time</a:t>
            </a:r>
          </a:p>
          <a:p>
            <a:r>
              <a:rPr lang="en-US" dirty="0">
                <a:solidFill>
                  <a:schemeClr val="bg1">
                    <a:lumMod val="85000"/>
                  </a:schemeClr>
                </a:solidFill>
              </a:rPr>
              <a:t>Diagnostic question</a:t>
            </a:r>
          </a:p>
          <a:p>
            <a:r>
              <a:rPr lang="en-US" dirty="0">
                <a:solidFill>
                  <a:schemeClr val="bg1">
                    <a:lumMod val="85000"/>
                  </a:schemeClr>
                </a:solidFill>
              </a:rPr>
              <a:t>Comorbidity</a:t>
            </a:r>
          </a:p>
          <a:p>
            <a:endParaRPr lang="en-US" dirty="0"/>
          </a:p>
          <a:p>
            <a:endParaRPr lang="en-US" dirty="0"/>
          </a:p>
          <a:p>
            <a:endParaRPr lang="en-US" dirty="0"/>
          </a:p>
        </p:txBody>
      </p:sp>
      <p:cxnSp>
        <p:nvCxnSpPr>
          <p:cNvPr id="5" name="Connector: Elbow 4">
            <a:extLst>
              <a:ext uri="{FF2B5EF4-FFF2-40B4-BE49-F238E27FC236}">
                <a16:creationId xmlns:a16="http://schemas.microsoft.com/office/drawing/2014/main" id="{307ABED9-9B49-D4BF-E37C-978BED6DEC52}"/>
              </a:ext>
            </a:extLst>
          </p:cNvPr>
          <p:cNvCxnSpPr>
            <a:cxnSpLocks/>
          </p:cNvCxnSpPr>
          <p:nvPr/>
        </p:nvCxnSpPr>
        <p:spPr>
          <a:xfrm>
            <a:off x="4100052" y="3429000"/>
            <a:ext cx="1995948" cy="865598"/>
          </a:xfrm>
          <a:prstGeom prst="bentConnector3">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9782CA-58AB-3600-6C89-E0983132CB97}"/>
              </a:ext>
            </a:extLst>
          </p:cNvPr>
          <p:cNvSpPr txBox="1"/>
          <p:nvPr/>
        </p:nvSpPr>
        <p:spPr>
          <a:xfrm>
            <a:off x="6423991" y="3386657"/>
            <a:ext cx="4469258" cy="2246769"/>
          </a:xfrm>
          <a:prstGeom prst="rect">
            <a:avLst/>
          </a:prstGeom>
          <a:noFill/>
        </p:spPr>
        <p:txBody>
          <a:bodyPr wrap="square" rtlCol="0">
            <a:spAutoFit/>
          </a:bodyPr>
          <a:lstStyle/>
          <a:p>
            <a:pPr marL="285750" indent="-285750">
              <a:buFontTx/>
              <a:buChar char="-"/>
            </a:pPr>
            <a:r>
              <a:rPr lang="en-US" sz="2800" dirty="0"/>
              <a:t>When is it not working?</a:t>
            </a:r>
          </a:p>
          <a:p>
            <a:pPr marL="285750" indent="-285750">
              <a:buFontTx/>
              <a:buChar char="-"/>
            </a:pPr>
            <a:r>
              <a:rPr lang="en-US" sz="2800" dirty="0"/>
              <a:t>Could medication be wearing off?</a:t>
            </a:r>
          </a:p>
          <a:p>
            <a:pPr marL="285750" indent="-285750">
              <a:buFontTx/>
              <a:buChar char="-"/>
            </a:pPr>
            <a:r>
              <a:rPr lang="en-US" sz="2800" dirty="0"/>
              <a:t>Is onset of action delayed?</a:t>
            </a:r>
          </a:p>
          <a:p>
            <a:pPr marL="285750" indent="-285750">
              <a:buFontTx/>
              <a:buChar char="-"/>
            </a:pPr>
            <a:r>
              <a:rPr lang="en-US" sz="2800" dirty="0"/>
              <a:t>Rebound phenomenon?</a:t>
            </a:r>
          </a:p>
        </p:txBody>
      </p:sp>
    </p:spTree>
    <p:extLst>
      <p:ext uri="{BB962C8B-B14F-4D97-AF65-F5344CB8AC3E}">
        <p14:creationId xmlns:p14="http://schemas.microsoft.com/office/powerpoint/2010/main" val="351524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reasons a medication may not “work”?</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solidFill>
                  <a:schemeClr val="bg1">
                    <a:lumMod val="85000"/>
                  </a:schemeClr>
                </a:solidFill>
              </a:rPr>
              <a:t>Adherence</a:t>
            </a:r>
          </a:p>
          <a:p>
            <a:r>
              <a:rPr lang="en-US" dirty="0">
                <a:solidFill>
                  <a:schemeClr val="bg1">
                    <a:lumMod val="85000"/>
                  </a:schemeClr>
                </a:solidFill>
              </a:rPr>
              <a:t>Insufficient dose</a:t>
            </a:r>
          </a:p>
          <a:p>
            <a:r>
              <a:rPr lang="en-US" dirty="0">
                <a:solidFill>
                  <a:schemeClr val="bg1">
                    <a:lumMod val="85000"/>
                  </a:schemeClr>
                </a:solidFill>
              </a:rPr>
              <a:t>Observation time</a:t>
            </a:r>
          </a:p>
          <a:p>
            <a:r>
              <a:rPr lang="en-US" dirty="0"/>
              <a:t>Diagnostic question</a:t>
            </a:r>
          </a:p>
          <a:p>
            <a:r>
              <a:rPr lang="en-US" dirty="0"/>
              <a:t>Comorbidity</a:t>
            </a:r>
          </a:p>
          <a:p>
            <a:endParaRPr lang="en-US" dirty="0"/>
          </a:p>
          <a:p>
            <a:endParaRPr lang="en-US" dirty="0"/>
          </a:p>
          <a:p>
            <a:endParaRPr lang="en-US" dirty="0"/>
          </a:p>
        </p:txBody>
      </p:sp>
      <p:sp>
        <p:nvSpPr>
          <p:cNvPr id="7" name="TextBox 6">
            <a:extLst>
              <a:ext uri="{FF2B5EF4-FFF2-40B4-BE49-F238E27FC236}">
                <a16:creationId xmlns:a16="http://schemas.microsoft.com/office/drawing/2014/main" id="{B79782CA-58AB-3600-6C89-E0983132CB97}"/>
              </a:ext>
            </a:extLst>
          </p:cNvPr>
          <p:cNvSpPr txBox="1"/>
          <p:nvPr/>
        </p:nvSpPr>
        <p:spPr>
          <a:xfrm>
            <a:off x="6532146" y="3357161"/>
            <a:ext cx="4469258" cy="1815882"/>
          </a:xfrm>
          <a:prstGeom prst="rect">
            <a:avLst/>
          </a:prstGeom>
          <a:noFill/>
        </p:spPr>
        <p:txBody>
          <a:bodyPr wrap="square" rtlCol="0">
            <a:spAutoFit/>
          </a:bodyPr>
          <a:lstStyle/>
          <a:p>
            <a:pPr marL="285750" indent="-285750">
              <a:buFontTx/>
              <a:buChar char="-"/>
            </a:pPr>
            <a:r>
              <a:rPr lang="en-US" sz="2800" dirty="0"/>
              <a:t>Are we sure we are treating the right thing?</a:t>
            </a:r>
          </a:p>
          <a:p>
            <a:pPr marL="285750" indent="-285750">
              <a:buFontTx/>
              <a:buChar char="-"/>
            </a:pPr>
            <a:r>
              <a:rPr lang="en-US" sz="2800" dirty="0"/>
              <a:t>Review differential?</a:t>
            </a:r>
          </a:p>
          <a:p>
            <a:pPr marL="285750" indent="-285750">
              <a:buFontTx/>
              <a:buChar char="-"/>
            </a:pPr>
            <a:r>
              <a:rPr lang="en-US" sz="2800" dirty="0"/>
              <a:t>Additional work-up?</a:t>
            </a:r>
          </a:p>
        </p:txBody>
      </p:sp>
      <p:sp>
        <p:nvSpPr>
          <p:cNvPr id="6" name="Right Brace 5">
            <a:extLst>
              <a:ext uri="{FF2B5EF4-FFF2-40B4-BE49-F238E27FC236}">
                <a16:creationId xmlns:a16="http://schemas.microsoft.com/office/drawing/2014/main" id="{8E2D58E5-C5F8-0681-C77B-D84F463374E3}"/>
              </a:ext>
            </a:extLst>
          </p:cNvPr>
          <p:cNvSpPr/>
          <p:nvPr/>
        </p:nvSpPr>
        <p:spPr>
          <a:xfrm>
            <a:off x="4226311" y="3796784"/>
            <a:ext cx="365760" cy="935046"/>
          </a:xfrm>
          <a:prstGeom prst="rightBrace">
            <a:avLst>
              <a:gd name="adj1" fmla="val 22619"/>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166B32B-CD95-1CD2-A1B0-1AEF710E787F}"/>
              </a:ext>
            </a:extLst>
          </p:cNvPr>
          <p:cNvCxnSpPr>
            <a:cxnSpLocks/>
          </p:cNvCxnSpPr>
          <p:nvPr/>
        </p:nvCxnSpPr>
        <p:spPr>
          <a:xfrm>
            <a:off x="4581561" y="4253797"/>
            <a:ext cx="1940075" cy="7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68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What </a:t>
            </a:r>
            <a:r>
              <a:rPr lang="en-US" sz="4800" dirty="0">
                <a:solidFill>
                  <a:srgbClr val="FFFFFF"/>
                </a:solidFill>
                <a:latin typeface="+mj-lt"/>
                <a:ea typeface="+mj-ea"/>
                <a:cs typeface="+mj-cs"/>
              </a:rPr>
              <a:t>information do we want to obtain from caregiver/collateral?</a:t>
            </a:r>
            <a:endParaRPr lang="en-US" sz="4800" kern="1200" dirty="0">
              <a:solidFill>
                <a:srgbClr val="FFFFFF"/>
              </a:solidFill>
              <a:latin typeface="+mj-lt"/>
              <a:ea typeface="+mj-ea"/>
              <a:cs typeface="+mj-cs"/>
            </a:endParaRPr>
          </a:p>
        </p:txBody>
      </p:sp>
      <p:sp>
        <p:nvSpPr>
          <p:cNvPr id="20" name="TextBox 19">
            <a:extLst>
              <a:ext uri="{FF2B5EF4-FFF2-40B4-BE49-F238E27FC236}">
                <a16:creationId xmlns:a16="http://schemas.microsoft.com/office/drawing/2014/main" id="{5F450AFD-B6CF-E606-377A-0E437A6DAB7B}"/>
              </a:ext>
            </a:extLst>
          </p:cNvPr>
          <p:cNvSpPr txBox="1"/>
          <p:nvPr/>
        </p:nvSpPr>
        <p:spPr>
          <a:xfrm>
            <a:off x="10236616" y="6356342"/>
            <a:ext cx="1854610" cy="369332"/>
          </a:xfrm>
          <a:prstGeom prst="rect">
            <a:avLst/>
          </a:prstGeom>
          <a:noFill/>
        </p:spPr>
        <p:txBody>
          <a:bodyPr wrap="none" rtlCol="0">
            <a:spAutoFit/>
          </a:bodyPr>
          <a:lstStyle/>
          <a:p>
            <a:r>
              <a:rPr lang="en-US" dirty="0">
                <a:hlinkClick r:id="rId3"/>
              </a:rPr>
              <a:t>Poll Everywhere</a:t>
            </a:r>
            <a:r>
              <a:rPr lang="en-US" dirty="0"/>
              <a:t> 2</a:t>
            </a:r>
          </a:p>
        </p:txBody>
      </p:sp>
      <p:pic>
        <p:nvPicPr>
          <p:cNvPr id="4" name="Picture 3">
            <a:extLst>
              <a:ext uri="{FF2B5EF4-FFF2-40B4-BE49-F238E27FC236}">
                <a16:creationId xmlns:a16="http://schemas.microsoft.com/office/drawing/2014/main" id="{A218CFCA-0F51-E09E-39EB-E0735730E204}"/>
              </a:ext>
            </a:extLst>
          </p:cNvPr>
          <p:cNvPicPr>
            <a:picLocks noChangeAspect="1"/>
          </p:cNvPicPr>
          <p:nvPr/>
        </p:nvPicPr>
        <p:blipFill>
          <a:blip r:embed="rId4"/>
          <a:stretch>
            <a:fillRect/>
          </a:stretch>
        </p:blipFill>
        <p:spPr>
          <a:xfrm>
            <a:off x="3500931" y="3768255"/>
            <a:ext cx="5291510" cy="2950753"/>
          </a:xfrm>
          <a:prstGeom prst="rect">
            <a:avLst/>
          </a:prstGeom>
        </p:spPr>
      </p:pic>
    </p:spTree>
    <p:extLst>
      <p:ext uri="{BB962C8B-B14F-4D97-AF65-F5344CB8AC3E}">
        <p14:creationId xmlns:p14="http://schemas.microsoft.com/office/powerpoint/2010/main" val="152740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354954" y="552181"/>
            <a:ext cx="6676083" cy="4803589"/>
          </a:xfrm>
          <a:noFill/>
        </p:spPr>
        <p:txBody>
          <a:bodyPr vert="horz" lIns="91440" tIns="45720" rIns="91440" bIns="45720" rtlCol="0" anchor="b">
            <a:noAutofit/>
          </a:bodyPr>
          <a:lstStyle/>
          <a:p>
            <a:pPr algn="l"/>
            <a:r>
              <a:rPr lang="en-US" sz="2800" u="sng" dirty="0">
                <a:latin typeface="+mj-lt"/>
                <a:ea typeface="+mj-ea"/>
                <a:cs typeface="+mj-cs"/>
              </a:rPr>
              <a:t>Percy – 9yo</a:t>
            </a:r>
            <a:br>
              <a:rPr lang="en-US" sz="2800" u="sng" dirty="0">
                <a:latin typeface="+mj-lt"/>
                <a:ea typeface="+mj-ea"/>
                <a:cs typeface="+mj-cs"/>
              </a:rPr>
            </a:br>
            <a:r>
              <a:rPr lang="en-US" sz="2800" dirty="0">
                <a:latin typeface="+mj-lt"/>
                <a:ea typeface="+mj-ea"/>
                <a:cs typeface="+mj-cs"/>
              </a:rPr>
              <a:t>- Mother gives medication (</a:t>
            </a:r>
            <a:r>
              <a:rPr lang="en-US" sz="2800" dirty="0" err="1">
                <a:latin typeface="+mj-lt"/>
                <a:ea typeface="+mj-ea"/>
                <a:cs typeface="+mj-cs"/>
              </a:rPr>
              <a:t>Concerta</a:t>
            </a:r>
            <a:r>
              <a:rPr lang="en-US" sz="2800" dirty="0">
                <a:latin typeface="+mj-lt"/>
                <a:ea typeface="+mj-ea"/>
                <a:cs typeface="+mj-cs"/>
              </a:rPr>
              <a:t> 27mg) after breakfast every morning</a:t>
            </a:r>
            <a:br>
              <a:rPr lang="en-US" sz="2800" dirty="0">
                <a:latin typeface="+mj-lt"/>
                <a:ea typeface="+mj-ea"/>
                <a:cs typeface="+mj-cs"/>
              </a:rPr>
            </a:br>
            <a:r>
              <a:rPr lang="en-US" sz="2800" dirty="0">
                <a:latin typeface="+mj-lt"/>
                <a:ea typeface="+mj-ea"/>
                <a:cs typeface="+mj-cs"/>
              </a:rPr>
              <a:t>- Behaving fine in school, “at least not getting calls at work”, mornings may be little worse</a:t>
            </a:r>
            <a:br>
              <a:rPr lang="en-US" sz="2800" dirty="0">
                <a:latin typeface="+mj-lt"/>
                <a:ea typeface="+mj-ea"/>
                <a:cs typeface="+mj-cs"/>
              </a:rPr>
            </a:br>
            <a:r>
              <a:rPr lang="en-US" sz="2800" dirty="0">
                <a:latin typeface="+mj-lt"/>
                <a:ea typeface="+mj-ea"/>
                <a:cs typeface="+mj-cs"/>
              </a:rPr>
              <a:t>- “Terrible” when he gets home; “won’t listen”, “all over the place”, “cannot get him to do any homework”, “it’s exhausting”</a:t>
            </a:r>
            <a:br>
              <a:rPr lang="en-US" sz="2800" dirty="0">
                <a:latin typeface="+mj-lt"/>
                <a:ea typeface="+mj-ea"/>
                <a:cs typeface="+mj-cs"/>
              </a:rPr>
            </a:br>
            <a:r>
              <a:rPr lang="en-US" sz="2800" dirty="0">
                <a:latin typeface="+mj-lt"/>
                <a:ea typeface="+mj-ea"/>
                <a:cs typeface="+mj-cs"/>
              </a:rPr>
              <a:t>- He really has hard time settling down to go to bed, but this is not “new”</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6920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317631" y="1270638"/>
            <a:ext cx="6676083" cy="4803589"/>
          </a:xfrm>
          <a:noFill/>
        </p:spPr>
        <p:txBody>
          <a:bodyPr vert="horz" lIns="91440" tIns="45720" rIns="91440" bIns="45720" rtlCol="0" anchor="b">
            <a:noAutofit/>
          </a:bodyPr>
          <a:lstStyle/>
          <a:p>
            <a:pPr algn="l"/>
            <a:r>
              <a:rPr lang="en-US" sz="2800" u="sng" dirty="0">
                <a:latin typeface="+mj-lt"/>
                <a:ea typeface="+mj-ea"/>
                <a:cs typeface="+mj-cs"/>
              </a:rPr>
              <a:t>Percy – 9yo</a:t>
            </a:r>
            <a:br>
              <a:rPr lang="en-US" sz="2800" u="sng" dirty="0">
                <a:latin typeface="+mj-lt"/>
                <a:ea typeface="+mj-ea"/>
                <a:cs typeface="+mj-cs"/>
              </a:rPr>
            </a:br>
            <a:r>
              <a:rPr lang="en-US" sz="2800" dirty="0">
                <a:latin typeface="+mj-lt"/>
                <a:ea typeface="+mj-ea"/>
                <a:cs typeface="+mj-cs"/>
              </a:rPr>
              <a:t>- FUVRS (p) – Consistent with ADHD:CT</a:t>
            </a:r>
            <a:br>
              <a:rPr lang="en-US" sz="2800" dirty="0">
                <a:latin typeface="+mj-lt"/>
                <a:ea typeface="+mj-ea"/>
                <a:cs typeface="+mj-cs"/>
              </a:rPr>
            </a:br>
            <a:r>
              <a:rPr lang="en-US" sz="2800" dirty="0">
                <a:latin typeface="+mj-lt"/>
                <a:ea typeface="+mj-ea"/>
                <a:cs typeface="+mj-cs"/>
              </a:rPr>
              <a:t>- FUVRS (t) – Consistent with ADHD:CT, comment notes that “seems to do better around 10am, but has hard time by end of day”</a:t>
            </a:r>
            <a:br>
              <a:rPr lang="en-US" sz="2800" dirty="0">
                <a:latin typeface="+mj-lt"/>
                <a:ea typeface="+mj-ea"/>
                <a:cs typeface="+mj-cs"/>
              </a:rPr>
            </a:br>
            <a:r>
              <a:rPr lang="en-US" sz="2800" dirty="0">
                <a:latin typeface="+mj-lt"/>
                <a:ea typeface="+mj-ea"/>
                <a:cs typeface="+mj-cs"/>
              </a:rPr>
              <a:t>- Both teacher and parent note difficulties in reading</a:t>
            </a:r>
            <a:br>
              <a:rPr lang="en-US" sz="2800" dirty="0">
                <a:latin typeface="+mj-lt"/>
                <a:ea typeface="+mj-ea"/>
                <a:cs typeface="+mj-cs"/>
              </a:rPr>
            </a:br>
            <a:r>
              <a:rPr lang="en-US" sz="2800" dirty="0">
                <a:latin typeface="+mj-lt"/>
                <a:ea typeface="+mj-ea"/>
                <a:cs typeface="+mj-cs"/>
              </a:rPr>
              <a:t>- Remains “bright and cheerful” with peers and sibling</a:t>
            </a:r>
            <a:br>
              <a:rPr lang="en-US" sz="2800" dirty="0">
                <a:latin typeface="+mj-lt"/>
                <a:ea typeface="+mj-ea"/>
                <a:cs typeface="+mj-cs"/>
              </a:rPr>
            </a:br>
            <a:r>
              <a:rPr lang="en-US" sz="2800" dirty="0">
                <a:latin typeface="+mj-lt"/>
                <a:ea typeface="+mj-ea"/>
                <a:cs typeface="+mj-cs"/>
              </a:rPr>
              <a:t>- Mother was promoted and is now working later more frequently and not home for most of after school routine</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197259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What is our nex</a:t>
            </a:r>
            <a:r>
              <a:rPr lang="en-US" sz="4800" dirty="0">
                <a:solidFill>
                  <a:srgbClr val="FFFFFF"/>
                </a:solidFill>
                <a:latin typeface="+mj-lt"/>
                <a:ea typeface="+mj-ea"/>
                <a:cs typeface="+mj-cs"/>
              </a:rPr>
              <a:t>t step?</a:t>
            </a:r>
            <a:endParaRPr lang="en-US" sz="4800" kern="1200" dirty="0">
              <a:solidFill>
                <a:srgbClr val="FFFFFF"/>
              </a:solidFill>
              <a:latin typeface="+mj-lt"/>
              <a:ea typeface="+mj-ea"/>
              <a:cs typeface="+mj-cs"/>
            </a:endParaRPr>
          </a:p>
        </p:txBody>
      </p:sp>
      <p:sp>
        <p:nvSpPr>
          <p:cNvPr id="20" name="TextBox 19">
            <a:extLst>
              <a:ext uri="{FF2B5EF4-FFF2-40B4-BE49-F238E27FC236}">
                <a16:creationId xmlns:a16="http://schemas.microsoft.com/office/drawing/2014/main" id="{5F450AFD-B6CF-E606-377A-0E437A6DAB7B}"/>
              </a:ext>
            </a:extLst>
          </p:cNvPr>
          <p:cNvSpPr txBox="1"/>
          <p:nvPr/>
        </p:nvSpPr>
        <p:spPr>
          <a:xfrm>
            <a:off x="10337387" y="6291661"/>
            <a:ext cx="1854610" cy="369332"/>
          </a:xfrm>
          <a:prstGeom prst="rect">
            <a:avLst/>
          </a:prstGeom>
          <a:noFill/>
        </p:spPr>
        <p:txBody>
          <a:bodyPr wrap="none" rtlCol="0">
            <a:spAutoFit/>
          </a:bodyPr>
          <a:lstStyle/>
          <a:p>
            <a:r>
              <a:rPr lang="en-US" dirty="0">
                <a:hlinkClick r:id="rId3"/>
              </a:rPr>
              <a:t>Poll Everywhere</a:t>
            </a:r>
            <a:r>
              <a:rPr lang="en-US" dirty="0"/>
              <a:t> 3</a:t>
            </a:r>
          </a:p>
        </p:txBody>
      </p:sp>
      <p:pic>
        <p:nvPicPr>
          <p:cNvPr id="4" name="Picture 3">
            <a:extLst>
              <a:ext uri="{FF2B5EF4-FFF2-40B4-BE49-F238E27FC236}">
                <a16:creationId xmlns:a16="http://schemas.microsoft.com/office/drawing/2014/main" id="{B0FD081D-0353-19DE-46F3-FDC874128D4A}"/>
              </a:ext>
            </a:extLst>
          </p:cNvPr>
          <p:cNvPicPr>
            <a:picLocks noChangeAspect="1"/>
          </p:cNvPicPr>
          <p:nvPr/>
        </p:nvPicPr>
        <p:blipFill>
          <a:blip r:embed="rId4"/>
          <a:stretch>
            <a:fillRect/>
          </a:stretch>
        </p:blipFill>
        <p:spPr>
          <a:xfrm>
            <a:off x="3748401" y="3768451"/>
            <a:ext cx="5092030" cy="2892542"/>
          </a:xfrm>
          <a:prstGeom prst="rect">
            <a:avLst/>
          </a:prstGeom>
        </p:spPr>
      </p:pic>
    </p:spTree>
    <p:extLst>
      <p:ext uri="{BB962C8B-B14F-4D97-AF65-F5344CB8AC3E}">
        <p14:creationId xmlns:p14="http://schemas.microsoft.com/office/powerpoint/2010/main" val="371921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05664" y="1610086"/>
            <a:ext cx="6676083" cy="4803589"/>
          </a:xfrm>
          <a:noFill/>
        </p:spPr>
        <p:txBody>
          <a:bodyPr vert="horz" lIns="91440" tIns="45720" rIns="91440" bIns="45720" rtlCol="0" anchor="b">
            <a:noAutofit/>
          </a:bodyPr>
          <a:lstStyle/>
          <a:p>
            <a:pPr algn="l"/>
            <a:r>
              <a:rPr lang="en-US" sz="2800" u="sng" dirty="0">
                <a:latin typeface="+mj-lt"/>
                <a:ea typeface="+mj-ea"/>
                <a:cs typeface="+mj-cs"/>
              </a:rPr>
              <a:t>Percy – 9yo…4 weeks later…better, but still “not working”…</a:t>
            </a:r>
            <a:br>
              <a:rPr lang="en-US" sz="2800" u="sng" dirty="0">
                <a:latin typeface="+mj-lt"/>
                <a:ea typeface="+mj-ea"/>
                <a:cs typeface="+mj-cs"/>
              </a:rPr>
            </a:br>
            <a:br>
              <a:rPr lang="en-US" sz="2800" u="sng" dirty="0">
                <a:latin typeface="+mj-lt"/>
                <a:ea typeface="+mj-ea"/>
                <a:cs typeface="+mj-cs"/>
              </a:rPr>
            </a:br>
            <a:r>
              <a:rPr lang="en-US" sz="2800" dirty="0">
                <a:latin typeface="+mj-lt"/>
                <a:ea typeface="+mj-ea"/>
                <a:cs typeface="+mj-cs"/>
              </a:rPr>
              <a:t>- Dose increased to 36mg and parents instructed to give before breakfast</a:t>
            </a:r>
            <a:br>
              <a:rPr lang="en-US" sz="2800" dirty="0">
                <a:latin typeface="+mj-lt"/>
                <a:ea typeface="+mj-ea"/>
                <a:cs typeface="+mj-cs"/>
              </a:rPr>
            </a:br>
            <a:r>
              <a:rPr lang="en-US" sz="2800" dirty="0">
                <a:latin typeface="+mj-lt"/>
                <a:ea typeface="+mj-ea"/>
                <a:cs typeface="+mj-cs"/>
              </a:rPr>
              <a:t>- Associated with improved behavior in school, both in the morning and through the end of school day</a:t>
            </a:r>
            <a:br>
              <a:rPr lang="en-US" sz="2800" dirty="0">
                <a:latin typeface="+mj-lt"/>
                <a:ea typeface="+mj-ea"/>
                <a:cs typeface="+mj-cs"/>
              </a:rPr>
            </a:br>
            <a:r>
              <a:rPr lang="en-US" sz="2800" dirty="0">
                <a:latin typeface="+mj-lt"/>
                <a:ea typeface="+mj-ea"/>
                <a:cs typeface="+mj-cs"/>
              </a:rPr>
              <a:t>- Father continues to express frustration with Percy’s focus and attention on HW and increased activity after school</a:t>
            </a:r>
            <a:br>
              <a:rPr lang="en-US" sz="2800" dirty="0">
                <a:latin typeface="+mj-lt"/>
                <a:ea typeface="+mj-ea"/>
                <a:cs typeface="+mj-cs"/>
              </a:rPr>
            </a:br>
            <a:r>
              <a:rPr lang="en-US" sz="2800" dirty="0">
                <a:latin typeface="+mj-lt"/>
                <a:ea typeface="+mj-ea"/>
                <a:cs typeface="+mj-cs"/>
              </a:rPr>
              <a:t>- Sleep hygiene addressed as per recommendations, but onset of sleep remains problematic.</a:t>
            </a:r>
            <a:br>
              <a:rPr lang="en-US" sz="2800" dirty="0">
                <a:latin typeface="+mj-lt"/>
                <a:ea typeface="+mj-ea"/>
                <a:cs typeface="+mj-cs"/>
              </a:rPr>
            </a:br>
            <a:r>
              <a:rPr lang="en-US" sz="2800" dirty="0">
                <a:latin typeface="+mj-lt"/>
                <a:ea typeface="+mj-ea"/>
                <a:cs typeface="+mj-cs"/>
              </a:rPr>
              <a:t>- Falling further behind in reading</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16187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1314824" y="735106"/>
            <a:ext cx="10053763" cy="836840"/>
          </a:xfrm>
        </p:spPr>
        <p:txBody>
          <a:bodyPr vert="horz" lIns="91440" tIns="45720" rIns="91440" bIns="45720" rtlCol="0" anchor="b">
            <a:normAutofit/>
          </a:bodyPr>
          <a:lstStyle/>
          <a:p>
            <a:r>
              <a:rPr lang="en-US" sz="4800" kern="1200" dirty="0">
                <a:solidFill>
                  <a:srgbClr val="FFFFFF"/>
                </a:solidFill>
                <a:latin typeface="+mj-lt"/>
                <a:ea typeface="+mj-ea"/>
                <a:cs typeface="+mj-cs"/>
              </a:rPr>
              <a:t>What is our nex</a:t>
            </a:r>
            <a:r>
              <a:rPr lang="en-US" sz="4800" dirty="0">
                <a:solidFill>
                  <a:srgbClr val="FFFFFF"/>
                </a:solidFill>
                <a:latin typeface="+mj-lt"/>
                <a:ea typeface="+mj-ea"/>
                <a:cs typeface="+mj-cs"/>
              </a:rPr>
              <a:t>t step?</a:t>
            </a:r>
            <a:endParaRPr lang="en-US" sz="4800" kern="1200" dirty="0">
              <a:solidFill>
                <a:srgbClr val="FFFFFF"/>
              </a:solidFill>
              <a:latin typeface="+mj-lt"/>
              <a:ea typeface="+mj-ea"/>
              <a:cs typeface="+mj-cs"/>
            </a:endParaRPr>
          </a:p>
        </p:txBody>
      </p:sp>
      <p:sp>
        <p:nvSpPr>
          <p:cNvPr id="20" name="TextBox 19">
            <a:extLst>
              <a:ext uri="{FF2B5EF4-FFF2-40B4-BE49-F238E27FC236}">
                <a16:creationId xmlns:a16="http://schemas.microsoft.com/office/drawing/2014/main" id="{5F450AFD-B6CF-E606-377A-0E437A6DAB7B}"/>
              </a:ext>
            </a:extLst>
          </p:cNvPr>
          <p:cNvSpPr txBox="1"/>
          <p:nvPr/>
        </p:nvSpPr>
        <p:spPr>
          <a:xfrm>
            <a:off x="10149835" y="6447769"/>
            <a:ext cx="2042162" cy="369332"/>
          </a:xfrm>
          <a:prstGeom prst="rect">
            <a:avLst/>
          </a:prstGeom>
          <a:noFill/>
        </p:spPr>
        <p:txBody>
          <a:bodyPr wrap="none" rtlCol="0">
            <a:spAutoFit/>
          </a:bodyPr>
          <a:lstStyle/>
          <a:p>
            <a:r>
              <a:rPr lang="en-US" dirty="0">
                <a:hlinkClick r:id="rId3"/>
              </a:rPr>
              <a:t>Poll Everywhere</a:t>
            </a:r>
            <a:r>
              <a:rPr lang="en-US" dirty="0"/>
              <a:t> 4-6</a:t>
            </a:r>
          </a:p>
        </p:txBody>
      </p:sp>
      <p:pic>
        <p:nvPicPr>
          <p:cNvPr id="4" name="Picture 3">
            <a:extLst>
              <a:ext uri="{FF2B5EF4-FFF2-40B4-BE49-F238E27FC236}">
                <a16:creationId xmlns:a16="http://schemas.microsoft.com/office/drawing/2014/main" id="{26D133A8-6BBB-7CF3-3F20-277DABD52367}"/>
              </a:ext>
            </a:extLst>
          </p:cNvPr>
          <p:cNvPicPr>
            <a:picLocks noChangeAspect="1"/>
          </p:cNvPicPr>
          <p:nvPr/>
        </p:nvPicPr>
        <p:blipFill>
          <a:blip r:embed="rId4"/>
          <a:stretch>
            <a:fillRect/>
          </a:stretch>
        </p:blipFill>
        <p:spPr>
          <a:xfrm>
            <a:off x="196906" y="1699749"/>
            <a:ext cx="5671335" cy="2599883"/>
          </a:xfrm>
          <a:prstGeom prst="rect">
            <a:avLst/>
          </a:prstGeom>
        </p:spPr>
      </p:pic>
      <p:pic>
        <p:nvPicPr>
          <p:cNvPr id="6" name="Picture 5">
            <a:extLst>
              <a:ext uri="{FF2B5EF4-FFF2-40B4-BE49-F238E27FC236}">
                <a16:creationId xmlns:a16="http://schemas.microsoft.com/office/drawing/2014/main" id="{00478C45-E3EA-B567-7604-C9B0276635FF}"/>
              </a:ext>
            </a:extLst>
          </p:cNvPr>
          <p:cNvPicPr>
            <a:picLocks noChangeAspect="1"/>
          </p:cNvPicPr>
          <p:nvPr/>
        </p:nvPicPr>
        <p:blipFill>
          <a:blip r:embed="rId5"/>
          <a:stretch>
            <a:fillRect/>
          </a:stretch>
        </p:blipFill>
        <p:spPr>
          <a:xfrm>
            <a:off x="6323760" y="1681769"/>
            <a:ext cx="5671335" cy="2599882"/>
          </a:xfrm>
          <a:prstGeom prst="rect">
            <a:avLst/>
          </a:prstGeom>
        </p:spPr>
      </p:pic>
      <p:pic>
        <p:nvPicPr>
          <p:cNvPr id="10" name="Picture 9">
            <a:extLst>
              <a:ext uri="{FF2B5EF4-FFF2-40B4-BE49-F238E27FC236}">
                <a16:creationId xmlns:a16="http://schemas.microsoft.com/office/drawing/2014/main" id="{B5910424-F165-C70A-ED32-3E44AF3B33BF}"/>
              </a:ext>
            </a:extLst>
          </p:cNvPr>
          <p:cNvPicPr>
            <a:picLocks noChangeAspect="1"/>
          </p:cNvPicPr>
          <p:nvPr/>
        </p:nvPicPr>
        <p:blipFill>
          <a:blip r:embed="rId6"/>
          <a:stretch>
            <a:fillRect/>
          </a:stretch>
        </p:blipFill>
        <p:spPr>
          <a:xfrm>
            <a:off x="3656566" y="4428261"/>
            <a:ext cx="4885914" cy="2314263"/>
          </a:xfrm>
          <a:prstGeom prst="rect">
            <a:avLst/>
          </a:prstGeom>
        </p:spPr>
      </p:pic>
    </p:spTree>
    <p:extLst>
      <p:ext uri="{BB962C8B-B14F-4D97-AF65-F5344CB8AC3E}">
        <p14:creationId xmlns:p14="http://schemas.microsoft.com/office/powerpoint/2010/main" val="360045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Montefiore Medical Group</a:t>
            </a:r>
            <a:endParaRPr lang="en-US" sz="1800" dirty="0">
              <a:effectLst/>
              <a:latin typeface="Calibri" panose="020F0502020204030204" pitchFamily="34" charset="0"/>
              <a:ea typeface="Calibri" panose="020F0502020204030204" pitchFamily="34" charset="0"/>
            </a:endParaRPr>
          </a:p>
        </p:txBody>
      </p:sp>
      <p:sp>
        <p:nvSpPr>
          <p:cNvPr id="2" name="Slide Number Placeholder 1"/>
          <p:cNvSpPr>
            <a:spLocks noGrp="1"/>
          </p:cNvSpPr>
          <p:nvPr>
            <p:ph type="sldNum" sz="quarter" idx="12"/>
          </p:nvPr>
        </p:nvSpPr>
        <p:spPr/>
        <p:txBody>
          <a:bodyPr/>
          <a:lstStyle/>
          <a:p>
            <a:fld id="{E927A71C-5EB0-45EC-B0AD-E94D765AE5AB}" type="slidenum">
              <a:rPr lang="en-US" smtClean="0"/>
              <a:pPr/>
              <a:t>2</a:t>
            </a:fld>
            <a:endParaRPr lang="en-US" dirty="0"/>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r>
              <a:rPr lang="en-US" sz="4000" dirty="0">
                <a:latin typeface="Helvetica Regular" charset="0"/>
              </a:rPr>
              <a:t>Jay Herrick, MD</a:t>
            </a:r>
          </a:p>
        </p:txBody>
      </p:sp>
      <p:sp>
        <p:nvSpPr>
          <p:cNvPr id="11" name="Title 5"/>
          <p:cNvSpPr txBox="1">
            <a:spLocks/>
          </p:cNvSpPr>
          <p:nvPr/>
        </p:nvSpPr>
        <p:spPr>
          <a:xfrm>
            <a:off x="5448593" y="4159731"/>
            <a:ext cx="6373998"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algn="l"/>
            <a:endParaRPr lang="en-US" sz="1800" dirty="0">
              <a:latin typeface="Helvetica Regular"/>
            </a:endParaRPr>
          </a:p>
          <a:p>
            <a:pPr algn="l"/>
            <a:endParaRPr lang="en-US" sz="1800" dirty="0">
              <a:latin typeface="Helvetica Regular"/>
            </a:endParaRPr>
          </a:p>
        </p:txBody>
      </p:sp>
    </p:spTree>
    <p:extLst>
      <p:ext uri="{BB962C8B-B14F-4D97-AF65-F5344CB8AC3E}">
        <p14:creationId xmlns:p14="http://schemas.microsoft.com/office/powerpoint/2010/main" val="39237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7508"/>
            <a:ext cx="10515600" cy="958117"/>
          </a:xfrm>
        </p:spPr>
        <p:txBody>
          <a:bodyPr>
            <a:noAutofit/>
          </a:bodyPr>
          <a:lstStyle/>
          <a:p>
            <a:r>
              <a:rPr lang="en-US" sz="3200" u="sng" dirty="0">
                <a:latin typeface="+mj-lt"/>
              </a:rPr>
              <a:t>Titration Considerations:</a:t>
            </a:r>
          </a:p>
        </p:txBody>
      </p:sp>
      <p:sp>
        <p:nvSpPr>
          <p:cNvPr id="3" name="Content Placeholder 2"/>
          <p:cNvSpPr>
            <a:spLocks noGrp="1"/>
          </p:cNvSpPr>
          <p:nvPr>
            <p:ph idx="1"/>
          </p:nvPr>
        </p:nvSpPr>
        <p:spPr>
          <a:xfrm>
            <a:off x="838200" y="1825625"/>
            <a:ext cx="6159759" cy="4351338"/>
          </a:xfrm>
        </p:spPr>
        <p:txBody>
          <a:bodyPr/>
          <a:lstStyle/>
          <a:p>
            <a:r>
              <a:rPr lang="en-US" dirty="0">
                <a:latin typeface="+mn-lt"/>
              </a:rPr>
              <a:t>Start low and go slow holds…but not too slow!</a:t>
            </a:r>
          </a:p>
          <a:p>
            <a:r>
              <a:rPr lang="en-US" dirty="0">
                <a:latin typeface="+mn-lt"/>
              </a:rPr>
              <a:t>Goal to optimize response vs. settling for improvement</a:t>
            </a:r>
          </a:p>
          <a:p>
            <a:r>
              <a:rPr lang="en-US" dirty="0">
                <a:latin typeface="+mn-lt"/>
              </a:rPr>
              <a:t>If child is a PARTIAL responder on the max dose of stimulant, switch to another stimulant OR consider augmentation (usually with an alpha 2 agonist)</a:t>
            </a:r>
          </a:p>
          <a:p>
            <a:endParaRPr lang="en-US" dirty="0"/>
          </a:p>
        </p:txBody>
      </p:sp>
      <p:pic>
        <p:nvPicPr>
          <p:cNvPr id="4" name="Picture 3">
            <a:extLst>
              <a:ext uri="{FF2B5EF4-FFF2-40B4-BE49-F238E27FC236}">
                <a16:creationId xmlns:a16="http://schemas.microsoft.com/office/drawing/2014/main" id="{6BFB828B-A5C6-8879-FFE0-43505F0E14B2}"/>
              </a:ext>
            </a:extLst>
          </p:cNvPr>
          <p:cNvPicPr>
            <a:picLocks noChangeAspect="1"/>
          </p:cNvPicPr>
          <p:nvPr/>
        </p:nvPicPr>
        <p:blipFill>
          <a:blip r:embed="rId2"/>
          <a:stretch>
            <a:fillRect/>
          </a:stretch>
        </p:blipFill>
        <p:spPr>
          <a:xfrm>
            <a:off x="6943813" y="1789366"/>
            <a:ext cx="4644807" cy="4387597"/>
          </a:xfrm>
          <a:prstGeom prst="rect">
            <a:avLst/>
          </a:prstGeom>
        </p:spPr>
      </p:pic>
      <p:sp>
        <p:nvSpPr>
          <p:cNvPr id="5" name="Rectangle: Rounded Corners 4">
            <a:extLst>
              <a:ext uri="{FF2B5EF4-FFF2-40B4-BE49-F238E27FC236}">
                <a16:creationId xmlns:a16="http://schemas.microsoft.com/office/drawing/2014/main" id="{48FC87C0-70D6-ECB2-45D1-8C09948F388E}"/>
              </a:ext>
            </a:extLst>
          </p:cNvPr>
          <p:cNvSpPr/>
          <p:nvPr/>
        </p:nvSpPr>
        <p:spPr>
          <a:xfrm>
            <a:off x="9582539" y="3043345"/>
            <a:ext cx="979714" cy="3058875"/>
          </a:xfrm>
          <a:prstGeom prst="roundRect">
            <a:avLst/>
          </a:prstGeom>
          <a:solidFill>
            <a:schemeClr val="accent1">
              <a:alpha val="22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22CE3A6-B46E-E4B2-C4C4-7EC782AFF684}"/>
              </a:ext>
            </a:extLst>
          </p:cNvPr>
          <p:cNvSpPr txBox="1"/>
          <p:nvPr/>
        </p:nvSpPr>
        <p:spPr>
          <a:xfrm>
            <a:off x="8556171" y="6211669"/>
            <a:ext cx="2006082" cy="646331"/>
          </a:xfrm>
          <a:prstGeom prst="rect">
            <a:avLst/>
          </a:prstGeom>
          <a:noFill/>
        </p:spPr>
        <p:txBody>
          <a:bodyPr wrap="square" rtlCol="0">
            <a:spAutoFit/>
          </a:bodyPr>
          <a:lstStyle/>
          <a:p>
            <a:r>
              <a:rPr lang="en-US" dirty="0">
                <a:latin typeface="+mn-lt"/>
              </a:rPr>
              <a:t>Treat to remission!</a:t>
            </a:r>
          </a:p>
          <a:p>
            <a:endParaRPr lang="en-US" dirty="0"/>
          </a:p>
        </p:txBody>
      </p:sp>
    </p:spTree>
    <p:extLst>
      <p:ext uri="{BB962C8B-B14F-4D97-AF65-F5344CB8AC3E}">
        <p14:creationId xmlns:p14="http://schemas.microsoft.com/office/powerpoint/2010/main" val="328677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345"/>
            <a:ext cx="10515600" cy="1122240"/>
          </a:xfrm>
        </p:spPr>
        <p:txBody>
          <a:bodyPr>
            <a:noAutofit/>
          </a:bodyPr>
          <a:lstStyle/>
          <a:p>
            <a:br>
              <a:rPr lang="en-US" sz="2800" dirty="0">
                <a:latin typeface="+mj-lt"/>
              </a:rPr>
            </a:br>
            <a:r>
              <a:rPr lang="en-US" sz="3200" u="sng" dirty="0">
                <a:latin typeface="+mj-lt"/>
              </a:rPr>
              <a:t>If With Your Initial Trial of a Stimulant You Have Optimized the Dose and Unacceptable Side Effects Supervene</a:t>
            </a:r>
            <a:br>
              <a:rPr lang="en-US" sz="2800" u="sng" dirty="0">
                <a:latin typeface="+mj-lt"/>
              </a:rPr>
            </a:br>
            <a:endParaRPr lang="en-US" sz="2800" u="sng" dirty="0">
              <a:latin typeface="+mj-lt"/>
            </a:endParaRPr>
          </a:p>
        </p:txBody>
      </p:sp>
      <p:sp>
        <p:nvSpPr>
          <p:cNvPr id="3" name="Content Placeholder 2"/>
          <p:cNvSpPr>
            <a:spLocks noGrp="1"/>
          </p:cNvSpPr>
          <p:nvPr>
            <p:ph idx="1"/>
          </p:nvPr>
        </p:nvSpPr>
        <p:spPr/>
        <p:txBody>
          <a:bodyPr/>
          <a:lstStyle/>
          <a:p>
            <a:r>
              <a:rPr lang="en-US" sz="3600" dirty="0">
                <a:latin typeface="+mn-lt"/>
              </a:rPr>
              <a:t>Switch to the alternative stimulant type e.g. from a methylphenidate derivative to an amphetamine derivative or vice versa</a:t>
            </a:r>
          </a:p>
          <a:p>
            <a:r>
              <a:rPr lang="en-US" sz="3600" dirty="0">
                <a:latin typeface="+mn-lt"/>
              </a:rPr>
              <a:t>There is no absolute equivalency</a:t>
            </a:r>
          </a:p>
          <a:p>
            <a:pPr lvl="1"/>
            <a:r>
              <a:rPr lang="en-US" sz="3200" dirty="0">
                <a:latin typeface="+mn-lt"/>
              </a:rPr>
              <a:t>Can use web-based calculators as guide:</a:t>
            </a:r>
          </a:p>
          <a:p>
            <a:pPr lvl="2"/>
            <a:r>
              <a:rPr lang="en-US" sz="2800" dirty="0">
                <a:latin typeface="+mn-lt"/>
                <a:hlinkClick r:id="rId2"/>
              </a:rPr>
              <a:t>https://www.adhdmedcalc.com/</a:t>
            </a:r>
            <a:endParaRPr lang="en-US" sz="2800" dirty="0">
              <a:latin typeface="+mn-lt"/>
            </a:endParaRPr>
          </a:p>
          <a:p>
            <a:pPr lvl="3"/>
            <a:r>
              <a:rPr lang="en-US" sz="2400" dirty="0">
                <a:latin typeface="+mn-lt"/>
              </a:rPr>
              <a:t>Also helpful in world of stimulant shortages</a:t>
            </a:r>
          </a:p>
          <a:p>
            <a:endParaRPr lang="en-US" dirty="0"/>
          </a:p>
        </p:txBody>
      </p:sp>
    </p:spTree>
    <p:extLst>
      <p:ext uri="{BB962C8B-B14F-4D97-AF65-F5344CB8AC3E}">
        <p14:creationId xmlns:p14="http://schemas.microsoft.com/office/powerpoint/2010/main" val="402540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7815"/>
            <a:ext cx="10515600" cy="700210"/>
          </a:xfrm>
        </p:spPr>
        <p:txBody>
          <a:bodyPr>
            <a:noAutofit/>
          </a:bodyPr>
          <a:lstStyle/>
          <a:p>
            <a:r>
              <a:rPr lang="en-US" sz="3200" u="sng" dirty="0">
                <a:latin typeface="+mj-lt"/>
              </a:rPr>
              <a:t>If there is a good “daytime” stimulant response and later day coverage is the issue?</a:t>
            </a:r>
            <a:br>
              <a:rPr lang="en-US" sz="3200" u="sng" dirty="0">
                <a:latin typeface="Baskerville Old Face" panose="02020602080505020303" pitchFamily="18" charset="0"/>
              </a:rPr>
            </a:br>
            <a:endParaRPr lang="en-US" sz="3200" u="sng" dirty="0"/>
          </a:p>
        </p:txBody>
      </p:sp>
      <p:sp>
        <p:nvSpPr>
          <p:cNvPr id="3" name="Content Placeholder 2"/>
          <p:cNvSpPr>
            <a:spLocks noGrp="1"/>
          </p:cNvSpPr>
          <p:nvPr>
            <p:ph idx="1"/>
          </p:nvPr>
        </p:nvSpPr>
        <p:spPr>
          <a:xfrm>
            <a:off x="838200" y="2653447"/>
            <a:ext cx="10515600" cy="4351338"/>
          </a:xfrm>
        </p:spPr>
        <p:txBody>
          <a:bodyPr>
            <a:normAutofit/>
          </a:bodyPr>
          <a:lstStyle/>
          <a:p>
            <a:r>
              <a:rPr lang="en-US" dirty="0">
                <a:latin typeface="+mn-lt"/>
              </a:rPr>
              <a:t>Can a “booster” of a short acting version of the AM stimulant be added without impact on sleep?</a:t>
            </a:r>
          </a:p>
          <a:p>
            <a:pPr lvl="1"/>
            <a:r>
              <a:rPr lang="en-US" dirty="0">
                <a:latin typeface="+mn-lt"/>
              </a:rPr>
              <a:t>Timing of 2</a:t>
            </a:r>
            <a:r>
              <a:rPr lang="en-US" baseline="30000" dirty="0">
                <a:latin typeface="+mn-lt"/>
              </a:rPr>
              <a:t>nd</a:t>
            </a:r>
            <a:r>
              <a:rPr lang="en-US" dirty="0">
                <a:latin typeface="+mn-lt"/>
              </a:rPr>
              <a:t> dose depends on wear off time of the AM medicine</a:t>
            </a:r>
          </a:p>
          <a:p>
            <a:r>
              <a:rPr lang="en-US" dirty="0">
                <a:latin typeface="+mn-lt"/>
              </a:rPr>
              <a:t>If hyperactivity/impulsivity is most problematic later in the day an alpha 2 agonist like Guanfacine (Tenex) or Clonidine (Catapres) may be suitable</a:t>
            </a:r>
          </a:p>
          <a:p>
            <a:pPr lvl="1"/>
            <a:r>
              <a:rPr lang="en-US" dirty="0">
                <a:latin typeface="+mn-lt"/>
              </a:rPr>
              <a:t>This may also be preferred if stimulant is already significantly impacting food intake/weight</a:t>
            </a:r>
          </a:p>
          <a:p>
            <a:pPr marL="0" indent="0">
              <a:buNone/>
            </a:pPr>
            <a:endParaRPr lang="en-US" dirty="0"/>
          </a:p>
        </p:txBody>
      </p:sp>
    </p:spTree>
    <p:extLst>
      <p:ext uri="{BB962C8B-B14F-4D97-AF65-F5344CB8AC3E}">
        <p14:creationId xmlns:p14="http://schemas.microsoft.com/office/powerpoint/2010/main" val="296645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latin typeface="+mj-lt"/>
              </a:rPr>
              <a:t>Considerations when adding an Alpha 2 Agonist</a:t>
            </a:r>
          </a:p>
        </p:txBody>
      </p:sp>
      <p:sp>
        <p:nvSpPr>
          <p:cNvPr id="3" name="Content Placeholder 2"/>
          <p:cNvSpPr>
            <a:spLocks noGrp="1"/>
          </p:cNvSpPr>
          <p:nvPr>
            <p:ph idx="1"/>
          </p:nvPr>
        </p:nvSpPr>
        <p:spPr>
          <a:xfrm>
            <a:off x="838199" y="1859772"/>
            <a:ext cx="10620375" cy="4351338"/>
          </a:xfrm>
        </p:spPr>
        <p:txBody>
          <a:bodyPr>
            <a:normAutofit/>
          </a:bodyPr>
          <a:lstStyle/>
          <a:p>
            <a:r>
              <a:rPr lang="en-US" sz="3200" dirty="0">
                <a:latin typeface="+mn-lt"/>
              </a:rPr>
              <a:t>Hyperactivity/Impulsivity &gt; Attention</a:t>
            </a:r>
          </a:p>
          <a:p>
            <a:r>
              <a:rPr lang="en-US" sz="3200" dirty="0">
                <a:latin typeface="+mn-lt"/>
              </a:rPr>
              <a:t>Sedation </a:t>
            </a:r>
          </a:p>
          <a:p>
            <a:pPr lvl="1"/>
            <a:r>
              <a:rPr lang="en-US" sz="3200" dirty="0">
                <a:latin typeface="+mn-lt"/>
              </a:rPr>
              <a:t>What amount is tolerable?  Is it advantageous?</a:t>
            </a:r>
          </a:p>
          <a:p>
            <a:pPr lvl="1"/>
            <a:r>
              <a:rPr lang="en-US" sz="3200" dirty="0">
                <a:latin typeface="+mn-lt"/>
              </a:rPr>
              <a:t>Clonidine &gt; Guanfacine</a:t>
            </a:r>
          </a:p>
          <a:p>
            <a:r>
              <a:rPr lang="en-US" sz="3200" dirty="0">
                <a:latin typeface="+mn-lt"/>
              </a:rPr>
              <a:t>HR/BP</a:t>
            </a:r>
          </a:p>
          <a:p>
            <a:r>
              <a:rPr lang="en-US" sz="3200" dirty="0">
                <a:latin typeface="+mn-lt"/>
              </a:rPr>
              <a:t>Adherence</a:t>
            </a:r>
          </a:p>
          <a:p>
            <a:pPr lvl="1"/>
            <a:r>
              <a:rPr lang="en-US" sz="3200" dirty="0">
                <a:latin typeface="+mn-lt"/>
              </a:rPr>
              <a:t>Rebound hypertension</a:t>
            </a:r>
          </a:p>
        </p:txBody>
      </p:sp>
    </p:spTree>
    <p:extLst>
      <p:ext uri="{BB962C8B-B14F-4D97-AF65-F5344CB8AC3E}">
        <p14:creationId xmlns:p14="http://schemas.microsoft.com/office/powerpoint/2010/main" val="222610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1662"/>
            <a:ext cx="10515600" cy="1133963"/>
          </a:xfrm>
        </p:spPr>
        <p:txBody>
          <a:bodyPr>
            <a:noAutofit/>
          </a:bodyPr>
          <a:lstStyle/>
          <a:p>
            <a:r>
              <a:rPr lang="en-US" sz="3600" u="sng" dirty="0">
                <a:latin typeface="+mj-lt"/>
              </a:rPr>
              <a:t>Other Things to Consider If Stimulants Are Not Working: Comorbidity/Diagnostic Issue</a:t>
            </a:r>
          </a:p>
        </p:txBody>
      </p:sp>
      <p:sp>
        <p:nvSpPr>
          <p:cNvPr id="3" name="Content Placeholder 2"/>
          <p:cNvSpPr>
            <a:spLocks noGrp="1"/>
          </p:cNvSpPr>
          <p:nvPr>
            <p:ph idx="1"/>
          </p:nvPr>
        </p:nvSpPr>
        <p:spPr>
          <a:xfrm>
            <a:off x="838200" y="1961786"/>
            <a:ext cx="10515600" cy="4351338"/>
          </a:xfrm>
        </p:spPr>
        <p:txBody>
          <a:bodyPr>
            <a:normAutofit fontScale="92500" lnSpcReduction="10000"/>
          </a:bodyPr>
          <a:lstStyle/>
          <a:p>
            <a:r>
              <a:rPr lang="en-US" sz="3200" dirty="0">
                <a:latin typeface="+mn-lt"/>
              </a:rPr>
              <a:t>Other Comorbidity?</a:t>
            </a:r>
          </a:p>
          <a:p>
            <a:pPr lvl="1"/>
            <a:r>
              <a:rPr lang="en-US" sz="2800" dirty="0">
                <a:latin typeface="+mn-lt"/>
              </a:rPr>
              <a:t>What about co-occurring Anxiety/Depression</a:t>
            </a:r>
          </a:p>
          <a:p>
            <a:pPr lvl="2"/>
            <a:r>
              <a:rPr lang="en-US" sz="2800" dirty="0">
                <a:latin typeface="+mn-lt"/>
              </a:rPr>
              <a:t>Is it mild/moderate enough for CBT</a:t>
            </a:r>
          </a:p>
          <a:p>
            <a:pPr lvl="2"/>
            <a:r>
              <a:rPr lang="en-US" sz="2800" dirty="0">
                <a:latin typeface="+mn-lt"/>
              </a:rPr>
              <a:t>Remember your screening tools - PHQ-9, SCARED</a:t>
            </a:r>
          </a:p>
          <a:p>
            <a:pPr lvl="2"/>
            <a:r>
              <a:rPr lang="en-US" sz="2800" dirty="0">
                <a:latin typeface="+mn-lt"/>
              </a:rPr>
              <a:t>Does this require an SSRI trial?</a:t>
            </a:r>
          </a:p>
          <a:p>
            <a:pPr lvl="1"/>
            <a:r>
              <a:rPr lang="en-US" sz="2800" dirty="0">
                <a:latin typeface="+mn-lt"/>
              </a:rPr>
              <a:t>Learning Disorder</a:t>
            </a:r>
          </a:p>
          <a:p>
            <a:pPr lvl="2"/>
            <a:r>
              <a:rPr lang="en-US" sz="2800" dirty="0">
                <a:latin typeface="+mn-lt"/>
              </a:rPr>
              <a:t>CSE evaluation for IEP need</a:t>
            </a:r>
          </a:p>
          <a:p>
            <a:pPr lvl="2"/>
            <a:r>
              <a:rPr lang="en-US" sz="2800" dirty="0">
                <a:latin typeface="+mn-lt"/>
              </a:rPr>
              <a:t>Neuropsychiatric Testing</a:t>
            </a:r>
          </a:p>
          <a:p>
            <a:pPr lvl="1"/>
            <a:r>
              <a:rPr lang="en-US" sz="2800" dirty="0">
                <a:latin typeface="+mn-lt"/>
              </a:rPr>
              <a:t>ODD</a:t>
            </a:r>
          </a:p>
          <a:p>
            <a:pPr lvl="2"/>
            <a:r>
              <a:rPr lang="en-US" sz="2800" dirty="0">
                <a:latin typeface="+mn-lt"/>
              </a:rPr>
              <a:t>Parenting-based intervention recommended -&gt; Parent Behavior Management Training</a:t>
            </a:r>
          </a:p>
          <a:p>
            <a:pPr lvl="2"/>
            <a:endParaRPr lang="en-US" sz="2400" dirty="0">
              <a:latin typeface="+mn-lt"/>
            </a:endParaRPr>
          </a:p>
          <a:p>
            <a:pPr lvl="2"/>
            <a:endParaRPr lang="en-US" sz="2400" dirty="0">
              <a:latin typeface="+mn-lt"/>
            </a:endParaRPr>
          </a:p>
          <a:p>
            <a:endParaRPr lang="en-US" sz="3200" dirty="0">
              <a:latin typeface="+mn-lt"/>
            </a:endParaRPr>
          </a:p>
          <a:p>
            <a:pPr marL="457200" lvl="1" indent="0">
              <a:buNone/>
            </a:pPr>
            <a:endParaRPr lang="en-US" sz="2800"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709367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77101" y="1741580"/>
            <a:ext cx="6676083" cy="4803589"/>
          </a:xfrm>
          <a:noFill/>
        </p:spPr>
        <p:txBody>
          <a:bodyPr vert="horz" lIns="91440" tIns="45720" rIns="91440" bIns="45720" rtlCol="0" anchor="b">
            <a:noAutofit/>
          </a:bodyPr>
          <a:lstStyle/>
          <a:p>
            <a:pPr algn="l"/>
            <a:r>
              <a:rPr lang="en-US" sz="2400" u="sng" dirty="0">
                <a:latin typeface="+mj-lt"/>
                <a:ea typeface="+mj-ea"/>
                <a:cs typeface="+mj-cs"/>
              </a:rPr>
              <a:t>Percy – 9yo… 5 months later…</a:t>
            </a:r>
            <a:br>
              <a:rPr lang="en-US" sz="2400" u="sng" dirty="0">
                <a:latin typeface="+mj-lt"/>
                <a:ea typeface="+mj-ea"/>
                <a:cs typeface="+mj-cs"/>
              </a:rPr>
            </a:br>
            <a:br>
              <a:rPr lang="en-US" sz="2400" u="sng" dirty="0">
                <a:latin typeface="+mj-lt"/>
                <a:ea typeface="+mj-ea"/>
                <a:cs typeface="+mj-cs"/>
              </a:rPr>
            </a:br>
            <a:r>
              <a:rPr lang="en-US" sz="2400" dirty="0">
                <a:latin typeface="+mj-lt"/>
                <a:ea typeface="+mj-ea"/>
                <a:cs typeface="+mj-cs"/>
              </a:rPr>
              <a:t>- Titrated to 54mg with improved behavior and academic performance in school, continued to have (+) </a:t>
            </a:r>
            <a:r>
              <a:rPr lang="en-US" sz="2400" dirty="0" err="1">
                <a:latin typeface="+mj-lt"/>
                <a:ea typeface="+mj-ea"/>
                <a:cs typeface="+mj-cs"/>
              </a:rPr>
              <a:t>sxs</a:t>
            </a:r>
            <a:r>
              <a:rPr lang="en-US" sz="2400" dirty="0">
                <a:latin typeface="+mj-lt"/>
                <a:ea typeface="+mj-ea"/>
                <a:cs typeface="+mj-cs"/>
              </a:rPr>
              <a:t> on Parent FUVRS, Teacher FUVRS (-)</a:t>
            </a:r>
            <a:br>
              <a:rPr lang="en-US" sz="2400" dirty="0">
                <a:latin typeface="+mj-lt"/>
                <a:ea typeface="+mj-ea"/>
                <a:cs typeface="+mj-cs"/>
              </a:rPr>
            </a:br>
            <a:br>
              <a:rPr lang="en-US" sz="2400" dirty="0">
                <a:latin typeface="+mj-lt"/>
                <a:ea typeface="+mj-ea"/>
                <a:cs typeface="+mj-cs"/>
              </a:rPr>
            </a:br>
            <a:r>
              <a:rPr lang="en-US" sz="2400" dirty="0">
                <a:latin typeface="+mj-lt"/>
                <a:ea typeface="+mj-ea"/>
                <a:cs typeface="+mj-cs"/>
              </a:rPr>
              <a:t>- Despite implementation of reward plan for after school to improve behavior, father continues to express frustration with Percy’s focus and attention on HW and increased activity after school</a:t>
            </a:r>
            <a:br>
              <a:rPr lang="en-US" sz="2400" dirty="0">
                <a:latin typeface="+mj-lt"/>
                <a:ea typeface="+mj-ea"/>
                <a:cs typeface="+mj-cs"/>
              </a:rPr>
            </a:br>
            <a:br>
              <a:rPr lang="en-US" sz="2400" dirty="0">
                <a:latin typeface="+mj-lt"/>
                <a:ea typeface="+mj-ea"/>
                <a:cs typeface="+mj-cs"/>
              </a:rPr>
            </a:br>
            <a:r>
              <a:rPr lang="en-US" sz="2400" dirty="0">
                <a:latin typeface="+mj-lt"/>
                <a:ea typeface="+mj-ea"/>
                <a:cs typeface="+mj-cs"/>
              </a:rPr>
              <a:t>- Sleep hygiene addressed as per recommendations, but onset of sleep remains problematic.</a:t>
            </a:r>
            <a:br>
              <a:rPr lang="en-US" sz="2400" dirty="0">
                <a:latin typeface="+mj-lt"/>
                <a:ea typeface="+mj-ea"/>
                <a:cs typeface="+mj-cs"/>
              </a:rPr>
            </a:br>
            <a:br>
              <a:rPr lang="en-US" sz="2400" dirty="0">
                <a:latin typeface="+mj-lt"/>
                <a:ea typeface="+mj-ea"/>
                <a:cs typeface="+mj-cs"/>
              </a:rPr>
            </a:br>
            <a:r>
              <a:rPr lang="en-US" sz="2400" dirty="0">
                <a:latin typeface="+mj-lt"/>
                <a:ea typeface="+mj-ea"/>
                <a:cs typeface="+mj-cs"/>
              </a:rPr>
              <a:t>- Falling further behind in reading</a:t>
            </a:r>
            <a:br>
              <a:rPr lang="en-US" sz="2400" dirty="0">
                <a:latin typeface="+mj-lt"/>
                <a:ea typeface="+mj-ea"/>
                <a:cs typeface="+mj-cs"/>
              </a:rPr>
            </a:br>
            <a:br>
              <a:rPr lang="en-US" sz="2400" dirty="0">
                <a:latin typeface="+mj-lt"/>
                <a:ea typeface="+mj-ea"/>
                <a:cs typeface="+mj-cs"/>
              </a:rPr>
            </a:br>
            <a:r>
              <a:rPr lang="en-US" sz="2400" dirty="0">
                <a:latin typeface="+mj-lt"/>
                <a:ea typeface="+mj-ea"/>
                <a:cs typeface="+mj-cs"/>
              </a:rPr>
              <a:t>- Appetite reduced</a:t>
            </a:r>
          </a:p>
        </p:txBody>
      </p:sp>
      <p:pic>
        <p:nvPicPr>
          <p:cNvPr id="3" name="Picture 2">
            <a:extLst>
              <a:ext uri="{FF2B5EF4-FFF2-40B4-BE49-F238E27FC236}">
                <a16:creationId xmlns:a16="http://schemas.microsoft.com/office/drawing/2014/main" id="{C043879B-75C7-2416-ABF4-FB485ABD79C0}"/>
              </a:ext>
            </a:extLst>
          </p:cNvPr>
          <p:cNvPicPr>
            <a:picLocks noChangeAspect="1"/>
          </p:cNvPicPr>
          <p:nvPr/>
        </p:nvPicPr>
        <p:blipFill>
          <a:blip r:embed="rId3"/>
          <a:stretch>
            <a:fillRect/>
          </a:stretch>
        </p:blipFill>
        <p:spPr>
          <a:xfrm>
            <a:off x="562149" y="1610086"/>
            <a:ext cx="4389500" cy="3432345"/>
          </a:xfrm>
          <a:prstGeom prst="rect">
            <a:avLst/>
          </a:prstGeom>
        </p:spPr>
      </p:pic>
    </p:spTree>
    <p:extLst>
      <p:ext uri="{BB962C8B-B14F-4D97-AF65-F5344CB8AC3E}">
        <p14:creationId xmlns:p14="http://schemas.microsoft.com/office/powerpoint/2010/main" val="259859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And now what</a:t>
            </a:r>
            <a:r>
              <a:rPr lang="en-US" sz="4800" dirty="0">
                <a:solidFill>
                  <a:srgbClr val="FFFFFF"/>
                </a:solidFill>
                <a:latin typeface="+mj-lt"/>
                <a:ea typeface="+mj-ea"/>
                <a:cs typeface="+mj-cs"/>
              </a:rPr>
              <a:t>?</a:t>
            </a:r>
            <a:endParaRPr lang="en-US" sz="4800" kern="1200" dirty="0">
              <a:solidFill>
                <a:srgbClr val="FFFFFF"/>
              </a:solidFill>
              <a:latin typeface="+mj-lt"/>
              <a:ea typeface="+mj-ea"/>
              <a:cs typeface="+mj-cs"/>
            </a:endParaRPr>
          </a:p>
        </p:txBody>
      </p:sp>
      <p:sp>
        <p:nvSpPr>
          <p:cNvPr id="20" name="TextBox 19">
            <a:extLst>
              <a:ext uri="{FF2B5EF4-FFF2-40B4-BE49-F238E27FC236}">
                <a16:creationId xmlns:a16="http://schemas.microsoft.com/office/drawing/2014/main" id="{5F450AFD-B6CF-E606-377A-0E437A6DAB7B}"/>
              </a:ext>
            </a:extLst>
          </p:cNvPr>
          <p:cNvSpPr txBox="1"/>
          <p:nvPr/>
        </p:nvSpPr>
        <p:spPr>
          <a:xfrm>
            <a:off x="10257166" y="6406640"/>
            <a:ext cx="1854610" cy="369332"/>
          </a:xfrm>
          <a:prstGeom prst="rect">
            <a:avLst/>
          </a:prstGeom>
          <a:noFill/>
        </p:spPr>
        <p:txBody>
          <a:bodyPr wrap="none" rtlCol="0">
            <a:spAutoFit/>
          </a:bodyPr>
          <a:lstStyle/>
          <a:p>
            <a:r>
              <a:rPr lang="en-US" dirty="0">
                <a:hlinkClick r:id="rId3"/>
              </a:rPr>
              <a:t>Poll Everywhere</a:t>
            </a:r>
            <a:r>
              <a:rPr lang="en-US" dirty="0"/>
              <a:t> 7</a:t>
            </a:r>
          </a:p>
        </p:txBody>
      </p:sp>
      <p:pic>
        <p:nvPicPr>
          <p:cNvPr id="4" name="Picture 3">
            <a:extLst>
              <a:ext uri="{FF2B5EF4-FFF2-40B4-BE49-F238E27FC236}">
                <a16:creationId xmlns:a16="http://schemas.microsoft.com/office/drawing/2014/main" id="{068DA1FB-99C0-57C3-7807-51F87E90168D}"/>
              </a:ext>
            </a:extLst>
          </p:cNvPr>
          <p:cNvPicPr>
            <a:picLocks noChangeAspect="1"/>
          </p:cNvPicPr>
          <p:nvPr/>
        </p:nvPicPr>
        <p:blipFill>
          <a:blip r:embed="rId4"/>
          <a:stretch>
            <a:fillRect/>
          </a:stretch>
        </p:blipFill>
        <p:spPr>
          <a:xfrm>
            <a:off x="4168277" y="3686266"/>
            <a:ext cx="4310966" cy="3054453"/>
          </a:xfrm>
          <a:prstGeom prst="rect">
            <a:avLst/>
          </a:prstGeom>
        </p:spPr>
      </p:pic>
    </p:spTree>
    <p:extLst>
      <p:ext uri="{BB962C8B-B14F-4D97-AF65-F5344CB8AC3E}">
        <p14:creationId xmlns:p14="http://schemas.microsoft.com/office/powerpoint/2010/main" val="309203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172"/>
            <a:ext cx="10515600" cy="1450488"/>
          </a:xfrm>
        </p:spPr>
        <p:txBody>
          <a:bodyPr>
            <a:noAutofit/>
          </a:bodyPr>
          <a:lstStyle/>
          <a:p>
            <a:r>
              <a:rPr lang="en-US" sz="4000" u="sng" dirty="0">
                <a:latin typeface="+mj-lt"/>
              </a:rPr>
              <a:t>When Might A Stimulant’s “Failure” Be More Predictable?</a:t>
            </a:r>
          </a:p>
        </p:txBody>
      </p:sp>
      <p:sp>
        <p:nvSpPr>
          <p:cNvPr id="3" name="Content Placeholder 2"/>
          <p:cNvSpPr>
            <a:spLocks noGrp="1"/>
          </p:cNvSpPr>
          <p:nvPr>
            <p:ph idx="1"/>
          </p:nvPr>
        </p:nvSpPr>
        <p:spPr>
          <a:xfrm>
            <a:off x="838200" y="2817844"/>
            <a:ext cx="10515600" cy="3764909"/>
          </a:xfrm>
        </p:spPr>
        <p:txBody>
          <a:bodyPr>
            <a:normAutofit/>
          </a:bodyPr>
          <a:lstStyle/>
          <a:p>
            <a:pPr marL="0" indent="0">
              <a:buNone/>
            </a:pPr>
            <a:endParaRPr lang="en-US" sz="2000" dirty="0">
              <a:latin typeface="+mn-lt"/>
            </a:endParaRPr>
          </a:p>
          <a:p>
            <a:r>
              <a:rPr lang="en-US" sz="3200" dirty="0">
                <a:latin typeface="+mn-lt"/>
              </a:rPr>
              <a:t>Existing Tic Disorder – </a:t>
            </a:r>
          </a:p>
          <a:p>
            <a:pPr lvl="1"/>
            <a:r>
              <a:rPr lang="en-US" sz="3200" dirty="0">
                <a:latin typeface="+mn-lt"/>
              </a:rPr>
              <a:t>May consider atomoxetine which is less associated w/ tic exacerbation</a:t>
            </a:r>
          </a:p>
          <a:p>
            <a:pPr lvl="1"/>
            <a:r>
              <a:rPr lang="en-US" sz="3200" dirty="0">
                <a:latin typeface="+mn-lt"/>
              </a:rPr>
              <a:t>If tic causes impairment, could target both tic and ADHD </a:t>
            </a:r>
            <a:r>
              <a:rPr lang="en-US" sz="3200" dirty="0" err="1">
                <a:latin typeface="+mn-lt"/>
              </a:rPr>
              <a:t>sxs</a:t>
            </a:r>
            <a:r>
              <a:rPr lang="en-US" sz="3200" dirty="0">
                <a:latin typeface="+mn-lt"/>
              </a:rPr>
              <a:t> with Alpha-Agonist</a:t>
            </a:r>
          </a:p>
          <a:p>
            <a:pPr marL="0" indent="0">
              <a:buNone/>
            </a:pPr>
            <a:endParaRPr lang="en-US" sz="2000" dirty="0">
              <a:latin typeface="+mn-lt"/>
            </a:endParaRPr>
          </a:p>
        </p:txBody>
      </p:sp>
    </p:spTree>
    <p:extLst>
      <p:ext uri="{BB962C8B-B14F-4D97-AF65-F5344CB8AC3E}">
        <p14:creationId xmlns:p14="http://schemas.microsoft.com/office/powerpoint/2010/main" val="102322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172"/>
            <a:ext cx="10515600" cy="1450488"/>
          </a:xfrm>
        </p:spPr>
        <p:txBody>
          <a:bodyPr>
            <a:noAutofit/>
          </a:bodyPr>
          <a:lstStyle/>
          <a:p>
            <a:r>
              <a:rPr lang="en-US" sz="4000" u="sng" dirty="0">
                <a:latin typeface="+mj-lt"/>
              </a:rPr>
              <a:t>When Might A Stimulant’s “Failure” Be More Predictable?</a:t>
            </a:r>
            <a:br>
              <a:rPr lang="en-US" sz="4000" u="sng" dirty="0">
                <a:latin typeface="+mj-lt"/>
              </a:rPr>
            </a:br>
            <a:endParaRPr lang="en-US" sz="4000" u="sng" dirty="0">
              <a:latin typeface="+mj-lt"/>
            </a:endParaRPr>
          </a:p>
        </p:txBody>
      </p:sp>
      <p:sp>
        <p:nvSpPr>
          <p:cNvPr id="3" name="Content Placeholder 2"/>
          <p:cNvSpPr>
            <a:spLocks noGrp="1"/>
          </p:cNvSpPr>
          <p:nvPr>
            <p:ph idx="1"/>
          </p:nvPr>
        </p:nvSpPr>
        <p:spPr>
          <a:xfrm>
            <a:off x="838200" y="2771192"/>
            <a:ext cx="10515600" cy="3811562"/>
          </a:xfrm>
        </p:spPr>
        <p:txBody>
          <a:bodyPr>
            <a:normAutofit/>
          </a:bodyPr>
          <a:lstStyle/>
          <a:p>
            <a:pPr marL="0" indent="0">
              <a:buNone/>
            </a:pPr>
            <a:endParaRPr lang="en-US" sz="2000" dirty="0">
              <a:latin typeface="+mn-lt"/>
            </a:endParaRPr>
          </a:p>
          <a:p>
            <a:r>
              <a:rPr lang="en-US" sz="3200" dirty="0">
                <a:latin typeface="+mn-lt"/>
              </a:rPr>
              <a:t>Significant Anxiety</a:t>
            </a:r>
          </a:p>
          <a:p>
            <a:pPr lvl="1"/>
            <a:r>
              <a:rPr lang="en-US" sz="3200" dirty="0">
                <a:latin typeface="+mn-lt"/>
              </a:rPr>
              <a:t>Treat anxiety – CBT, SSRI, etc.</a:t>
            </a:r>
          </a:p>
          <a:p>
            <a:pPr lvl="1"/>
            <a:r>
              <a:rPr lang="en-US" sz="3200" dirty="0">
                <a:latin typeface="+mn-lt"/>
              </a:rPr>
              <a:t>Atomoxetine – less likely to exacerbate anxiety vs stimulant…but questionable efficacy</a:t>
            </a:r>
          </a:p>
          <a:p>
            <a:pPr marL="0" indent="0">
              <a:buNone/>
            </a:pPr>
            <a:endParaRPr lang="en-US" sz="2000" dirty="0">
              <a:latin typeface="+mn-lt"/>
            </a:endParaRPr>
          </a:p>
        </p:txBody>
      </p:sp>
    </p:spTree>
    <p:extLst>
      <p:ext uri="{BB962C8B-B14F-4D97-AF65-F5344CB8AC3E}">
        <p14:creationId xmlns:p14="http://schemas.microsoft.com/office/powerpoint/2010/main" val="166093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172"/>
            <a:ext cx="10515600" cy="1450488"/>
          </a:xfrm>
        </p:spPr>
        <p:txBody>
          <a:bodyPr>
            <a:noAutofit/>
          </a:bodyPr>
          <a:lstStyle/>
          <a:p>
            <a:r>
              <a:rPr lang="en-US" sz="4000" u="sng" dirty="0">
                <a:latin typeface="+mj-lt"/>
              </a:rPr>
              <a:t>When Might A Stimulant’s “Failure” Be More Predictable?</a:t>
            </a:r>
            <a:br>
              <a:rPr lang="en-US" sz="4000" u="sng" dirty="0">
                <a:latin typeface="+mj-lt"/>
              </a:rPr>
            </a:br>
            <a:endParaRPr lang="en-US" sz="4000" u="sng" dirty="0">
              <a:latin typeface="+mj-lt"/>
            </a:endParaRPr>
          </a:p>
        </p:txBody>
      </p:sp>
      <p:sp>
        <p:nvSpPr>
          <p:cNvPr id="3" name="Content Placeholder 2"/>
          <p:cNvSpPr>
            <a:spLocks noGrp="1"/>
          </p:cNvSpPr>
          <p:nvPr>
            <p:ph idx="1"/>
          </p:nvPr>
        </p:nvSpPr>
        <p:spPr>
          <a:xfrm>
            <a:off x="838200" y="2771192"/>
            <a:ext cx="10515600" cy="3811562"/>
          </a:xfrm>
        </p:spPr>
        <p:txBody>
          <a:bodyPr>
            <a:normAutofit/>
          </a:bodyPr>
          <a:lstStyle/>
          <a:p>
            <a:pPr marL="0" indent="0">
              <a:buNone/>
            </a:pPr>
            <a:endParaRPr lang="en-US" sz="3200" dirty="0">
              <a:latin typeface="+mn-lt"/>
            </a:endParaRPr>
          </a:p>
          <a:p>
            <a:r>
              <a:rPr lang="en-US" sz="3200" dirty="0">
                <a:latin typeface="+mn-lt"/>
              </a:rPr>
              <a:t>Children with ASD</a:t>
            </a:r>
          </a:p>
          <a:p>
            <a:pPr lvl="1"/>
            <a:r>
              <a:rPr lang="en-US" sz="3200" dirty="0">
                <a:latin typeface="+mn-lt"/>
              </a:rPr>
              <a:t>Generally more sensitive to side effects </a:t>
            </a:r>
          </a:p>
          <a:p>
            <a:pPr lvl="1"/>
            <a:r>
              <a:rPr lang="en-US" sz="3200" dirty="0">
                <a:latin typeface="+mn-lt"/>
              </a:rPr>
              <a:t>With ADHD: hyperactive/impulsive type and/or with aggression consider alpha first.</a:t>
            </a:r>
          </a:p>
          <a:p>
            <a:pPr marL="0" indent="0">
              <a:buNone/>
            </a:pPr>
            <a:endParaRPr lang="en-US" sz="3200" dirty="0">
              <a:latin typeface="+mn-lt"/>
            </a:endParaRPr>
          </a:p>
        </p:txBody>
      </p:sp>
    </p:spTree>
    <p:extLst>
      <p:ext uri="{BB962C8B-B14F-4D97-AF65-F5344CB8AC3E}">
        <p14:creationId xmlns:p14="http://schemas.microsoft.com/office/powerpoint/2010/main" val="123595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 </a:t>
            </a:r>
          </a:p>
          <a:p>
            <a:r>
              <a:rPr lang="en-US" sz="2800" dirty="0">
                <a:solidFill>
                  <a:schemeClr val="tx1">
                    <a:lumMod val="65000"/>
                    <a:lumOff val="35000"/>
                  </a:schemeClr>
                </a:solidFill>
                <a:ea typeface="+mn-ea"/>
                <a:cs typeface="+mn-cs"/>
              </a:rPr>
              <a:t>Dr. Herrick serves consultant to MVP Health P&amp;P Committee</a:t>
            </a: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70807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7522"/>
            <a:ext cx="10515600" cy="851266"/>
          </a:xfrm>
        </p:spPr>
        <p:txBody>
          <a:bodyPr>
            <a:noAutofit/>
          </a:bodyPr>
          <a:lstStyle/>
          <a:p>
            <a:r>
              <a:rPr lang="en-US" sz="3600" u="sng" dirty="0">
                <a:latin typeface="+mj-lt"/>
              </a:rPr>
              <a:t>Take homes…when medication doesn’t seem to “work”</a:t>
            </a:r>
          </a:p>
        </p:txBody>
      </p:sp>
      <p:sp>
        <p:nvSpPr>
          <p:cNvPr id="3" name="Content Placeholder 2"/>
          <p:cNvSpPr>
            <a:spLocks noGrp="1"/>
          </p:cNvSpPr>
          <p:nvPr>
            <p:ph idx="1"/>
          </p:nvPr>
        </p:nvSpPr>
        <p:spPr>
          <a:xfrm>
            <a:off x="838200" y="1714501"/>
            <a:ext cx="10515600" cy="4265977"/>
          </a:xfrm>
        </p:spPr>
        <p:txBody>
          <a:bodyPr>
            <a:noAutofit/>
          </a:bodyPr>
          <a:lstStyle/>
          <a:p>
            <a:r>
              <a:rPr lang="en-US" sz="2300" dirty="0">
                <a:latin typeface="+mn-lt"/>
              </a:rPr>
              <a:t>There is not a SINGLE “right way”</a:t>
            </a:r>
          </a:p>
          <a:p>
            <a:r>
              <a:rPr lang="en-US" sz="2300" dirty="0">
                <a:latin typeface="+mn-lt"/>
              </a:rPr>
              <a:t>Dosing:</a:t>
            </a:r>
          </a:p>
          <a:p>
            <a:pPr lvl="1"/>
            <a:r>
              <a:rPr lang="en-US" sz="2300" dirty="0">
                <a:latin typeface="+mn-lt"/>
              </a:rPr>
              <a:t>Adherence</a:t>
            </a:r>
          </a:p>
          <a:p>
            <a:pPr lvl="1"/>
            <a:r>
              <a:rPr lang="en-US" sz="2300" dirty="0">
                <a:latin typeface="+mn-lt"/>
              </a:rPr>
              <a:t>Treat to remission</a:t>
            </a:r>
          </a:p>
          <a:p>
            <a:pPr lvl="1"/>
            <a:r>
              <a:rPr lang="en-US" sz="2300" dirty="0">
                <a:latin typeface="+mn-lt"/>
              </a:rPr>
              <a:t>Use FUVRS and other collaterals to guide MDM and titration recommendations</a:t>
            </a:r>
          </a:p>
          <a:p>
            <a:pPr lvl="1"/>
            <a:r>
              <a:rPr lang="en-US" sz="2300" dirty="0">
                <a:latin typeface="+mn-lt"/>
              </a:rPr>
              <a:t>If partial response to max dose, consider switching to alternative vs augmenting with alpha</a:t>
            </a:r>
          </a:p>
          <a:p>
            <a:pPr lvl="1"/>
            <a:r>
              <a:rPr lang="en-US" sz="2300" dirty="0">
                <a:latin typeface="+mn-lt"/>
              </a:rPr>
              <a:t>Booster (stim or alpha) if wear off is likely</a:t>
            </a:r>
          </a:p>
          <a:p>
            <a:r>
              <a:rPr lang="en-US" sz="2300" dirty="0">
                <a:latin typeface="+mn-lt"/>
              </a:rPr>
              <a:t>Comorbidity vs. Misdiagnosis</a:t>
            </a:r>
          </a:p>
          <a:p>
            <a:pPr lvl="1"/>
            <a:r>
              <a:rPr lang="en-US" sz="2300" dirty="0">
                <a:latin typeface="+mn-lt"/>
              </a:rPr>
              <a:t>Consider learning disorders – CSE evaluation</a:t>
            </a:r>
          </a:p>
          <a:p>
            <a:pPr lvl="1"/>
            <a:r>
              <a:rPr lang="en-US" sz="2300" dirty="0">
                <a:latin typeface="+mn-lt"/>
              </a:rPr>
              <a:t>Use screeners to help rule out (PHQ9, SCARED, GAD7, CRAFFT, CPSS-V)</a:t>
            </a:r>
          </a:p>
          <a:p>
            <a:pPr lvl="1"/>
            <a:r>
              <a:rPr lang="en-US" sz="2300" dirty="0">
                <a:latin typeface="+mn-lt"/>
              </a:rPr>
              <a:t>Life circumstances – Adjustment D/O</a:t>
            </a:r>
          </a:p>
          <a:p>
            <a:endParaRPr lang="en-US" sz="2300" dirty="0">
              <a:latin typeface="+mn-lt"/>
            </a:endParaRPr>
          </a:p>
          <a:p>
            <a:endParaRPr lang="en-US" sz="2300" dirty="0">
              <a:latin typeface="+mn-lt"/>
            </a:endParaRPr>
          </a:p>
        </p:txBody>
      </p:sp>
    </p:spTree>
    <p:extLst>
      <p:ext uri="{BB962C8B-B14F-4D97-AF65-F5344CB8AC3E}">
        <p14:creationId xmlns:p14="http://schemas.microsoft.com/office/powerpoint/2010/main" val="75535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20F694-38D2-AA26-849B-48B137E2E773}"/>
              </a:ext>
            </a:extLst>
          </p:cNvPr>
          <p:cNvSpPr txBox="1"/>
          <p:nvPr/>
        </p:nvSpPr>
        <p:spPr>
          <a:xfrm>
            <a:off x="3093420" y="393953"/>
            <a:ext cx="6002110" cy="3729034"/>
          </a:xfrm>
          <a:prstGeom prst="rect">
            <a:avLst/>
          </a:prstGeom>
        </p:spPr>
        <p:txBody>
          <a:bodyPr vert="horz" lIns="91440" tIns="45720" rIns="91440" bIns="45720" rtlCol="0">
            <a:normAutofit/>
          </a:bodyPr>
          <a:lstStyle/>
          <a:p>
            <a:pPr algn="ctr" defTabSz="914400">
              <a:lnSpc>
                <a:spcPct val="90000"/>
              </a:lnSpc>
              <a:spcAft>
                <a:spcPts val="600"/>
              </a:spcAft>
            </a:pPr>
            <a:r>
              <a:rPr lang="en-US" sz="4400" dirty="0"/>
              <a:t>Whenever in doubt, always remember, with Project Teach….</a:t>
            </a:r>
          </a:p>
        </p:txBody>
      </p:sp>
      <p:pic>
        <p:nvPicPr>
          <p:cNvPr id="5" name="Picture 4">
            <a:extLst>
              <a:ext uri="{FF2B5EF4-FFF2-40B4-BE49-F238E27FC236}">
                <a16:creationId xmlns:a16="http://schemas.microsoft.com/office/drawing/2014/main" id="{A5E5577E-9EE8-3F67-BB5B-3CBC606664B3}"/>
              </a:ext>
            </a:extLst>
          </p:cNvPr>
          <p:cNvPicPr>
            <a:picLocks noChangeAspect="1"/>
          </p:cNvPicPr>
          <p:nvPr/>
        </p:nvPicPr>
        <p:blipFill rotWithShape="1">
          <a:blip r:embed="rId2"/>
          <a:srcRect l="-124" r="202"/>
          <a:stretch/>
        </p:blipFill>
        <p:spPr>
          <a:xfrm>
            <a:off x="4384212" y="2687388"/>
            <a:ext cx="3420526" cy="3407974"/>
          </a:xfrm>
          <a:prstGeom prst="rect">
            <a:avLst/>
          </a:prstGeom>
          <a:effectLst/>
        </p:spPr>
      </p:pic>
      <p:pic>
        <p:nvPicPr>
          <p:cNvPr id="2050" name="Picture 2" descr="Snoopy just a phone call away | Snoopy cartoon, Snoopy quotes, Snoopy images">
            <a:extLst>
              <a:ext uri="{FF2B5EF4-FFF2-40B4-BE49-F238E27FC236}">
                <a16:creationId xmlns:a16="http://schemas.microsoft.com/office/drawing/2014/main" id="{36517C9F-F17E-E113-A5BD-6C9E53342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08" b="655"/>
          <a:stretch/>
        </p:blipFill>
        <p:spPr bwMode="auto">
          <a:xfrm>
            <a:off x="8805019" y="2318704"/>
            <a:ext cx="2903971" cy="4145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cy's psychiatry booth | Peanuts Wiki | Fandom">
            <a:extLst>
              <a:ext uri="{FF2B5EF4-FFF2-40B4-BE49-F238E27FC236}">
                <a16:creationId xmlns:a16="http://schemas.microsoft.com/office/drawing/2014/main" id="{210C397C-213D-FED9-F026-BB61B41A5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31" y="2526859"/>
            <a:ext cx="3730809" cy="41453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3D6023C-49ED-6149-84EE-93072E1C2AD5}"/>
              </a:ext>
            </a:extLst>
          </p:cNvPr>
          <p:cNvCxnSpPr>
            <a:cxnSpLocks/>
          </p:cNvCxnSpPr>
          <p:nvPr/>
        </p:nvCxnSpPr>
        <p:spPr>
          <a:xfrm>
            <a:off x="2174033" y="3329879"/>
            <a:ext cx="341353"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1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260" y="1257300"/>
            <a:ext cx="5829300" cy="857250"/>
          </a:xfrm>
        </p:spPr>
        <p:txBody>
          <a:bodyPr>
            <a:normAutofit/>
          </a:bodyPr>
          <a:lstStyle/>
          <a:p>
            <a:pPr algn="ctr"/>
            <a:r>
              <a:rPr lang="en-US" sz="3200" b="1" u="sng" dirty="0">
                <a:latin typeface="Baskerville Old Face" panose="02020602080505020303" pitchFamily="18" charset="0"/>
              </a:rPr>
              <a:t>Garden Variety ADHD</a:t>
            </a:r>
            <a:endParaRPr lang="en-US" sz="3200" u="sng" dirty="0">
              <a:latin typeface="Baskerville Old Face" panose="02020602080505020303" pitchFamily="18" charset="0"/>
            </a:endParaRPr>
          </a:p>
        </p:txBody>
      </p:sp>
      <p:graphicFrame>
        <p:nvGraphicFramePr>
          <p:cNvPr id="4" name="Chart Placeholder 3"/>
          <p:cNvGraphicFramePr>
            <a:graphicFrameLocks noGrp="1"/>
          </p:cNvGraphicFramePr>
          <p:nvPr>
            <p:ph type="chart" idx="1"/>
          </p:nvPr>
        </p:nvGraphicFramePr>
        <p:xfrm>
          <a:off x="3181350" y="2343150"/>
          <a:ext cx="5829300"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53655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09900" y="2057402"/>
          <a:ext cx="5600700" cy="365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14754" y="922946"/>
            <a:ext cx="10515600" cy="709919"/>
          </a:xfrm>
        </p:spPr>
        <p:txBody>
          <a:bodyPr/>
          <a:lstStyle/>
          <a:p>
            <a:pPr algn="ctr"/>
            <a:r>
              <a:rPr lang="en-US" sz="2400" b="1" dirty="0">
                <a:latin typeface="Baskerville Old Face" panose="02020602080505020303" pitchFamily="18" charset="0"/>
              </a:rPr>
              <a:t>ADHD + Anxiety/Depression</a:t>
            </a:r>
            <a:endParaRPr lang="en-US" dirty="0">
              <a:solidFill>
                <a:schemeClr val="tx1"/>
              </a:solidFill>
              <a:latin typeface="Baskerville Old Face" panose="02020602080505020303" pitchFamily="18" charset="0"/>
            </a:endParaRPr>
          </a:p>
        </p:txBody>
      </p:sp>
      <p:sp>
        <p:nvSpPr>
          <p:cNvPr id="5" name="Title 1"/>
          <p:cNvSpPr txBox="1">
            <a:spLocks/>
          </p:cNvSpPr>
          <p:nvPr/>
        </p:nvSpPr>
        <p:spPr>
          <a:xfrm>
            <a:off x="2781300" y="1208329"/>
            <a:ext cx="5829300" cy="857250"/>
          </a:xfrm>
          <a:prstGeom prst="rect">
            <a:avLst/>
          </a:prstGeom>
        </p:spPr>
        <p:txBody>
          <a:bodyPr vert="horz" lIns="68580" tIns="34290" rIns="68580" bIns="3429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solidFill>
                  <a:schemeClr val="tx1"/>
                </a:solidFill>
                <a:latin typeface="Baskerville Old Face" panose="02020602080505020303" pitchFamily="18" charset="0"/>
              </a:rPr>
              <a:t>  Comorbidities and ADHD</a:t>
            </a:r>
            <a:endParaRPr lang="en-US" sz="36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074391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Toolkit Published by AAP 2020</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6923" y="2086708"/>
            <a:ext cx="4023067" cy="4220307"/>
          </a:xfrm>
        </p:spPr>
      </p:pic>
    </p:spTree>
    <p:extLst>
      <p:ext uri="{BB962C8B-B14F-4D97-AF65-F5344CB8AC3E}">
        <p14:creationId xmlns:p14="http://schemas.microsoft.com/office/powerpoint/2010/main" val="45638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170" y="495295"/>
            <a:ext cx="5047509" cy="5867409"/>
          </a:xfrm>
        </p:spPr>
      </p:pic>
    </p:spTree>
    <p:extLst>
      <p:ext uri="{BB962C8B-B14F-4D97-AF65-F5344CB8AC3E}">
        <p14:creationId xmlns:p14="http://schemas.microsoft.com/office/powerpoint/2010/main" val="92897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07FD-38D3-4E53-B4B6-71D6C7846EE5}"/>
              </a:ext>
            </a:extLst>
          </p:cNvPr>
          <p:cNvSpPr>
            <a:spLocks noGrp="1"/>
          </p:cNvSpPr>
          <p:nvPr>
            <p:ph type="title"/>
          </p:nvPr>
        </p:nvSpPr>
        <p:spPr/>
        <p:txBody>
          <a:bodyPr/>
          <a:lstStyle/>
          <a:p>
            <a:r>
              <a:rPr lang="en-US" dirty="0"/>
              <a:t>Poll Everywhere</a:t>
            </a:r>
          </a:p>
        </p:txBody>
      </p:sp>
      <p:sp>
        <p:nvSpPr>
          <p:cNvPr id="3" name="Content Placeholder 2">
            <a:extLst>
              <a:ext uri="{FF2B5EF4-FFF2-40B4-BE49-F238E27FC236}">
                <a16:creationId xmlns:a16="http://schemas.microsoft.com/office/drawing/2014/main" id="{DED67FE0-DC20-5D77-6DB4-F74DA5DE1ADA}"/>
              </a:ext>
            </a:extLst>
          </p:cNvPr>
          <p:cNvSpPr>
            <a:spLocks noGrp="1"/>
          </p:cNvSpPr>
          <p:nvPr>
            <p:ph idx="1"/>
          </p:nvPr>
        </p:nvSpPr>
        <p:spPr>
          <a:xfrm>
            <a:off x="838200" y="2231416"/>
            <a:ext cx="10515600" cy="1197584"/>
          </a:xfrm>
        </p:spPr>
        <p:txBody>
          <a:bodyPr/>
          <a:lstStyle/>
          <a:p>
            <a:pPr marL="0" indent="0" algn="ctr">
              <a:buNone/>
            </a:pPr>
            <a:r>
              <a:rPr lang="en-US" dirty="0"/>
              <a:t>Please take a few seconds to scan this QR code to allow you to participate in interactive aspects to this presentation</a:t>
            </a:r>
          </a:p>
          <a:p>
            <a:pPr marL="0" indent="0" algn="ctr">
              <a:buNone/>
            </a:pPr>
            <a:endParaRPr lang="en-US" dirty="0"/>
          </a:p>
        </p:txBody>
      </p:sp>
      <p:pic>
        <p:nvPicPr>
          <p:cNvPr id="4" name="Picture 3">
            <a:extLst>
              <a:ext uri="{FF2B5EF4-FFF2-40B4-BE49-F238E27FC236}">
                <a16:creationId xmlns:a16="http://schemas.microsoft.com/office/drawing/2014/main" id="{FDB258A5-27A6-F612-B1AE-8A3A7D1B7684}"/>
              </a:ext>
            </a:extLst>
          </p:cNvPr>
          <p:cNvPicPr>
            <a:picLocks noChangeAspect="1"/>
          </p:cNvPicPr>
          <p:nvPr/>
        </p:nvPicPr>
        <p:blipFill rotWithShape="1">
          <a:blip r:embed="rId2"/>
          <a:srcRect l="85298" t="14169" r="11395" b="75793"/>
          <a:stretch/>
        </p:blipFill>
        <p:spPr>
          <a:xfrm>
            <a:off x="4437077" y="3289638"/>
            <a:ext cx="3154570" cy="2995339"/>
          </a:xfrm>
          <a:prstGeom prst="rect">
            <a:avLst/>
          </a:prstGeom>
        </p:spPr>
      </p:pic>
    </p:spTree>
    <p:extLst>
      <p:ext uri="{BB962C8B-B14F-4D97-AF65-F5344CB8AC3E}">
        <p14:creationId xmlns:p14="http://schemas.microsoft.com/office/powerpoint/2010/main" val="71221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121002" y="166567"/>
            <a:ext cx="6676083" cy="4803589"/>
          </a:xfrm>
          <a:noFill/>
        </p:spPr>
        <p:txBody>
          <a:bodyPr vert="horz" lIns="91440" tIns="45720" rIns="91440" bIns="45720" rtlCol="0" anchor="b">
            <a:noAutofit/>
          </a:bodyPr>
          <a:lstStyle/>
          <a:p>
            <a:r>
              <a:rPr lang="en-US" sz="2800" dirty="0">
                <a:latin typeface="+mj-lt"/>
                <a:ea typeface="+mj-ea"/>
                <a:cs typeface="+mj-cs"/>
              </a:rPr>
              <a:t>Meet Percy, a 9-year-old with ADHD.</a:t>
            </a:r>
            <a:br>
              <a:rPr lang="en-US" sz="2800" dirty="0">
                <a:latin typeface="+mj-lt"/>
                <a:ea typeface="+mj-ea"/>
                <a:cs typeface="+mj-cs"/>
              </a:rPr>
            </a:br>
            <a:r>
              <a:rPr lang="en-US" sz="2800" dirty="0">
                <a:latin typeface="+mj-lt"/>
                <a:ea typeface="+mj-ea"/>
                <a:cs typeface="+mj-cs"/>
              </a:rPr>
              <a:t>  </a:t>
            </a:r>
            <a:br>
              <a:rPr lang="en-US" sz="2800" dirty="0">
                <a:latin typeface="+mj-lt"/>
                <a:ea typeface="+mj-ea"/>
                <a:cs typeface="+mj-cs"/>
              </a:rPr>
            </a:br>
            <a:r>
              <a:rPr lang="en-US" sz="2800" dirty="0">
                <a:latin typeface="+mj-lt"/>
                <a:ea typeface="+mj-ea"/>
                <a:cs typeface="+mj-cs"/>
              </a:rPr>
              <a:t>Over the next 20-30 minutes we will work together to help Percy and his family navigate common issues that we encounter especially when we get that call…</a:t>
            </a:r>
            <a:br>
              <a:rPr lang="en-US" sz="2800" dirty="0">
                <a:latin typeface="+mj-lt"/>
                <a:ea typeface="+mj-ea"/>
                <a:cs typeface="+mj-cs"/>
              </a:rPr>
            </a:br>
            <a:br>
              <a:rPr lang="en-US" sz="2800" dirty="0">
                <a:latin typeface="+mj-lt"/>
                <a:ea typeface="+mj-ea"/>
                <a:cs typeface="+mj-cs"/>
              </a:rPr>
            </a:br>
            <a:r>
              <a:rPr lang="en-US" sz="2800" dirty="0">
                <a:latin typeface="+mj-lt"/>
                <a:ea typeface="+mj-ea"/>
                <a:cs typeface="+mj-cs"/>
              </a:rPr>
              <a:t>“This is not working!”</a:t>
            </a:r>
            <a:br>
              <a:rPr lang="en-US" sz="2800" dirty="0">
                <a:latin typeface="+mj-lt"/>
                <a:ea typeface="+mj-ea"/>
                <a:cs typeface="+mj-cs"/>
              </a:rPr>
            </a:br>
            <a:endParaRPr lang="en-US" sz="2800" dirty="0">
              <a:latin typeface="+mj-lt"/>
              <a:ea typeface="+mj-ea"/>
              <a:cs typeface="+mj-cs"/>
            </a:endParaRPr>
          </a:p>
        </p:txBody>
      </p:sp>
      <p:pic>
        <p:nvPicPr>
          <p:cNvPr id="3" name="Picture 2">
            <a:extLst>
              <a:ext uri="{FF2B5EF4-FFF2-40B4-BE49-F238E27FC236}">
                <a16:creationId xmlns:a16="http://schemas.microsoft.com/office/drawing/2014/main" id="{A0FE0EBF-9F17-9C7B-32F4-AD86C18B77AA}"/>
              </a:ext>
            </a:extLst>
          </p:cNvPr>
          <p:cNvPicPr>
            <a:picLocks noChangeAspect="1"/>
          </p:cNvPicPr>
          <p:nvPr/>
        </p:nvPicPr>
        <p:blipFill>
          <a:blip r:embed="rId2"/>
          <a:stretch>
            <a:fillRect/>
          </a:stretch>
        </p:blipFill>
        <p:spPr>
          <a:xfrm>
            <a:off x="544408" y="1345914"/>
            <a:ext cx="4390003" cy="3433977"/>
          </a:xfrm>
          <a:prstGeom prst="rect">
            <a:avLst/>
          </a:prstGeom>
        </p:spPr>
      </p:pic>
    </p:spTree>
    <p:extLst>
      <p:ext uri="{BB962C8B-B14F-4D97-AF65-F5344CB8AC3E}">
        <p14:creationId xmlns:p14="http://schemas.microsoft.com/office/powerpoint/2010/main" val="51052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DA7-92DE-0C63-6E3C-8C81C7FAA552}"/>
              </a:ext>
            </a:extLst>
          </p:cNvPr>
          <p:cNvSpPr>
            <a:spLocks noGrp="1"/>
          </p:cNvSpPr>
          <p:nvPr>
            <p:ph type="title"/>
          </p:nvPr>
        </p:nvSpPr>
        <p:spPr>
          <a:xfrm>
            <a:off x="5223639" y="1958045"/>
            <a:ext cx="6676083" cy="4803589"/>
          </a:xfrm>
          <a:noFill/>
        </p:spPr>
        <p:txBody>
          <a:bodyPr vert="horz" lIns="91440" tIns="45720" rIns="91440" bIns="45720" rtlCol="0" anchor="b">
            <a:noAutofit/>
          </a:bodyPr>
          <a:lstStyle/>
          <a:p>
            <a:pPr algn="l"/>
            <a:r>
              <a:rPr lang="en-US" sz="2800" u="sng" dirty="0">
                <a:latin typeface="+mj-lt"/>
                <a:ea typeface="+mj-ea"/>
                <a:cs typeface="+mj-cs"/>
              </a:rPr>
              <a:t>Percy</a:t>
            </a:r>
            <a:br>
              <a:rPr lang="en-US" sz="2800" u="sng" dirty="0">
                <a:latin typeface="+mj-lt"/>
                <a:ea typeface="+mj-ea"/>
                <a:cs typeface="+mj-cs"/>
              </a:rPr>
            </a:br>
            <a:r>
              <a:rPr lang="en-US" sz="2800" dirty="0">
                <a:latin typeface="+mj-lt"/>
                <a:ea typeface="+mj-ea"/>
                <a:cs typeface="+mj-cs"/>
              </a:rPr>
              <a:t>- ADHD: Combined Type</a:t>
            </a:r>
            <a:br>
              <a:rPr lang="en-US" sz="2800" dirty="0">
                <a:latin typeface="+mj-lt"/>
                <a:ea typeface="+mj-ea"/>
                <a:cs typeface="+mj-cs"/>
              </a:rPr>
            </a:br>
            <a:r>
              <a:rPr lang="en-US" sz="2800" dirty="0">
                <a:latin typeface="+mj-lt"/>
                <a:ea typeface="+mj-ea"/>
                <a:cs typeface="+mj-cs"/>
              </a:rPr>
              <a:t>- Parents sought behavioral intervention; they continue to work with therapist</a:t>
            </a:r>
            <a:br>
              <a:rPr lang="en-US" sz="2800" dirty="0">
                <a:latin typeface="+mj-lt"/>
                <a:ea typeface="+mj-ea"/>
                <a:cs typeface="+mj-cs"/>
              </a:rPr>
            </a:br>
            <a:r>
              <a:rPr lang="en-US" sz="2800" dirty="0">
                <a:latin typeface="+mj-lt"/>
                <a:ea typeface="+mj-ea"/>
                <a:cs typeface="+mj-cs"/>
              </a:rPr>
              <a:t>- Notice of “promotion in jeopardy” in March of 2</a:t>
            </a:r>
            <a:r>
              <a:rPr lang="en-US" sz="2800" baseline="30000" dirty="0">
                <a:latin typeface="+mj-lt"/>
                <a:ea typeface="+mj-ea"/>
                <a:cs typeface="+mj-cs"/>
              </a:rPr>
              <a:t>nd</a:t>
            </a:r>
            <a:r>
              <a:rPr lang="en-US" sz="2800" dirty="0">
                <a:latin typeface="+mj-lt"/>
                <a:ea typeface="+mj-ea"/>
                <a:cs typeface="+mj-cs"/>
              </a:rPr>
              <a:t> grade prompted motivation for medication </a:t>
            </a:r>
            <a:br>
              <a:rPr lang="en-US" sz="2800" dirty="0">
                <a:latin typeface="+mj-lt"/>
                <a:ea typeface="+mj-ea"/>
                <a:cs typeface="+mj-cs"/>
              </a:rPr>
            </a:br>
            <a:r>
              <a:rPr lang="en-US" sz="2800" dirty="0">
                <a:latin typeface="+mj-lt"/>
                <a:ea typeface="+mj-ea"/>
                <a:cs typeface="+mj-cs"/>
              </a:rPr>
              <a:t>- Started </a:t>
            </a:r>
            <a:r>
              <a:rPr lang="en-US" sz="2800" dirty="0" err="1">
                <a:latin typeface="+mj-lt"/>
                <a:ea typeface="+mj-ea"/>
                <a:cs typeface="+mj-cs"/>
              </a:rPr>
              <a:t>Concerta</a:t>
            </a:r>
            <a:r>
              <a:rPr lang="en-US" sz="2800" dirty="0">
                <a:latin typeface="+mj-lt"/>
                <a:ea typeface="+mj-ea"/>
                <a:cs typeface="+mj-cs"/>
              </a:rPr>
              <a:t> 18mg, increased to 27mg during last 5 weeks of school </a:t>
            </a:r>
            <a:r>
              <a:rPr lang="en-US" sz="2800" dirty="0" err="1">
                <a:latin typeface="+mj-lt"/>
                <a:ea typeface="+mj-ea"/>
                <a:cs typeface="+mj-cs"/>
              </a:rPr>
              <a:t>a/w</a:t>
            </a:r>
            <a:r>
              <a:rPr lang="en-US" sz="2800" dirty="0">
                <a:latin typeface="+mj-lt"/>
                <a:ea typeface="+mj-ea"/>
                <a:cs typeface="+mj-cs"/>
              </a:rPr>
              <a:t> improvement, but residual symptoms.</a:t>
            </a:r>
            <a:br>
              <a:rPr lang="en-US" sz="2800" dirty="0">
                <a:latin typeface="+mj-lt"/>
                <a:ea typeface="+mj-ea"/>
                <a:cs typeface="+mj-cs"/>
              </a:rPr>
            </a:br>
            <a:r>
              <a:rPr lang="en-US" sz="2800" dirty="0">
                <a:latin typeface="+mj-lt"/>
                <a:ea typeface="+mj-ea"/>
                <a:cs typeface="+mj-cs"/>
              </a:rPr>
              <a:t>- Held Rx over summer</a:t>
            </a:r>
            <a:br>
              <a:rPr lang="en-US" sz="2800" dirty="0">
                <a:latin typeface="+mj-lt"/>
                <a:ea typeface="+mj-ea"/>
                <a:cs typeface="+mj-cs"/>
              </a:rPr>
            </a:br>
            <a:r>
              <a:rPr lang="en-US" sz="2800" dirty="0">
                <a:latin typeface="+mj-lt"/>
                <a:ea typeface="+mj-ea"/>
                <a:cs typeface="+mj-cs"/>
              </a:rPr>
              <a:t>- Restarted at 27mg a week before school started</a:t>
            </a:r>
            <a:br>
              <a:rPr lang="en-US" sz="2800" dirty="0">
                <a:latin typeface="+mj-lt"/>
                <a:ea typeface="+mj-ea"/>
                <a:cs typeface="+mj-cs"/>
              </a:rPr>
            </a:br>
            <a:r>
              <a:rPr lang="en-US" sz="2800" dirty="0">
                <a:latin typeface="+mj-lt"/>
                <a:ea typeface="+mj-ea"/>
                <a:cs typeface="+mj-cs"/>
              </a:rPr>
              <a:t>- Now 9yo and towards the middle of Oct. in 3</a:t>
            </a:r>
            <a:r>
              <a:rPr lang="en-US" sz="2800" baseline="30000" dirty="0">
                <a:latin typeface="+mj-lt"/>
                <a:ea typeface="+mj-ea"/>
                <a:cs typeface="+mj-cs"/>
              </a:rPr>
              <a:t>rd</a:t>
            </a:r>
            <a:r>
              <a:rPr lang="en-US" sz="2800" dirty="0">
                <a:latin typeface="+mj-lt"/>
                <a:ea typeface="+mj-ea"/>
                <a:cs typeface="+mj-cs"/>
              </a:rPr>
              <a:t> grade…</a:t>
            </a:r>
            <a:br>
              <a:rPr lang="en-US" sz="2800" dirty="0">
                <a:latin typeface="+mj-lt"/>
                <a:ea typeface="+mj-ea"/>
                <a:cs typeface="+mj-cs"/>
              </a:rPr>
            </a:br>
            <a:endParaRPr lang="en-US" sz="2800" dirty="0">
              <a:latin typeface="+mj-lt"/>
              <a:ea typeface="+mj-ea"/>
              <a:cs typeface="+mj-cs"/>
            </a:endParaRPr>
          </a:p>
        </p:txBody>
      </p:sp>
      <p:pic>
        <p:nvPicPr>
          <p:cNvPr id="3" name="Picture 2">
            <a:extLst>
              <a:ext uri="{FF2B5EF4-FFF2-40B4-BE49-F238E27FC236}">
                <a16:creationId xmlns:a16="http://schemas.microsoft.com/office/drawing/2014/main" id="{A0FE0EBF-9F17-9C7B-32F4-AD86C18B77AA}"/>
              </a:ext>
            </a:extLst>
          </p:cNvPr>
          <p:cNvPicPr>
            <a:picLocks noChangeAspect="1"/>
          </p:cNvPicPr>
          <p:nvPr/>
        </p:nvPicPr>
        <p:blipFill>
          <a:blip r:embed="rId2"/>
          <a:stretch>
            <a:fillRect/>
          </a:stretch>
        </p:blipFill>
        <p:spPr>
          <a:xfrm>
            <a:off x="544408" y="1345914"/>
            <a:ext cx="4390003" cy="3433977"/>
          </a:xfrm>
          <a:prstGeom prst="rect">
            <a:avLst/>
          </a:prstGeom>
        </p:spPr>
      </p:pic>
    </p:spTree>
    <p:extLst>
      <p:ext uri="{BB962C8B-B14F-4D97-AF65-F5344CB8AC3E}">
        <p14:creationId xmlns:p14="http://schemas.microsoft.com/office/powerpoint/2010/main" val="314267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40D5F7-DEA0-DFA0-FF77-D5A5A36790B0}"/>
              </a:ext>
            </a:extLst>
          </p:cNvPr>
          <p:cNvPicPr>
            <a:picLocks noChangeAspect="1"/>
          </p:cNvPicPr>
          <p:nvPr/>
        </p:nvPicPr>
        <p:blipFill>
          <a:blip r:embed="rId2"/>
          <a:stretch>
            <a:fillRect/>
          </a:stretch>
        </p:blipFill>
        <p:spPr>
          <a:xfrm>
            <a:off x="3182983" y="1514543"/>
            <a:ext cx="5081862" cy="4085817"/>
          </a:xfrm>
          <a:prstGeom prst="rect">
            <a:avLst/>
          </a:prstGeom>
        </p:spPr>
      </p:pic>
      <p:sp>
        <p:nvSpPr>
          <p:cNvPr id="3" name="Content Placeholder 2"/>
          <p:cNvSpPr>
            <a:spLocks noGrp="1"/>
          </p:cNvSpPr>
          <p:nvPr>
            <p:ph idx="1"/>
          </p:nvPr>
        </p:nvSpPr>
        <p:spPr>
          <a:xfrm>
            <a:off x="838200" y="907713"/>
            <a:ext cx="10515600" cy="2392836"/>
          </a:xfrm>
        </p:spPr>
        <p:txBody>
          <a:bodyPr>
            <a:normAutofit/>
          </a:bodyPr>
          <a:lstStyle/>
          <a:p>
            <a:pPr algn="ctr"/>
            <a:endParaRPr lang="en-US" dirty="0"/>
          </a:p>
          <a:p>
            <a:pPr marL="0" indent="0" algn="ctr">
              <a:buNone/>
            </a:pPr>
            <a:endParaRPr lang="en-US" dirty="0"/>
          </a:p>
          <a:p>
            <a:pPr marL="0" indent="0" algn="ctr">
              <a:buNone/>
            </a:pPr>
            <a:endParaRPr lang="en-US" dirty="0">
              <a:latin typeface="Baskerville Old Face" panose="02020602080505020303" pitchFamily="18" charset="0"/>
            </a:endParaRPr>
          </a:p>
        </p:txBody>
      </p:sp>
      <p:sp>
        <p:nvSpPr>
          <p:cNvPr id="7" name="Cloud 6">
            <a:extLst>
              <a:ext uri="{FF2B5EF4-FFF2-40B4-BE49-F238E27FC236}">
                <a16:creationId xmlns:a16="http://schemas.microsoft.com/office/drawing/2014/main" id="{BEF9E2ED-40E8-67E2-9C66-99B6EE011A1D}"/>
              </a:ext>
            </a:extLst>
          </p:cNvPr>
          <p:cNvSpPr/>
          <p:nvPr/>
        </p:nvSpPr>
        <p:spPr>
          <a:xfrm rot="20889322">
            <a:off x="1933303" y="1210490"/>
            <a:ext cx="2377440" cy="147174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medication is not helpful!</a:t>
            </a:r>
          </a:p>
        </p:txBody>
      </p:sp>
      <p:sp>
        <p:nvSpPr>
          <p:cNvPr id="9" name="Cloud 8">
            <a:extLst>
              <a:ext uri="{FF2B5EF4-FFF2-40B4-BE49-F238E27FC236}">
                <a16:creationId xmlns:a16="http://schemas.microsoft.com/office/drawing/2014/main" id="{8100D919-B791-C035-B4B1-40BE6621D816}"/>
              </a:ext>
            </a:extLst>
          </p:cNvPr>
          <p:cNvSpPr/>
          <p:nvPr/>
        </p:nvSpPr>
        <p:spPr>
          <a:xfrm rot="1076248">
            <a:off x="7525995" y="1174671"/>
            <a:ext cx="2739349" cy="187814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His grades are even worse than they were at this time last year!</a:t>
            </a:r>
          </a:p>
        </p:txBody>
      </p:sp>
      <p:sp>
        <p:nvSpPr>
          <p:cNvPr id="10" name="Cloud 9">
            <a:extLst>
              <a:ext uri="{FF2B5EF4-FFF2-40B4-BE49-F238E27FC236}">
                <a16:creationId xmlns:a16="http://schemas.microsoft.com/office/drawing/2014/main" id="{3252DDAC-FE0E-9B22-B3E3-F4A9B9FD34D9}"/>
              </a:ext>
            </a:extLst>
          </p:cNvPr>
          <p:cNvSpPr/>
          <p:nvPr/>
        </p:nvSpPr>
        <p:spPr>
          <a:xfrm rot="20922263">
            <a:off x="1471700" y="4015865"/>
            <a:ext cx="2588669" cy="160381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School says he’s behaving, but you should see him at home!</a:t>
            </a:r>
          </a:p>
        </p:txBody>
      </p:sp>
      <p:sp>
        <p:nvSpPr>
          <p:cNvPr id="11" name="Cloud 10">
            <a:extLst>
              <a:ext uri="{FF2B5EF4-FFF2-40B4-BE49-F238E27FC236}">
                <a16:creationId xmlns:a16="http://schemas.microsoft.com/office/drawing/2014/main" id="{01BF12FA-67AB-CEF5-8B6C-276A86D5E7A8}"/>
              </a:ext>
            </a:extLst>
          </p:cNvPr>
          <p:cNvSpPr/>
          <p:nvPr/>
        </p:nvSpPr>
        <p:spPr>
          <a:xfrm rot="1000627">
            <a:off x="7210950" y="4200535"/>
            <a:ext cx="2377440" cy="162525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 think we need to try something else!</a:t>
            </a:r>
          </a:p>
        </p:txBody>
      </p:sp>
    </p:spTree>
    <p:extLst>
      <p:ext uri="{BB962C8B-B14F-4D97-AF65-F5344CB8AC3E}">
        <p14:creationId xmlns:p14="http://schemas.microsoft.com/office/powerpoint/2010/main" val="373548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What does it mean when ADHD medication is not “working”?</a:t>
            </a:r>
          </a:p>
        </p:txBody>
      </p:sp>
      <p:sp>
        <p:nvSpPr>
          <p:cNvPr id="20" name="TextBox 19">
            <a:extLst>
              <a:ext uri="{FF2B5EF4-FFF2-40B4-BE49-F238E27FC236}">
                <a16:creationId xmlns:a16="http://schemas.microsoft.com/office/drawing/2014/main" id="{5F450AFD-B6CF-E606-377A-0E437A6DAB7B}"/>
              </a:ext>
            </a:extLst>
          </p:cNvPr>
          <p:cNvSpPr txBox="1"/>
          <p:nvPr/>
        </p:nvSpPr>
        <p:spPr>
          <a:xfrm>
            <a:off x="5253651" y="5235386"/>
            <a:ext cx="1854610" cy="369332"/>
          </a:xfrm>
          <a:prstGeom prst="rect">
            <a:avLst/>
          </a:prstGeom>
          <a:noFill/>
        </p:spPr>
        <p:txBody>
          <a:bodyPr wrap="none" rtlCol="0">
            <a:spAutoFit/>
          </a:bodyPr>
          <a:lstStyle/>
          <a:p>
            <a:r>
              <a:rPr lang="en-US" dirty="0">
                <a:hlinkClick r:id="rId3"/>
              </a:rPr>
              <a:t>Poll Everywhere</a:t>
            </a:r>
            <a:r>
              <a:rPr lang="en-US" dirty="0"/>
              <a:t> 1</a:t>
            </a:r>
          </a:p>
        </p:txBody>
      </p:sp>
    </p:spTree>
    <p:extLst>
      <p:ext uri="{BB962C8B-B14F-4D97-AF65-F5344CB8AC3E}">
        <p14:creationId xmlns:p14="http://schemas.microsoft.com/office/powerpoint/2010/main" val="28175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20AD-AA85-1B5A-1CDA-C080803CC591}"/>
              </a:ext>
            </a:extLst>
          </p:cNvPr>
          <p:cNvSpPr>
            <a:spLocks noGrp="1"/>
          </p:cNvSpPr>
          <p:nvPr>
            <p:ph type="title"/>
          </p:nvPr>
        </p:nvSpPr>
        <p:spPr>
          <a:xfrm>
            <a:off x="838200" y="1115706"/>
            <a:ext cx="10515600" cy="1035311"/>
          </a:xfrm>
        </p:spPr>
        <p:txBody>
          <a:bodyPr>
            <a:normAutofit fontScale="90000"/>
          </a:bodyPr>
          <a:lstStyle/>
          <a:p>
            <a:r>
              <a:rPr lang="en-US" dirty="0"/>
              <a:t>What are most common reasons a medication may “not be working”?</a:t>
            </a:r>
          </a:p>
        </p:txBody>
      </p:sp>
      <p:sp>
        <p:nvSpPr>
          <p:cNvPr id="3" name="Content Placeholder 2">
            <a:extLst>
              <a:ext uri="{FF2B5EF4-FFF2-40B4-BE49-F238E27FC236}">
                <a16:creationId xmlns:a16="http://schemas.microsoft.com/office/drawing/2014/main" id="{D867D5FA-DBD2-3C23-B868-A020FCD91438}"/>
              </a:ext>
            </a:extLst>
          </p:cNvPr>
          <p:cNvSpPr>
            <a:spLocks noGrp="1"/>
          </p:cNvSpPr>
          <p:nvPr>
            <p:ph idx="1"/>
          </p:nvPr>
        </p:nvSpPr>
        <p:spPr>
          <a:xfrm>
            <a:off x="838200" y="2231416"/>
            <a:ext cx="5257800" cy="4351338"/>
          </a:xfrm>
        </p:spPr>
        <p:txBody>
          <a:bodyPr>
            <a:normAutofit/>
          </a:bodyPr>
          <a:lstStyle/>
          <a:p>
            <a:r>
              <a:rPr lang="en-US" dirty="0"/>
              <a:t>Adherence</a:t>
            </a:r>
          </a:p>
          <a:p>
            <a:r>
              <a:rPr lang="en-US" dirty="0"/>
              <a:t>Insufficient dose</a:t>
            </a:r>
          </a:p>
          <a:p>
            <a:r>
              <a:rPr lang="en-US" dirty="0"/>
              <a:t>Observation time</a:t>
            </a:r>
          </a:p>
          <a:p>
            <a:r>
              <a:rPr lang="en-US" dirty="0"/>
              <a:t>Diagnostic question</a:t>
            </a:r>
          </a:p>
          <a:p>
            <a:r>
              <a:rPr lang="en-US" dirty="0"/>
              <a:t>Comorbidity</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455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22142</TotalTime>
  <Words>1692</Words>
  <Application>Microsoft Office PowerPoint</Application>
  <PresentationFormat>Widescreen</PresentationFormat>
  <Paragraphs>215</Paragraphs>
  <Slides>35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Baskerville Old Face</vt:lpstr>
      <vt:lpstr>Calibri</vt:lpstr>
      <vt:lpstr>Calibri Light</vt:lpstr>
      <vt:lpstr>Helvetica Light</vt:lpstr>
      <vt:lpstr>Helvetica Regular</vt:lpstr>
      <vt:lpstr>Myriad Pro Cond</vt:lpstr>
      <vt:lpstr>Office Theme</vt:lpstr>
      <vt:lpstr>2_Custom Design</vt:lpstr>
      <vt:lpstr>1_Custom Design</vt:lpstr>
      <vt:lpstr>PowerPoint Presentation</vt:lpstr>
      <vt:lpstr>Speaker:</vt:lpstr>
      <vt:lpstr>PowerPoint Presentation</vt:lpstr>
      <vt:lpstr>Poll Everywhere</vt:lpstr>
      <vt:lpstr>Meet Percy, a 9-year-old with ADHD.    Over the next 20-30 minutes we will work together to help Percy and his family navigate common issues that we encounter especially when we get that call…  “This is not working!” </vt:lpstr>
      <vt:lpstr>Percy - ADHD: Combined Type - Parents sought behavioral intervention; they continue to work with therapist - Notice of “promotion in jeopardy” in March of 2nd grade prompted motivation for medication  - Started Concerta 18mg, increased to 27mg during last 5 weeks of school a/w improvement, but residual symptoms. - Held Rx over summer - Restarted at 27mg a week before school started - Now 9yo and towards the middle of Oct. in 3rd grade… </vt:lpstr>
      <vt:lpstr>PowerPoint Presentation</vt:lpstr>
      <vt:lpstr>What does it mean when ADHD medication is not “working”?</vt:lpstr>
      <vt:lpstr>What are most common reasons a medication may “not be working”?</vt:lpstr>
      <vt:lpstr>What are reasons a medication may not “work”?</vt:lpstr>
      <vt:lpstr>What are reasons a medication may not “work”?</vt:lpstr>
      <vt:lpstr>What are reasons a medication may not “work”?</vt:lpstr>
      <vt:lpstr>What are reasons a medication may not “work”?</vt:lpstr>
      <vt:lpstr>What information do we want to obtain from caregiver/collateral?</vt:lpstr>
      <vt:lpstr>Percy – 9yo - Mother gives medication (Concerta 27mg) after breakfast every morning - Behaving fine in school, “at least not getting calls at work”, mornings may be little worse - “Terrible” when he gets home; “won’t listen”, “all over the place”, “cannot get him to do any homework”, “it’s exhausting” - He really has hard time settling down to go to bed, but this is not “new”</vt:lpstr>
      <vt:lpstr>Percy – 9yo - FUVRS (p) – Consistent with ADHD:CT - FUVRS (t) – Consistent with ADHD:CT, comment notes that “seems to do better around 10am, but has hard time by end of day” - Both teacher and parent note difficulties in reading - Remains “bright and cheerful” with peers and sibling - Mother was promoted and is now working later more frequently and not home for most of after school routine</vt:lpstr>
      <vt:lpstr>What is our next step?</vt:lpstr>
      <vt:lpstr>Percy – 9yo…4 weeks later…better, but still “not working”…  - Dose increased to 36mg and parents instructed to give before breakfast - Associated with improved behavior in school, both in the morning and through the end of school day - Father continues to express frustration with Percy’s focus and attention on HW and increased activity after school - Sleep hygiene addressed as per recommendations, but onset of sleep remains problematic. - Falling further behind in reading</vt:lpstr>
      <vt:lpstr>What is our next step?</vt:lpstr>
      <vt:lpstr>Titration Considerations:</vt:lpstr>
      <vt:lpstr> If With Your Initial Trial of a Stimulant You Have Optimized the Dose and Unacceptable Side Effects Supervene </vt:lpstr>
      <vt:lpstr>If there is a good “daytime” stimulant response and later day coverage is the issue? </vt:lpstr>
      <vt:lpstr>Considerations when adding an Alpha 2 Agonist</vt:lpstr>
      <vt:lpstr>Other Things to Consider If Stimulants Are Not Working: Comorbidity/Diagnostic Issue</vt:lpstr>
      <vt:lpstr>Percy – 9yo… 5 months later…  - Titrated to 54mg with improved behavior and academic performance in school, continued to have (+) sxs on Parent FUVRS, Teacher FUVRS (-)  - Despite implementation of reward plan for after school to improve behavior, father continues to express frustration with Percy’s focus and attention on HW and increased activity after school  - Sleep hygiene addressed as per recommendations, but onset of sleep remains problematic.  - Falling further behind in reading  - Appetite reduced</vt:lpstr>
      <vt:lpstr>And now what?</vt:lpstr>
      <vt:lpstr>When Might A Stimulant’s “Failure” Be More Predictable?</vt:lpstr>
      <vt:lpstr>When Might A Stimulant’s “Failure” Be More Predictable? </vt:lpstr>
      <vt:lpstr>When Might A Stimulant’s “Failure” Be More Predictable? </vt:lpstr>
      <vt:lpstr>Take homes…when medication doesn’t seem to “work”</vt:lpstr>
      <vt:lpstr>PowerPoint Presentation</vt:lpstr>
      <vt:lpstr>Garden Variety ADHD</vt:lpstr>
      <vt:lpstr>ADHD + Anxiety/Depression</vt:lpstr>
      <vt:lpstr>Toolkit Published by AAP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Jason Herrick</cp:lastModifiedBy>
  <cp:revision>221</cp:revision>
  <cp:lastPrinted>2021-04-15T19:29:49Z</cp:lastPrinted>
  <dcterms:created xsi:type="dcterms:W3CDTF">2017-05-18T20:49:26Z</dcterms:created>
  <dcterms:modified xsi:type="dcterms:W3CDTF">2024-03-18T13:22:48Z</dcterms:modified>
</cp:coreProperties>
</file>