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 id="2147483740" r:id="rId2"/>
    <p:sldMasterId id="2147483728" r:id="rId3"/>
  </p:sldMasterIdLst>
  <p:notesMasterIdLst>
    <p:notesMasterId r:id="rId42"/>
  </p:notesMasterIdLst>
  <p:handoutMasterIdLst>
    <p:handoutMasterId r:id="rId43"/>
  </p:handoutMasterIdLst>
  <p:sldIdLst>
    <p:sldId id="320" r:id="rId4"/>
    <p:sldId id="298" r:id="rId5"/>
    <p:sldId id="279" r:id="rId6"/>
    <p:sldId id="361" r:id="rId7"/>
    <p:sldId id="362" r:id="rId8"/>
    <p:sldId id="324" r:id="rId9"/>
    <p:sldId id="325" r:id="rId10"/>
    <p:sldId id="328" r:id="rId11"/>
    <p:sldId id="330" r:id="rId12"/>
    <p:sldId id="363" r:id="rId13"/>
    <p:sldId id="332" r:id="rId14"/>
    <p:sldId id="333" r:id="rId15"/>
    <p:sldId id="334" r:id="rId16"/>
    <p:sldId id="357" r:id="rId17"/>
    <p:sldId id="356" r:id="rId18"/>
    <p:sldId id="336" r:id="rId19"/>
    <p:sldId id="337" r:id="rId20"/>
    <p:sldId id="338" r:id="rId21"/>
    <p:sldId id="339" r:id="rId22"/>
    <p:sldId id="340" r:id="rId23"/>
    <p:sldId id="1072" r:id="rId24"/>
    <p:sldId id="342" r:id="rId25"/>
    <p:sldId id="341" r:id="rId26"/>
    <p:sldId id="343" r:id="rId27"/>
    <p:sldId id="1073" r:id="rId28"/>
    <p:sldId id="344" r:id="rId29"/>
    <p:sldId id="1074" r:id="rId30"/>
    <p:sldId id="345" r:id="rId31"/>
    <p:sldId id="346" r:id="rId32"/>
    <p:sldId id="347" r:id="rId33"/>
    <p:sldId id="348" r:id="rId34"/>
    <p:sldId id="349" r:id="rId35"/>
    <p:sldId id="1050" r:id="rId36"/>
    <p:sldId id="1053" r:id="rId37"/>
    <p:sldId id="352" r:id="rId38"/>
    <p:sldId id="351" r:id="rId39"/>
    <p:sldId id="360" r:id="rId40"/>
    <p:sldId id="326" r:id="rId4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1378"/>
    <a:srgbClr val="049FDA"/>
    <a:srgbClr val="7BBF43"/>
    <a:srgbClr val="66FF66"/>
    <a:srgbClr val="5D5B5B"/>
    <a:srgbClr val="ECF3F3"/>
    <a:srgbClr val="0F3079"/>
    <a:srgbClr val="FFFFFF"/>
    <a:srgbClr val="91D051"/>
    <a:srgbClr val="43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35" autoAdjust="0"/>
    <p:restoredTop sz="94648"/>
  </p:normalViewPr>
  <p:slideViewPr>
    <p:cSldViewPr snapToGrid="0">
      <p:cViewPr varScale="1">
        <p:scale>
          <a:sx n="82" d="100"/>
          <a:sy n="82" d="100"/>
        </p:scale>
        <p:origin x="370"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5" d="100"/>
          <a:sy n="85" d="100"/>
        </p:scale>
        <p:origin x="-378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CE31B5-FDA3-6345-97E8-F3B09FADA33F}" type="doc">
      <dgm:prSet loTypeId="urn:microsoft.com/office/officeart/2005/8/layout/process4" loCatId="" qsTypeId="urn:microsoft.com/office/officeart/2005/8/quickstyle/3D3" qsCatId="3D" csTypeId="urn:microsoft.com/office/officeart/2005/8/colors/accent1_2" csCatId="accent1" phldr="1"/>
      <dgm:spPr/>
      <dgm:t>
        <a:bodyPr/>
        <a:lstStyle/>
        <a:p>
          <a:endParaRPr lang="en-US"/>
        </a:p>
      </dgm:t>
    </dgm:pt>
    <dgm:pt modelId="{AFCEB71E-11AE-5240-B8C8-AFA5AAE4319A}">
      <dgm:prSet phldrT="[Text]" custT="1"/>
      <dgm:spPr/>
      <dgm:t>
        <a:bodyPr/>
        <a:lstStyle/>
        <a:p>
          <a:r>
            <a:rPr lang="en-US" sz="1600" b="1" dirty="0">
              <a:solidFill>
                <a:srgbClr val="000000"/>
              </a:solidFill>
            </a:rPr>
            <a:t>4. Alternate Class (MPH or AMP)</a:t>
          </a:r>
        </a:p>
      </dgm:t>
    </dgm:pt>
    <dgm:pt modelId="{817B9AA8-86C1-D140-A648-5691089FD014}" type="parTrans" cxnId="{7A4324A5-9D7B-7447-800E-0E7CCDEC19F1}">
      <dgm:prSet/>
      <dgm:spPr/>
      <dgm:t>
        <a:bodyPr/>
        <a:lstStyle/>
        <a:p>
          <a:endParaRPr lang="en-US"/>
        </a:p>
      </dgm:t>
    </dgm:pt>
    <dgm:pt modelId="{10CEECEA-CE36-E34D-9EBD-FC32476AB8A8}" type="sibTrans" cxnId="{7A4324A5-9D7B-7447-800E-0E7CCDEC19F1}">
      <dgm:prSet/>
      <dgm:spPr/>
      <dgm:t>
        <a:bodyPr/>
        <a:lstStyle/>
        <a:p>
          <a:endParaRPr lang="en-US"/>
        </a:p>
      </dgm:t>
    </dgm:pt>
    <dgm:pt modelId="{2EE262C7-F113-CD43-BD33-91DF9B40A26A}">
      <dgm:prSet phldrT="[Text]" custT="1"/>
      <dgm:spPr/>
      <dgm:t>
        <a:bodyPr/>
        <a:lstStyle/>
        <a:p>
          <a:r>
            <a:rPr lang="en-US" sz="1600" b="1" dirty="0">
              <a:solidFill>
                <a:schemeClr val="tx1"/>
              </a:solidFill>
            </a:rPr>
            <a:t>1. Diagnostic Assessment</a:t>
          </a:r>
        </a:p>
      </dgm:t>
    </dgm:pt>
    <dgm:pt modelId="{792D5236-0641-804F-BAA2-38AB08C851BD}" type="parTrans" cxnId="{EFEEB0E1-2029-FC49-8A21-CE8145109D0F}">
      <dgm:prSet/>
      <dgm:spPr/>
      <dgm:t>
        <a:bodyPr/>
        <a:lstStyle/>
        <a:p>
          <a:endParaRPr lang="en-US"/>
        </a:p>
      </dgm:t>
    </dgm:pt>
    <dgm:pt modelId="{A6492CBC-CD91-8C46-BE39-9DF111A7C157}" type="sibTrans" cxnId="{EFEEB0E1-2029-FC49-8A21-CE8145109D0F}">
      <dgm:prSet/>
      <dgm:spPr/>
      <dgm:t>
        <a:bodyPr/>
        <a:lstStyle/>
        <a:p>
          <a:endParaRPr lang="en-US"/>
        </a:p>
      </dgm:t>
    </dgm:pt>
    <dgm:pt modelId="{536E5265-292A-7543-95B4-992E129B635B}">
      <dgm:prSet phldrT="[Text]" custT="1"/>
      <dgm:spPr/>
      <dgm:t>
        <a:bodyPr/>
        <a:lstStyle/>
        <a:p>
          <a:r>
            <a:rPr lang="en-US" sz="1600" b="1" dirty="0">
              <a:solidFill>
                <a:srgbClr val="000000"/>
              </a:solidFill>
            </a:rPr>
            <a:t>3. MPH or AMP (plus parent management usually)</a:t>
          </a:r>
        </a:p>
      </dgm:t>
    </dgm:pt>
    <dgm:pt modelId="{685533AC-717E-2F4A-96F0-73E2BCEA382D}" type="parTrans" cxnId="{D480B4F4-2574-2543-9DBA-3AF0EDD7234B}">
      <dgm:prSet/>
      <dgm:spPr/>
      <dgm:t>
        <a:bodyPr/>
        <a:lstStyle/>
        <a:p>
          <a:endParaRPr lang="en-US"/>
        </a:p>
      </dgm:t>
    </dgm:pt>
    <dgm:pt modelId="{173FCDD2-D827-AE4F-8492-BCEF29C1180E}" type="sibTrans" cxnId="{D480B4F4-2574-2543-9DBA-3AF0EDD7234B}">
      <dgm:prSet/>
      <dgm:spPr/>
      <dgm:t>
        <a:bodyPr/>
        <a:lstStyle/>
        <a:p>
          <a:endParaRPr lang="en-US"/>
        </a:p>
      </dgm:t>
    </dgm:pt>
    <dgm:pt modelId="{A04FFF14-4C57-AE49-9267-B6CF5C01D433}">
      <dgm:prSet phldrT="[Text]" custT="1"/>
      <dgm:spPr/>
      <dgm:t>
        <a:bodyPr/>
        <a:lstStyle/>
        <a:p>
          <a:r>
            <a:rPr lang="en-US" sz="1600" b="1" dirty="0">
              <a:solidFill>
                <a:srgbClr val="000000"/>
              </a:solidFill>
            </a:rPr>
            <a:t>7. Bupropion (not FDA approved)  </a:t>
          </a:r>
        </a:p>
      </dgm:t>
    </dgm:pt>
    <dgm:pt modelId="{25AC2A37-450B-C844-9CCB-6956684E9718}" type="parTrans" cxnId="{1BB67627-C301-C342-88BC-D3AEA2756908}">
      <dgm:prSet/>
      <dgm:spPr/>
      <dgm:t>
        <a:bodyPr/>
        <a:lstStyle/>
        <a:p>
          <a:endParaRPr lang="en-US"/>
        </a:p>
      </dgm:t>
    </dgm:pt>
    <dgm:pt modelId="{8BF3E037-2D2E-8548-B969-1A48AE613709}" type="sibTrans" cxnId="{1BB67627-C301-C342-88BC-D3AEA2756908}">
      <dgm:prSet/>
      <dgm:spPr/>
      <dgm:t>
        <a:bodyPr/>
        <a:lstStyle/>
        <a:p>
          <a:endParaRPr lang="en-US"/>
        </a:p>
      </dgm:t>
    </dgm:pt>
    <dgm:pt modelId="{147ABC28-D511-294A-8E06-2B8BAA6B0866}">
      <dgm:prSet phldrT="[Text]" custT="1"/>
      <dgm:spPr/>
      <dgm:t>
        <a:bodyPr/>
        <a:lstStyle/>
        <a:p>
          <a:r>
            <a:rPr lang="en-US" sz="1600" b="1" dirty="0">
              <a:solidFill>
                <a:schemeClr val="tx1"/>
              </a:solidFill>
            </a:rPr>
            <a:t>2. Multimodal treatment plan with family and child	</a:t>
          </a:r>
        </a:p>
      </dgm:t>
    </dgm:pt>
    <dgm:pt modelId="{8B4AC6EC-4C41-8949-A94E-0CFC22810830}" type="parTrans" cxnId="{1E61FCBA-3943-6142-94A0-B7ACD270084D}">
      <dgm:prSet/>
      <dgm:spPr/>
      <dgm:t>
        <a:bodyPr/>
        <a:lstStyle/>
        <a:p>
          <a:endParaRPr lang="en-US"/>
        </a:p>
      </dgm:t>
    </dgm:pt>
    <dgm:pt modelId="{86F79D10-9706-AF4B-8930-B367F51EE298}" type="sibTrans" cxnId="{1E61FCBA-3943-6142-94A0-B7ACD270084D}">
      <dgm:prSet/>
      <dgm:spPr/>
      <dgm:t>
        <a:bodyPr/>
        <a:lstStyle/>
        <a:p>
          <a:endParaRPr lang="en-US"/>
        </a:p>
      </dgm:t>
    </dgm:pt>
    <dgm:pt modelId="{51FB25BB-366B-8743-8D66-B80240436AC7}">
      <dgm:prSet custT="1"/>
      <dgm:spPr/>
      <dgm:t>
        <a:bodyPr/>
        <a:lstStyle/>
        <a:p>
          <a:r>
            <a:rPr lang="en-US" sz="1600" b="1" dirty="0">
              <a:solidFill>
                <a:srgbClr val="000000"/>
              </a:solidFill>
            </a:rPr>
            <a:t>6. ATX alone or as add on</a:t>
          </a:r>
        </a:p>
      </dgm:t>
    </dgm:pt>
    <dgm:pt modelId="{E70ADFE8-6EC6-1842-A180-79CF99563D45}" type="parTrans" cxnId="{066BF1A1-8EFB-C64C-807F-3B9C8F112DB3}">
      <dgm:prSet/>
      <dgm:spPr/>
      <dgm:t>
        <a:bodyPr/>
        <a:lstStyle/>
        <a:p>
          <a:endParaRPr lang="en-US"/>
        </a:p>
      </dgm:t>
    </dgm:pt>
    <dgm:pt modelId="{47389DAE-2395-B040-B275-21ECE96972A0}" type="sibTrans" cxnId="{066BF1A1-8EFB-C64C-807F-3B9C8F112DB3}">
      <dgm:prSet/>
      <dgm:spPr/>
      <dgm:t>
        <a:bodyPr/>
        <a:lstStyle/>
        <a:p>
          <a:endParaRPr lang="en-US"/>
        </a:p>
      </dgm:t>
    </dgm:pt>
    <dgm:pt modelId="{363BF2DA-7723-524E-96AA-61B71B4F6614}">
      <dgm:prSet phldrT="[Text]" custT="1"/>
      <dgm:spPr/>
      <dgm:t>
        <a:bodyPr/>
        <a:lstStyle/>
        <a:p>
          <a:r>
            <a:rPr lang="en-US" sz="1600" b="1" dirty="0">
              <a:solidFill>
                <a:srgbClr val="000000"/>
              </a:solidFill>
            </a:rPr>
            <a:t>5. GFXR (alpha agonist) alone or as add on </a:t>
          </a:r>
        </a:p>
      </dgm:t>
    </dgm:pt>
    <dgm:pt modelId="{68FAF814-5B10-CC4B-BFA9-966BE2F9EB54}" type="sibTrans" cxnId="{72010E1F-104B-AB44-9B85-CEF374C1DB91}">
      <dgm:prSet/>
      <dgm:spPr/>
      <dgm:t>
        <a:bodyPr/>
        <a:lstStyle/>
        <a:p>
          <a:endParaRPr lang="en-US"/>
        </a:p>
      </dgm:t>
    </dgm:pt>
    <dgm:pt modelId="{65D7DDB0-2486-5644-8130-1F5B841EB1C3}" type="parTrans" cxnId="{72010E1F-104B-AB44-9B85-CEF374C1DB91}">
      <dgm:prSet/>
      <dgm:spPr/>
      <dgm:t>
        <a:bodyPr/>
        <a:lstStyle/>
        <a:p>
          <a:endParaRPr lang="en-US"/>
        </a:p>
      </dgm:t>
    </dgm:pt>
    <dgm:pt modelId="{FBDD410B-81B6-7648-967C-5A6EB50DA41F}" type="pres">
      <dgm:prSet presAssocID="{B1CE31B5-FDA3-6345-97E8-F3B09FADA33F}" presName="Name0" presStyleCnt="0">
        <dgm:presLayoutVars>
          <dgm:dir/>
          <dgm:animLvl val="lvl"/>
          <dgm:resizeHandles val="exact"/>
        </dgm:presLayoutVars>
      </dgm:prSet>
      <dgm:spPr/>
    </dgm:pt>
    <dgm:pt modelId="{AB1EA312-D9E8-4549-9768-242B96961979}" type="pres">
      <dgm:prSet presAssocID="{A04FFF14-4C57-AE49-9267-B6CF5C01D433}" presName="boxAndChildren" presStyleCnt="0"/>
      <dgm:spPr/>
    </dgm:pt>
    <dgm:pt modelId="{4DEB153F-C1BE-1F4A-A0B8-CF59E4427524}" type="pres">
      <dgm:prSet presAssocID="{A04FFF14-4C57-AE49-9267-B6CF5C01D433}" presName="parentTextBox" presStyleLbl="node1" presStyleIdx="0" presStyleCnt="7"/>
      <dgm:spPr/>
    </dgm:pt>
    <dgm:pt modelId="{B59B15AC-6B76-1940-8F77-79AB2D7B1CB1}" type="pres">
      <dgm:prSet presAssocID="{47389DAE-2395-B040-B275-21ECE96972A0}" presName="sp" presStyleCnt="0"/>
      <dgm:spPr/>
    </dgm:pt>
    <dgm:pt modelId="{465F5DBD-CE9F-7447-96D1-CD27C9705017}" type="pres">
      <dgm:prSet presAssocID="{51FB25BB-366B-8743-8D66-B80240436AC7}" presName="arrowAndChildren" presStyleCnt="0"/>
      <dgm:spPr/>
    </dgm:pt>
    <dgm:pt modelId="{5F75844C-8DDB-1248-BA0A-5D8CCEE9F225}" type="pres">
      <dgm:prSet presAssocID="{51FB25BB-366B-8743-8D66-B80240436AC7}" presName="parentTextArrow" presStyleLbl="node1" presStyleIdx="1" presStyleCnt="7"/>
      <dgm:spPr/>
    </dgm:pt>
    <dgm:pt modelId="{31B12EC1-CECD-674E-86B3-F8E735436853}" type="pres">
      <dgm:prSet presAssocID="{68FAF814-5B10-CC4B-BFA9-966BE2F9EB54}" presName="sp" presStyleCnt="0"/>
      <dgm:spPr/>
    </dgm:pt>
    <dgm:pt modelId="{842614AD-09B8-8842-9A58-38D02FE73D03}" type="pres">
      <dgm:prSet presAssocID="{363BF2DA-7723-524E-96AA-61B71B4F6614}" presName="arrowAndChildren" presStyleCnt="0"/>
      <dgm:spPr/>
    </dgm:pt>
    <dgm:pt modelId="{6E437115-25FD-694A-8992-2034BFC4BD75}" type="pres">
      <dgm:prSet presAssocID="{363BF2DA-7723-524E-96AA-61B71B4F6614}" presName="parentTextArrow" presStyleLbl="node1" presStyleIdx="2" presStyleCnt="7"/>
      <dgm:spPr/>
    </dgm:pt>
    <dgm:pt modelId="{F043EA34-C4AC-D24E-A3D0-D486524F9C0E}" type="pres">
      <dgm:prSet presAssocID="{10CEECEA-CE36-E34D-9EBD-FC32476AB8A8}" presName="sp" presStyleCnt="0"/>
      <dgm:spPr/>
    </dgm:pt>
    <dgm:pt modelId="{A19DD543-E592-4A48-81EC-39DB786DDFEA}" type="pres">
      <dgm:prSet presAssocID="{AFCEB71E-11AE-5240-B8C8-AFA5AAE4319A}" presName="arrowAndChildren" presStyleCnt="0"/>
      <dgm:spPr/>
    </dgm:pt>
    <dgm:pt modelId="{B2313C81-96E5-1646-A6BD-9C2B3BA28A6C}" type="pres">
      <dgm:prSet presAssocID="{AFCEB71E-11AE-5240-B8C8-AFA5AAE4319A}" presName="parentTextArrow" presStyleLbl="node1" presStyleIdx="3" presStyleCnt="7" custLinFactNeighborX="1491" custLinFactNeighborY="-6028"/>
      <dgm:spPr/>
    </dgm:pt>
    <dgm:pt modelId="{CBD17E5D-C338-3E42-9C80-DD988F82C889}" type="pres">
      <dgm:prSet presAssocID="{173FCDD2-D827-AE4F-8492-BCEF29C1180E}" presName="sp" presStyleCnt="0"/>
      <dgm:spPr/>
    </dgm:pt>
    <dgm:pt modelId="{573E03DE-C979-2A42-8A66-D6F333167A74}" type="pres">
      <dgm:prSet presAssocID="{536E5265-292A-7543-95B4-992E129B635B}" presName="arrowAndChildren" presStyleCnt="0"/>
      <dgm:spPr/>
    </dgm:pt>
    <dgm:pt modelId="{619ECE64-5A56-3348-85F7-A3AA430B0132}" type="pres">
      <dgm:prSet presAssocID="{536E5265-292A-7543-95B4-992E129B635B}" presName="parentTextArrow" presStyleLbl="node1" presStyleIdx="4" presStyleCnt="7"/>
      <dgm:spPr/>
    </dgm:pt>
    <dgm:pt modelId="{0BC36CD4-2B09-D147-BCD0-380F5F9F6F29}" type="pres">
      <dgm:prSet presAssocID="{86F79D10-9706-AF4B-8930-B367F51EE298}" presName="sp" presStyleCnt="0"/>
      <dgm:spPr/>
    </dgm:pt>
    <dgm:pt modelId="{D1877E08-7052-8D48-8E69-80D89033EB11}" type="pres">
      <dgm:prSet presAssocID="{147ABC28-D511-294A-8E06-2B8BAA6B0866}" presName="arrowAndChildren" presStyleCnt="0"/>
      <dgm:spPr/>
    </dgm:pt>
    <dgm:pt modelId="{E46D32EB-DDA8-9B4D-9957-E107E1F3FA9A}" type="pres">
      <dgm:prSet presAssocID="{147ABC28-D511-294A-8E06-2B8BAA6B0866}" presName="parentTextArrow" presStyleLbl="node1" presStyleIdx="5" presStyleCnt="7"/>
      <dgm:spPr/>
    </dgm:pt>
    <dgm:pt modelId="{3990DB40-B31C-734F-83DA-06C6FED66AC8}" type="pres">
      <dgm:prSet presAssocID="{A6492CBC-CD91-8C46-BE39-9DF111A7C157}" presName="sp" presStyleCnt="0"/>
      <dgm:spPr/>
    </dgm:pt>
    <dgm:pt modelId="{427FEF78-1533-4447-B4E7-DE62A6C42D28}" type="pres">
      <dgm:prSet presAssocID="{2EE262C7-F113-CD43-BD33-91DF9B40A26A}" presName="arrowAndChildren" presStyleCnt="0"/>
      <dgm:spPr/>
    </dgm:pt>
    <dgm:pt modelId="{F137B425-7585-1A49-AD45-FC06AD962F3B}" type="pres">
      <dgm:prSet presAssocID="{2EE262C7-F113-CD43-BD33-91DF9B40A26A}" presName="parentTextArrow" presStyleLbl="node1" presStyleIdx="6" presStyleCnt="7"/>
      <dgm:spPr/>
    </dgm:pt>
  </dgm:ptLst>
  <dgm:cxnLst>
    <dgm:cxn modelId="{72010E1F-104B-AB44-9B85-CEF374C1DB91}" srcId="{B1CE31B5-FDA3-6345-97E8-F3B09FADA33F}" destId="{363BF2DA-7723-524E-96AA-61B71B4F6614}" srcOrd="4" destOrd="0" parTransId="{65D7DDB0-2486-5644-8130-1F5B841EB1C3}" sibTransId="{68FAF814-5B10-CC4B-BFA9-966BE2F9EB54}"/>
    <dgm:cxn modelId="{1BB67627-C301-C342-88BC-D3AEA2756908}" srcId="{B1CE31B5-FDA3-6345-97E8-F3B09FADA33F}" destId="{A04FFF14-4C57-AE49-9267-B6CF5C01D433}" srcOrd="6" destOrd="0" parTransId="{25AC2A37-450B-C844-9CCB-6956684E9718}" sibTransId="{8BF3E037-2D2E-8548-B969-1A48AE613709}"/>
    <dgm:cxn modelId="{41557D27-74BC-475C-AEE5-2C3D6574D2AA}" type="presOf" srcId="{A04FFF14-4C57-AE49-9267-B6CF5C01D433}" destId="{4DEB153F-C1BE-1F4A-A0B8-CF59E4427524}" srcOrd="0" destOrd="0" presId="urn:microsoft.com/office/officeart/2005/8/layout/process4"/>
    <dgm:cxn modelId="{228D5D2B-0E6E-4F89-B4AF-0116C7E9B1F0}" type="presOf" srcId="{147ABC28-D511-294A-8E06-2B8BAA6B0866}" destId="{E46D32EB-DDA8-9B4D-9957-E107E1F3FA9A}" srcOrd="0" destOrd="0" presId="urn:microsoft.com/office/officeart/2005/8/layout/process4"/>
    <dgm:cxn modelId="{8768064B-2B88-4CBE-8B91-E62FAEBA2DDC}" type="presOf" srcId="{2EE262C7-F113-CD43-BD33-91DF9B40A26A}" destId="{F137B425-7585-1A49-AD45-FC06AD962F3B}" srcOrd="0" destOrd="0" presId="urn:microsoft.com/office/officeart/2005/8/layout/process4"/>
    <dgm:cxn modelId="{B47A4774-50FF-46B6-B6E0-B36634FE96DD}" type="presOf" srcId="{51FB25BB-366B-8743-8D66-B80240436AC7}" destId="{5F75844C-8DDB-1248-BA0A-5D8CCEE9F225}" srcOrd="0" destOrd="0" presId="urn:microsoft.com/office/officeart/2005/8/layout/process4"/>
    <dgm:cxn modelId="{49492D8C-2D8E-4978-B922-127291EAEAAD}" type="presOf" srcId="{536E5265-292A-7543-95B4-992E129B635B}" destId="{619ECE64-5A56-3348-85F7-A3AA430B0132}" srcOrd="0" destOrd="0" presId="urn:microsoft.com/office/officeart/2005/8/layout/process4"/>
    <dgm:cxn modelId="{066BF1A1-8EFB-C64C-807F-3B9C8F112DB3}" srcId="{B1CE31B5-FDA3-6345-97E8-F3B09FADA33F}" destId="{51FB25BB-366B-8743-8D66-B80240436AC7}" srcOrd="5" destOrd="0" parTransId="{E70ADFE8-6EC6-1842-A180-79CF99563D45}" sibTransId="{47389DAE-2395-B040-B275-21ECE96972A0}"/>
    <dgm:cxn modelId="{7A4324A5-9D7B-7447-800E-0E7CCDEC19F1}" srcId="{B1CE31B5-FDA3-6345-97E8-F3B09FADA33F}" destId="{AFCEB71E-11AE-5240-B8C8-AFA5AAE4319A}" srcOrd="3" destOrd="0" parTransId="{817B9AA8-86C1-D140-A648-5691089FD014}" sibTransId="{10CEECEA-CE36-E34D-9EBD-FC32476AB8A8}"/>
    <dgm:cxn modelId="{1E61FCBA-3943-6142-94A0-B7ACD270084D}" srcId="{B1CE31B5-FDA3-6345-97E8-F3B09FADA33F}" destId="{147ABC28-D511-294A-8E06-2B8BAA6B0866}" srcOrd="1" destOrd="0" parTransId="{8B4AC6EC-4C41-8949-A94E-0CFC22810830}" sibTransId="{86F79D10-9706-AF4B-8930-B367F51EE298}"/>
    <dgm:cxn modelId="{EFEEB0E1-2029-FC49-8A21-CE8145109D0F}" srcId="{B1CE31B5-FDA3-6345-97E8-F3B09FADA33F}" destId="{2EE262C7-F113-CD43-BD33-91DF9B40A26A}" srcOrd="0" destOrd="0" parTransId="{792D5236-0641-804F-BAA2-38AB08C851BD}" sibTransId="{A6492CBC-CD91-8C46-BE39-9DF111A7C157}"/>
    <dgm:cxn modelId="{5ED93EE2-268B-4946-B004-4EF4BC3A8C9D}" type="presOf" srcId="{363BF2DA-7723-524E-96AA-61B71B4F6614}" destId="{6E437115-25FD-694A-8992-2034BFC4BD75}" srcOrd="0" destOrd="0" presId="urn:microsoft.com/office/officeart/2005/8/layout/process4"/>
    <dgm:cxn modelId="{007D0AE3-15DE-46AF-9B76-6662689AC56E}" type="presOf" srcId="{AFCEB71E-11AE-5240-B8C8-AFA5AAE4319A}" destId="{B2313C81-96E5-1646-A6BD-9C2B3BA28A6C}" srcOrd="0" destOrd="0" presId="urn:microsoft.com/office/officeart/2005/8/layout/process4"/>
    <dgm:cxn modelId="{42D6D3EA-2D4A-476B-ADA4-2DC579B44FF0}" type="presOf" srcId="{B1CE31B5-FDA3-6345-97E8-F3B09FADA33F}" destId="{FBDD410B-81B6-7648-967C-5A6EB50DA41F}" srcOrd="0" destOrd="0" presId="urn:microsoft.com/office/officeart/2005/8/layout/process4"/>
    <dgm:cxn modelId="{D480B4F4-2574-2543-9DBA-3AF0EDD7234B}" srcId="{B1CE31B5-FDA3-6345-97E8-F3B09FADA33F}" destId="{536E5265-292A-7543-95B4-992E129B635B}" srcOrd="2" destOrd="0" parTransId="{685533AC-717E-2F4A-96F0-73E2BCEA382D}" sibTransId="{173FCDD2-D827-AE4F-8492-BCEF29C1180E}"/>
    <dgm:cxn modelId="{FA980BB7-D334-4B5B-ADBB-AAF343946A43}" type="presParOf" srcId="{FBDD410B-81B6-7648-967C-5A6EB50DA41F}" destId="{AB1EA312-D9E8-4549-9768-242B96961979}" srcOrd="0" destOrd="0" presId="urn:microsoft.com/office/officeart/2005/8/layout/process4"/>
    <dgm:cxn modelId="{90BF1235-FB86-4A61-ADA3-6EB9FB7FA5F5}" type="presParOf" srcId="{AB1EA312-D9E8-4549-9768-242B96961979}" destId="{4DEB153F-C1BE-1F4A-A0B8-CF59E4427524}" srcOrd="0" destOrd="0" presId="urn:microsoft.com/office/officeart/2005/8/layout/process4"/>
    <dgm:cxn modelId="{B67789CD-3529-4549-B1CC-CC70C7530D13}" type="presParOf" srcId="{FBDD410B-81B6-7648-967C-5A6EB50DA41F}" destId="{B59B15AC-6B76-1940-8F77-79AB2D7B1CB1}" srcOrd="1" destOrd="0" presId="urn:microsoft.com/office/officeart/2005/8/layout/process4"/>
    <dgm:cxn modelId="{68E1F62C-302C-497E-AC92-09F237A52533}" type="presParOf" srcId="{FBDD410B-81B6-7648-967C-5A6EB50DA41F}" destId="{465F5DBD-CE9F-7447-96D1-CD27C9705017}" srcOrd="2" destOrd="0" presId="urn:microsoft.com/office/officeart/2005/8/layout/process4"/>
    <dgm:cxn modelId="{2C969D34-9676-4DA2-ADB3-56E1A4DEB90A}" type="presParOf" srcId="{465F5DBD-CE9F-7447-96D1-CD27C9705017}" destId="{5F75844C-8DDB-1248-BA0A-5D8CCEE9F225}" srcOrd="0" destOrd="0" presId="urn:microsoft.com/office/officeart/2005/8/layout/process4"/>
    <dgm:cxn modelId="{798736E5-199C-4A56-8BF8-CC306E3594B5}" type="presParOf" srcId="{FBDD410B-81B6-7648-967C-5A6EB50DA41F}" destId="{31B12EC1-CECD-674E-86B3-F8E735436853}" srcOrd="3" destOrd="0" presId="urn:microsoft.com/office/officeart/2005/8/layout/process4"/>
    <dgm:cxn modelId="{70805437-9F07-47A4-93A2-5F47AB7C920E}" type="presParOf" srcId="{FBDD410B-81B6-7648-967C-5A6EB50DA41F}" destId="{842614AD-09B8-8842-9A58-38D02FE73D03}" srcOrd="4" destOrd="0" presId="urn:microsoft.com/office/officeart/2005/8/layout/process4"/>
    <dgm:cxn modelId="{BFE56048-B36D-4C82-BF25-E2DABBC0E546}" type="presParOf" srcId="{842614AD-09B8-8842-9A58-38D02FE73D03}" destId="{6E437115-25FD-694A-8992-2034BFC4BD75}" srcOrd="0" destOrd="0" presId="urn:microsoft.com/office/officeart/2005/8/layout/process4"/>
    <dgm:cxn modelId="{DFFCDE75-B75E-4BC0-9319-9406DF0484E6}" type="presParOf" srcId="{FBDD410B-81B6-7648-967C-5A6EB50DA41F}" destId="{F043EA34-C4AC-D24E-A3D0-D486524F9C0E}" srcOrd="5" destOrd="0" presId="urn:microsoft.com/office/officeart/2005/8/layout/process4"/>
    <dgm:cxn modelId="{A3AA555D-9CF9-45B6-8896-8E229E4E8539}" type="presParOf" srcId="{FBDD410B-81B6-7648-967C-5A6EB50DA41F}" destId="{A19DD543-E592-4A48-81EC-39DB786DDFEA}" srcOrd="6" destOrd="0" presId="urn:microsoft.com/office/officeart/2005/8/layout/process4"/>
    <dgm:cxn modelId="{4C10363E-BC3C-4989-BC07-82B6C554CA16}" type="presParOf" srcId="{A19DD543-E592-4A48-81EC-39DB786DDFEA}" destId="{B2313C81-96E5-1646-A6BD-9C2B3BA28A6C}" srcOrd="0" destOrd="0" presId="urn:microsoft.com/office/officeart/2005/8/layout/process4"/>
    <dgm:cxn modelId="{307CEAA2-843A-419D-B3BD-EBAFD5073536}" type="presParOf" srcId="{FBDD410B-81B6-7648-967C-5A6EB50DA41F}" destId="{CBD17E5D-C338-3E42-9C80-DD988F82C889}" srcOrd="7" destOrd="0" presId="urn:microsoft.com/office/officeart/2005/8/layout/process4"/>
    <dgm:cxn modelId="{5A1E5ABA-7FB1-4E6C-B956-CB8EFBC4FD50}" type="presParOf" srcId="{FBDD410B-81B6-7648-967C-5A6EB50DA41F}" destId="{573E03DE-C979-2A42-8A66-D6F333167A74}" srcOrd="8" destOrd="0" presId="urn:microsoft.com/office/officeart/2005/8/layout/process4"/>
    <dgm:cxn modelId="{7297F651-521F-42B0-AA25-3FA60BCE5BDC}" type="presParOf" srcId="{573E03DE-C979-2A42-8A66-D6F333167A74}" destId="{619ECE64-5A56-3348-85F7-A3AA430B0132}" srcOrd="0" destOrd="0" presId="urn:microsoft.com/office/officeart/2005/8/layout/process4"/>
    <dgm:cxn modelId="{268C0051-585C-401D-823A-3DFEA134B217}" type="presParOf" srcId="{FBDD410B-81B6-7648-967C-5A6EB50DA41F}" destId="{0BC36CD4-2B09-D147-BCD0-380F5F9F6F29}" srcOrd="9" destOrd="0" presId="urn:microsoft.com/office/officeart/2005/8/layout/process4"/>
    <dgm:cxn modelId="{67404300-79C7-48D1-B4FF-B26B3D039A71}" type="presParOf" srcId="{FBDD410B-81B6-7648-967C-5A6EB50DA41F}" destId="{D1877E08-7052-8D48-8E69-80D89033EB11}" srcOrd="10" destOrd="0" presId="urn:microsoft.com/office/officeart/2005/8/layout/process4"/>
    <dgm:cxn modelId="{3F6E4A2C-487C-4980-AE6E-F54BC339AFF3}" type="presParOf" srcId="{D1877E08-7052-8D48-8E69-80D89033EB11}" destId="{E46D32EB-DDA8-9B4D-9957-E107E1F3FA9A}" srcOrd="0" destOrd="0" presId="urn:microsoft.com/office/officeart/2005/8/layout/process4"/>
    <dgm:cxn modelId="{FCC592BF-1B97-464A-AA42-288E76E34659}" type="presParOf" srcId="{FBDD410B-81B6-7648-967C-5A6EB50DA41F}" destId="{3990DB40-B31C-734F-83DA-06C6FED66AC8}" srcOrd="11" destOrd="0" presId="urn:microsoft.com/office/officeart/2005/8/layout/process4"/>
    <dgm:cxn modelId="{E62EEC0B-CD47-484C-8FD3-48295E2B644B}" type="presParOf" srcId="{FBDD410B-81B6-7648-967C-5A6EB50DA41F}" destId="{427FEF78-1533-4447-B4E7-DE62A6C42D28}" srcOrd="12" destOrd="0" presId="urn:microsoft.com/office/officeart/2005/8/layout/process4"/>
    <dgm:cxn modelId="{BA78267A-AF42-4A21-9600-B3732550AA8B}" type="presParOf" srcId="{427FEF78-1533-4447-B4E7-DE62A6C42D28}" destId="{F137B425-7585-1A49-AD45-FC06AD962F3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CE31B5-FDA3-6345-97E8-F3B09FADA33F}" type="doc">
      <dgm:prSet loTypeId="urn:microsoft.com/office/officeart/2005/8/layout/process4" loCatId="" qsTypeId="urn:microsoft.com/office/officeart/2005/8/quickstyle/3D3" qsCatId="3D" csTypeId="urn:microsoft.com/office/officeart/2005/8/colors/accent1_2" csCatId="accent1" phldr="1"/>
      <dgm:spPr/>
      <dgm:t>
        <a:bodyPr/>
        <a:lstStyle/>
        <a:p>
          <a:endParaRPr lang="en-US"/>
        </a:p>
      </dgm:t>
    </dgm:pt>
    <dgm:pt modelId="{AFCEB71E-11AE-5240-B8C8-AFA5AAE4319A}">
      <dgm:prSet phldrT="[Text]" custT="1"/>
      <dgm:spPr/>
      <dgm:t>
        <a:bodyPr/>
        <a:lstStyle/>
        <a:p>
          <a:r>
            <a:rPr lang="en-US" sz="1600" b="1" dirty="0">
              <a:solidFill>
                <a:srgbClr val="000000"/>
              </a:solidFill>
            </a:rPr>
            <a:t>4. Alternate Class (MPH or AMP)</a:t>
          </a:r>
        </a:p>
      </dgm:t>
    </dgm:pt>
    <dgm:pt modelId="{817B9AA8-86C1-D140-A648-5691089FD014}" type="parTrans" cxnId="{7A4324A5-9D7B-7447-800E-0E7CCDEC19F1}">
      <dgm:prSet/>
      <dgm:spPr/>
      <dgm:t>
        <a:bodyPr/>
        <a:lstStyle/>
        <a:p>
          <a:endParaRPr lang="en-US"/>
        </a:p>
      </dgm:t>
    </dgm:pt>
    <dgm:pt modelId="{10CEECEA-CE36-E34D-9EBD-FC32476AB8A8}" type="sibTrans" cxnId="{7A4324A5-9D7B-7447-800E-0E7CCDEC19F1}">
      <dgm:prSet/>
      <dgm:spPr/>
      <dgm:t>
        <a:bodyPr/>
        <a:lstStyle/>
        <a:p>
          <a:endParaRPr lang="en-US"/>
        </a:p>
      </dgm:t>
    </dgm:pt>
    <dgm:pt modelId="{2EE262C7-F113-CD43-BD33-91DF9B40A26A}">
      <dgm:prSet phldrT="[Text]" custT="1"/>
      <dgm:spPr/>
      <dgm:t>
        <a:bodyPr/>
        <a:lstStyle/>
        <a:p>
          <a:r>
            <a:rPr lang="en-US" sz="1600" b="1" dirty="0">
              <a:solidFill>
                <a:schemeClr val="tx1"/>
              </a:solidFill>
            </a:rPr>
            <a:t>1. Diagnostic Assessment</a:t>
          </a:r>
        </a:p>
      </dgm:t>
    </dgm:pt>
    <dgm:pt modelId="{792D5236-0641-804F-BAA2-38AB08C851BD}" type="parTrans" cxnId="{EFEEB0E1-2029-FC49-8A21-CE8145109D0F}">
      <dgm:prSet/>
      <dgm:spPr/>
      <dgm:t>
        <a:bodyPr/>
        <a:lstStyle/>
        <a:p>
          <a:endParaRPr lang="en-US"/>
        </a:p>
      </dgm:t>
    </dgm:pt>
    <dgm:pt modelId="{A6492CBC-CD91-8C46-BE39-9DF111A7C157}" type="sibTrans" cxnId="{EFEEB0E1-2029-FC49-8A21-CE8145109D0F}">
      <dgm:prSet/>
      <dgm:spPr/>
      <dgm:t>
        <a:bodyPr/>
        <a:lstStyle/>
        <a:p>
          <a:endParaRPr lang="en-US"/>
        </a:p>
      </dgm:t>
    </dgm:pt>
    <dgm:pt modelId="{536E5265-292A-7543-95B4-992E129B635B}">
      <dgm:prSet phldrT="[Text]" custT="1"/>
      <dgm:spPr/>
      <dgm:t>
        <a:bodyPr/>
        <a:lstStyle/>
        <a:p>
          <a:r>
            <a:rPr lang="en-US" sz="1600" b="1" dirty="0">
              <a:solidFill>
                <a:srgbClr val="000000"/>
              </a:solidFill>
            </a:rPr>
            <a:t>3. Psychosocial </a:t>
          </a:r>
          <a:r>
            <a:rPr lang="en-US" sz="1600" b="1" dirty="0" err="1">
              <a:solidFill>
                <a:srgbClr val="000000"/>
              </a:solidFill>
            </a:rPr>
            <a:t>tx</a:t>
          </a:r>
          <a:r>
            <a:rPr lang="en-US" sz="1600" b="1" dirty="0">
              <a:solidFill>
                <a:srgbClr val="000000"/>
              </a:solidFill>
            </a:rPr>
            <a:t> + MPH or AMP</a:t>
          </a:r>
        </a:p>
      </dgm:t>
    </dgm:pt>
    <dgm:pt modelId="{685533AC-717E-2F4A-96F0-73E2BCEA382D}" type="parTrans" cxnId="{D480B4F4-2574-2543-9DBA-3AF0EDD7234B}">
      <dgm:prSet/>
      <dgm:spPr/>
      <dgm:t>
        <a:bodyPr/>
        <a:lstStyle/>
        <a:p>
          <a:endParaRPr lang="en-US"/>
        </a:p>
      </dgm:t>
    </dgm:pt>
    <dgm:pt modelId="{173FCDD2-D827-AE4F-8492-BCEF29C1180E}" type="sibTrans" cxnId="{D480B4F4-2574-2543-9DBA-3AF0EDD7234B}">
      <dgm:prSet/>
      <dgm:spPr/>
      <dgm:t>
        <a:bodyPr/>
        <a:lstStyle/>
        <a:p>
          <a:endParaRPr lang="en-US"/>
        </a:p>
      </dgm:t>
    </dgm:pt>
    <dgm:pt modelId="{147ABC28-D511-294A-8E06-2B8BAA6B0866}">
      <dgm:prSet phldrT="[Text]" custT="1"/>
      <dgm:spPr/>
      <dgm:t>
        <a:bodyPr/>
        <a:lstStyle/>
        <a:p>
          <a:r>
            <a:rPr lang="en-US" sz="1600" b="1" dirty="0">
              <a:solidFill>
                <a:schemeClr val="tx1"/>
              </a:solidFill>
            </a:rPr>
            <a:t>2. Multimodal treatment plan with family and child	</a:t>
          </a:r>
        </a:p>
      </dgm:t>
    </dgm:pt>
    <dgm:pt modelId="{8B4AC6EC-4C41-8949-A94E-0CFC22810830}" type="parTrans" cxnId="{1E61FCBA-3943-6142-94A0-B7ACD270084D}">
      <dgm:prSet/>
      <dgm:spPr/>
      <dgm:t>
        <a:bodyPr/>
        <a:lstStyle/>
        <a:p>
          <a:endParaRPr lang="en-US"/>
        </a:p>
      </dgm:t>
    </dgm:pt>
    <dgm:pt modelId="{86F79D10-9706-AF4B-8930-B367F51EE298}" type="sibTrans" cxnId="{1E61FCBA-3943-6142-94A0-B7ACD270084D}">
      <dgm:prSet/>
      <dgm:spPr/>
      <dgm:t>
        <a:bodyPr/>
        <a:lstStyle/>
        <a:p>
          <a:endParaRPr lang="en-US"/>
        </a:p>
      </dgm:t>
    </dgm:pt>
    <dgm:pt modelId="{51FB25BB-366B-8743-8D66-B80240436AC7}">
      <dgm:prSet custT="1"/>
      <dgm:spPr/>
      <dgm:t>
        <a:bodyPr/>
        <a:lstStyle/>
        <a:p>
          <a:r>
            <a:rPr lang="en-US" sz="1600" b="1" dirty="0">
              <a:solidFill>
                <a:srgbClr val="000000"/>
              </a:solidFill>
            </a:rPr>
            <a:t>6. If residual anxiety, add SSRI</a:t>
          </a:r>
        </a:p>
      </dgm:t>
    </dgm:pt>
    <dgm:pt modelId="{E70ADFE8-6EC6-1842-A180-79CF99563D45}" type="parTrans" cxnId="{066BF1A1-8EFB-C64C-807F-3B9C8F112DB3}">
      <dgm:prSet/>
      <dgm:spPr/>
      <dgm:t>
        <a:bodyPr/>
        <a:lstStyle/>
        <a:p>
          <a:endParaRPr lang="en-US"/>
        </a:p>
      </dgm:t>
    </dgm:pt>
    <dgm:pt modelId="{47389DAE-2395-B040-B275-21ECE96972A0}" type="sibTrans" cxnId="{066BF1A1-8EFB-C64C-807F-3B9C8F112DB3}">
      <dgm:prSet/>
      <dgm:spPr/>
      <dgm:t>
        <a:bodyPr/>
        <a:lstStyle/>
        <a:p>
          <a:endParaRPr lang="en-US"/>
        </a:p>
      </dgm:t>
    </dgm:pt>
    <dgm:pt modelId="{363BF2DA-7723-524E-96AA-61B71B4F6614}">
      <dgm:prSet phldrT="[Text]" custT="1"/>
      <dgm:spPr/>
      <dgm:t>
        <a:bodyPr/>
        <a:lstStyle/>
        <a:p>
          <a:r>
            <a:rPr lang="en-US" sz="1600" b="1" dirty="0">
              <a:solidFill>
                <a:srgbClr val="000000"/>
              </a:solidFill>
            </a:rPr>
            <a:t>5. ATX alternate as first line</a:t>
          </a:r>
        </a:p>
      </dgm:t>
    </dgm:pt>
    <dgm:pt modelId="{68FAF814-5B10-CC4B-BFA9-966BE2F9EB54}" type="sibTrans" cxnId="{72010E1F-104B-AB44-9B85-CEF374C1DB91}">
      <dgm:prSet/>
      <dgm:spPr/>
      <dgm:t>
        <a:bodyPr/>
        <a:lstStyle/>
        <a:p>
          <a:endParaRPr lang="en-US"/>
        </a:p>
      </dgm:t>
    </dgm:pt>
    <dgm:pt modelId="{65D7DDB0-2486-5644-8130-1F5B841EB1C3}" type="parTrans" cxnId="{72010E1F-104B-AB44-9B85-CEF374C1DB91}">
      <dgm:prSet/>
      <dgm:spPr/>
      <dgm:t>
        <a:bodyPr/>
        <a:lstStyle/>
        <a:p>
          <a:endParaRPr lang="en-US"/>
        </a:p>
      </dgm:t>
    </dgm:pt>
    <dgm:pt modelId="{FBDD410B-81B6-7648-967C-5A6EB50DA41F}" type="pres">
      <dgm:prSet presAssocID="{B1CE31B5-FDA3-6345-97E8-F3B09FADA33F}" presName="Name0" presStyleCnt="0">
        <dgm:presLayoutVars>
          <dgm:dir/>
          <dgm:animLvl val="lvl"/>
          <dgm:resizeHandles val="exact"/>
        </dgm:presLayoutVars>
      </dgm:prSet>
      <dgm:spPr/>
    </dgm:pt>
    <dgm:pt modelId="{D44729D9-3379-E746-A6DB-506D72DE2FE5}" type="pres">
      <dgm:prSet presAssocID="{51FB25BB-366B-8743-8D66-B80240436AC7}" presName="boxAndChildren" presStyleCnt="0"/>
      <dgm:spPr/>
    </dgm:pt>
    <dgm:pt modelId="{75069323-68CF-614C-BE0C-81DCC0BC256C}" type="pres">
      <dgm:prSet presAssocID="{51FB25BB-366B-8743-8D66-B80240436AC7}" presName="parentTextBox" presStyleLbl="node1" presStyleIdx="0" presStyleCnt="6"/>
      <dgm:spPr/>
    </dgm:pt>
    <dgm:pt modelId="{31B12EC1-CECD-674E-86B3-F8E735436853}" type="pres">
      <dgm:prSet presAssocID="{68FAF814-5B10-CC4B-BFA9-966BE2F9EB54}" presName="sp" presStyleCnt="0"/>
      <dgm:spPr/>
    </dgm:pt>
    <dgm:pt modelId="{842614AD-09B8-8842-9A58-38D02FE73D03}" type="pres">
      <dgm:prSet presAssocID="{363BF2DA-7723-524E-96AA-61B71B4F6614}" presName="arrowAndChildren" presStyleCnt="0"/>
      <dgm:spPr/>
    </dgm:pt>
    <dgm:pt modelId="{6E437115-25FD-694A-8992-2034BFC4BD75}" type="pres">
      <dgm:prSet presAssocID="{363BF2DA-7723-524E-96AA-61B71B4F6614}" presName="parentTextArrow" presStyleLbl="node1" presStyleIdx="1" presStyleCnt="6"/>
      <dgm:spPr/>
    </dgm:pt>
    <dgm:pt modelId="{F043EA34-C4AC-D24E-A3D0-D486524F9C0E}" type="pres">
      <dgm:prSet presAssocID="{10CEECEA-CE36-E34D-9EBD-FC32476AB8A8}" presName="sp" presStyleCnt="0"/>
      <dgm:spPr/>
    </dgm:pt>
    <dgm:pt modelId="{A19DD543-E592-4A48-81EC-39DB786DDFEA}" type="pres">
      <dgm:prSet presAssocID="{AFCEB71E-11AE-5240-B8C8-AFA5AAE4319A}" presName="arrowAndChildren" presStyleCnt="0"/>
      <dgm:spPr/>
    </dgm:pt>
    <dgm:pt modelId="{B2313C81-96E5-1646-A6BD-9C2B3BA28A6C}" type="pres">
      <dgm:prSet presAssocID="{AFCEB71E-11AE-5240-B8C8-AFA5AAE4319A}" presName="parentTextArrow" presStyleLbl="node1" presStyleIdx="2" presStyleCnt="6"/>
      <dgm:spPr/>
    </dgm:pt>
    <dgm:pt modelId="{CBD17E5D-C338-3E42-9C80-DD988F82C889}" type="pres">
      <dgm:prSet presAssocID="{173FCDD2-D827-AE4F-8492-BCEF29C1180E}" presName="sp" presStyleCnt="0"/>
      <dgm:spPr/>
    </dgm:pt>
    <dgm:pt modelId="{573E03DE-C979-2A42-8A66-D6F333167A74}" type="pres">
      <dgm:prSet presAssocID="{536E5265-292A-7543-95B4-992E129B635B}" presName="arrowAndChildren" presStyleCnt="0"/>
      <dgm:spPr/>
    </dgm:pt>
    <dgm:pt modelId="{619ECE64-5A56-3348-85F7-A3AA430B0132}" type="pres">
      <dgm:prSet presAssocID="{536E5265-292A-7543-95B4-992E129B635B}" presName="parentTextArrow" presStyleLbl="node1" presStyleIdx="3" presStyleCnt="6"/>
      <dgm:spPr/>
    </dgm:pt>
    <dgm:pt modelId="{0BC36CD4-2B09-D147-BCD0-380F5F9F6F29}" type="pres">
      <dgm:prSet presAssocID="{86F79D10-9706-AF4B-8930-B367F51EE298}" presName="sp" presStyleCnt="0"/>
      <dgm:spPr/>
    </dgm:pt>
    <dgm:pt modelId="{D1877E08-7052-8D48-8E69-80D89033EB11}" type="pres">
      <dgm:prSet presAssocID="{147ABC28-D511-294A-8E06-2B8BAA6B0866}" presName="arrowAndChildren" presStyleCnt="0"/>
      <dgm:spPr/>
    </dgm:pt>
    <dgm:pt modelId="{E46D32EB-DDA8-9B4D-9957-E107E1F3FA9A}" type="pres">
      <dgm:prSet presAssocID="{147ABC28-D511-294A-8E06-2B8BAA6B0866}" presName="parentTextArrow" presStyleLbl="node1" presStyleIdx="4" presStyleCnt="6" custLinFactNeighborX="283"/>
      <dgm:spPr/>
    </dgm:pt>
    <dgm:pt modelId="{3990DB40-B31C-734F-83DA-06C6FED66AC8}" type="pres">
      <dgm:prSet presAssocID="{A6492CBC-CD91-8C46-BE39-9DF111A7C157}" presName="sp" presStyleCnt="0"/>
      <dgm:spPr/>
    </dgm:pt>
    <dgm:pt modelId="{427FEF78-1533-4447-B4E7-DE62A6C42D28}" type="pres">
      <dgm:prSet presAssocID="{2EE262C7-F113-CD43-BD33-91DF9B40A26A}" presName="arrowAndChildren" presStyleCnt="0"/>
      <dgm:spPr/>
    </dgm:pt>
    <dgm:pt modelId="{F137B425-7585-1A49-AD45-FC06AD962F3B}" type="pres">
      <dgm:prSet presAssocID="{2EE262C7-F113-CD43-BD33-91DF9B40A26A}" presName="parentTextArrow" presStyleLbl="node1" presStyleIdx="5" presStyleCnt="6"/>
      <dgm:spPr/>
    </dgm:pt>
  </dgm:ptLst>
  <dgm:cxnLst>
    <dgm:cxn modelId="{72010E1F-104B-AB44-9B85-CEF374C1DB91}" srcId="{B1CE31B5-FDA3-6345-97E8-F3B09FADA33F}" destId="{363BF2DA-7723-524E-96AA-61B71B4F6614}" srcOrd="4" destOrd="0" parTransId="{65D7DDB0-2486-5644-8130-1F5B841EB1C3}" sibTransId="{68FAF814-5B10-CC4B-BFA9-966BE2F9EB54}"/>
    <dgm:cxn modelId="{C8FF0A24-D9C0-4169-A10C-FF542772611F}" type="presOf" srcId="{536E5265-292A-7543-95B4-992E129B635B}" destId="{619ECE64-5A56-3348-85F7-A3AA430B0132}" srcOrd="0" destOrd="0" presId="urn:microsoft.com/office/officeart/2005/8/layout/process4"/>
    <dgm:cxn modelId="{05C36349-1B7B-4742-8118-19D5150E42BC}" type="presOf" srcId="{363BF2DA-7723-524E-96AA-61B71B4F6614}" destId="{6E437115-25FD-694A-8992-2034BFC4BD75}" srcOrd="0" destOrd="0" presId="urn:microsoft.com/office/officeart/2005/8/layout/process4"/>
    <dgm:cxn modelId="{ACABF271-D7AD-413A-8002-03F359F1E6AC}" type="presOf" srcId="{51FB25BB-366B-8743-8D66-B80240436AC7}" destId="{75069323-68CF-614C-BE0C-81DCC0BC256C}" srcOrd="0" destOrd="0" presId="urn:microsoft.com/office/officeart/2005/8/layout/process4"/>
    <dgm:cxn modelId="{D54B238A-6357-4CD7-820E-A5394CBC03A2}" type="presOf" srcId="{147ABC28-D511-294A-8E06-2B8BAA6B0866}" destId="{E46D32EB-DDA8-9B4D-9957-E107E1F3FA9A}" srcOrd="0" destOrd="0" presId="urn:microsoft.com/office/officeart/2005/8/layout/process4"/>
    <dgm:cxn modelId="{D5554492-B6C9-4D18-8CF8-67433AF7AF0B}" type="presOf" srcId="{AFCEB71E-11AE-5240-B8C8-AFA5AAE4319A}" destId="{B2313C81-96E5-1646-A6BD-9C2B3BA28A6C}" srcOrd="0" destOrd="0" presId="urn:microsoft.com/office/officeart/2005/8/layout/process4"/>
    <dgm:cxn modelId="{10763D98-7612-4FC4-BEE3-1C2E4D79A71A}" type="presOf" srcId="{2EE262C7-F113-CD43-BD33-91DF9B40A26A}" destId="{F137B425-7585-1A49-AD45-FC06AD962F3B}" srcOrd="0" destOrd="0" presId="urn:microsoft.com/office/officeart/2005/8/layout/process4"/>
    <dgm:cxn modelId="{066BF1A1-8EFB-C64C-807F-3B9C8F112DB3}" srcId="{B1CE31B5-FDA3-6345-97E8-F3B09FADA33F}" destId="{51FB25BB-366B-8743-8D66-B80240436AC7}" srcOrd="5" destOrd="0" parTransId="{E70ADFE8-6EC6-1842-A180-79CF99563D45}" sibTransId="{47389DAE-2395-B040-B275-21ECE96972A0}"/>
    <dgm:cxn modelId="{7A4324A5-9D7B-7447-800E-0E7CCDEC19F1}" srcId="{B1CE31B5-FDA3-6345-97E8-F3B09FADA33F}" destId="{AFCEB71E-11AE-5240-B8C8-AFA5AAE4319A}" srcOrd="3" destOrd="0" parTransId="{817B9AA8-86C1-D140-A648-5691089FD014}" sibTransId="{10CEECEA-CE36-E34D-9EBD-FC32476AB8A8}"/>
    <dgm:cxn modelId="{773C06B0-1CAB-4440-AE08-12B579B11916}" type="presOf" srcId="{B1CE31B5-FDA3-6345-97E8-F3B09FADA33F}" destId="{FBDD410B-81B6-7648-967C-5A6EB50DA41F}" srcOrd="0" destOrd="0" presId="urn:microsoft.com/office/officeart/2005/8/layout/process4"/>
    <dgm:cxn modelId="{1E61FCBA-3943-6142-94A0-B7ACD270084D}" srcId="{B1CE31B5-FDA3-6345-97E8-F3B09FADA33F}" destId="{147ABC28-D511-294A-8E06-2B8BAA6B0866}" srcOrd="1" destOrd="0" parTransId="{8B4AC6EC-4C41-8949-A94E-0CFC22810830}" sibTransId="{86F79D10-9706-AF4B-8930-B367F51EE298}"/>
    <dgm:cxn modelId="{EFEEB0E1-2029-FC49-8A21-CE8145109D0F}" srcId="{B1CE31B5-FDA3-6345-97E8-F3B09FADA33F}" destId="{2EE262C7-F113-CD43-BD33-91DF9B40A26A}" srcOrd="0" destOrd="0" parTransId="{792D5236-0641-804F-BAA2-38AB08C851BD}" sibTransId="{A6492CBC-CD91-8C46-BE39-9DF111A7C157}"/>
    <dgm:cxn modelId="{D480B4F4-2574-2543-9DBA-3AF0EDD7234B}" srcId="{B1CE31B5-FDA3-6345-97E8-F3B09FADA33F}" destId="{536E5265-292A-7543-95B4-992E129B635B}" srcOrd="2" destOrd="0" parTransId="{685533AC-717E-2F4A-96F0-73E2BCEA382D}" sibTransId="{173FCDD2-D827-AE4F-8492-BCEF29C1180E}"/>
    <dgm:cxn modelId="{660B1665-5C02-4AB5-8E48-414F34899A8E}" type="presParOf" srcId="{FBDD410B-81B6-7648-967C-5A6EB50DA41F}" destId="{D44729D9-3379-E746-A6DB-506D72DE2FE5}" srcOrd="0" destOrd="0" presId="urn:microsoft.com/office/officeart/2005/8/layout/process4"/>
    <dgm:cxn modelId="{E67CD0DA-55EF-48CA-9897-6316996F89DD}" type="presParOf" srcId="{D44729D9-3379-E746-A6DB-506D72DE2FE5}" destId="{75069323-68CF-614C-BE0C-81DCC0BC256C}" srcOrd="0" destOrd="0" presId="urn:microsoft.com/office/officeart/2005/8/layout/process4"/>
    <dgm:cxn modelId="{7F95D9F0-A17D-479A-BEB7-457ACB391ECD}" type="presParOf" srcId="{FBDD410B-81B6-7648-967C-5A6EB50DA41F}" destId="{31B12EC1-CECD-674E-86B3-F8E735436853}" srcOrd="1" destOrd="0" presId="urn:microsoft.com/office/officeart/2005/8/layout/process4"/>
    <dgm:cxn modelId="{EF31B01D-F7F8-4666-A994-52D0DEE61092}" type="presParOf" srcId="{FBDD410B-81B6-7648-967C-5A6EB50DA41F}" destId="{842614AD-09B8-8842-9A58-38D02FE73D03}" srcOrd="2" destOrd="0" presId="urn:microsoft.com/office/officeart/2005/8/layout/process4"/>
    <dgm:cxn modelId="{FA13237E-2EEF-4531-8FA7-85948BC4EA93}" type="presParOf" srcId="{842614AD-09B8-8842-9A58-38D02FE73D03}" destId="{6E437115-25FD-694A-8992-2034BFC4BD75}" srcOrd="0" destOrd="0" presId="urn:microsoft.com/office/officeart/2005/8/layout/process4"/>
    <dgm:cxn modelId="{752C0BF7-1EE8-4AA8-97CE-06E067D1CFB8}" type="presParOf" srcId="{FBDD410B-81B6-7648-967C-5A6EB50DA41F}" destId="{F043EA34-C4AC-D24E-A3D0-D486524F9C0E}" srcOrd="3" destOrd="0" presId="urn:microsoft.com/office/officeart/2005/8/layout/process4"/>
    <dgm:cxn modelId="{C0F982E4-4233-44B4-98EC-4500654556DE}" type="presParOf" srcId="{FBDD410B-81B6-7648-967C-5A6EB50DA41F}" destId="{A19DD543-E592-4A48-81EC-39DB786DDFEA}" srcOrd="4" destOrd="0" presId="urn:microsoft.com/office/officeart/2005/8/layout/process4"/>
    <dgm:cxn modelId="{84E711F6-A76B-488D-92C0-9BA7B67DD1D6}" type="presParOf" srcId="{A19DD543-E592-4A48-81EC-39DB786DDFEA}" destId="{B2313C81-96E5-1646-A6BD-9C2B3BA28A6C}" srcOrd="0" destOrd="0" presId="urn:microsoft.com/office/officeart/2005/8/layout/process4"/>
    <dgm:cxn modelId="{02F2B58A-BFF6-43A4-869C-986D27087FA2}" type="presParOf" srcId="{FBDD410B-81B6-7648-967C-5A6EB50DA41F}" destId="{CBD17E5D-C338-3E42-9C80-DD988F82C889}" srcOrd="5" destOrd="0" presId="urn:microsoft.com/office/officeart/2005/8/layout/process4"/>
    <dgm:cxn modelId="{AC452E55-4936-4F48-AA11-3E7BE7B32469}" type="presParOf" srcId="{FBDD410B-81B6-7648-967C-5A6EB50DA41F}" destId="{573E03DE-C979-2A42-8A66-D6F333167A74}" srcOrd="6" destOrd="0" presId="urn:microsoft.com/office/officeart/2005/8/layout/process4"/>
    <dgm:cxn modelId="{2CE5A8AC-BD96-4E44-B613-B86F99F17D37}" type="presParOf" srcId="{573E03DE-C979-2A42-8A66-D6F333167A74}" destId="{619ECE64-5A56-3348-85F7-A3AA430B0132}" srcOrd="0" destOrd="0" presId="urn:microsoft.com/office/officeart/2005/8/layout/process4"/>
    <dgm:cxn modelId="{57C49512-B835-478B-9CBD-82315AEE6434}" type="presParOf" srcId="{FBDD410B-81B6-7648-967C-5A6EB50DA41F}" destId="{0BC36CD4-2B09-D147-BCD0-380F5F9F6F29}" srcOrd="7" destOrd="0" presId="urn:microsoft.com/office/officeart/2005/8/layout/process4"/>
    <dgm:cxn modelId="{AA112E05-76EF-481B-BE1D-55DEBF561493}" type="presParOf" srcId="{FBDD410B-81B6-7648-967C-5A6EB50DA41F}" destId="{D1877E08-7052-8D48-8E69-80D89033EB11}" srcOrd="8" destOrd="0" presId="urn:microsoft.com/office/officeart/2005/8/layout/process4"/>
    <dgm:cxn modelId="{DE77AF10-FD27-4A4A-9292-575396E019F4}" type="presParOf" srcId="{D1877E08-7052-8D48-8E69-80D89033EB11}" destId="{E46D32EB-DDA8-9B4D-9957-E107E1F3FA9A}" srcOrd="0" destOrd="0" presId="urn:microsoft.com/office/officeart/2005/8/layout/process4"/>
    <dgm:cxn modelId="{5D12F18F-4FFE-4428-8395-E7DB1CD7F11E}" type="presParOf" srcId="{FBDD410B-81B6-7648-967C-5A6EB50DA41F}" destId="{3990DB40-B31C-734F-83DA-06C6FED66AC8}" srcOrd="9" destOrd="0" presId="urn:microsoft.com/office/officeart/2005/8/layout/process4"/>
    <dgm:cxn modelId="{DCCCB4E9-8F30-46AC-AB55-BDDB003BBB20}" type="presParOf" srcId="{FBDD410B-81B6-7648-967C-5A6EB50DA41F}" destId="{427FEF78-1533-4447-B4E7-DE62A6C42D28}" srcOrd="10" destOrd="0" presId="urn:microsoft.com/office/officeart/2005/8/layout/process4"/>
    <dgm:cxn modelId="{5AF74CA5-76B9-44BD-B0CB-8F124743D3D1}" type="presParOf" srcId="{427FEF78-1533-4447-B4E7-DE62A6C42D28}" destId="{F137B425-7585-1A49-AD45-FC06AD962F3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B153F-C1BE-1F4A-A0B8-CF59E4427524}">
      <dsp:nvSpPr>
        <dsp:cNvPr id="0" name=""/>
        <dsp:cNvSpPr/>
      </dsp:nvSpPr>
      <dsp:spPr>
        <a:xfrm>
          <a:off x="0" y="3815659"/>
          <a:ext cx="9821333" cy="417545"/>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0000"/>
              </a:solidFill>
            </a:rPr>
            <a:t>7. Bupropion (not FDA approved)  </a:t>
          </a:r>
        </a:p>
      </dsp:txBody>
      <dsp:txXfrm>
        <a:off x="0" y="3815659"/>
        <a:ext cx="9821333" cy="417545"/>
      </dsp:txXfrm>
    </dsp:sp>
    <dsp:sp modelId="{5F75844C-8DDB-1248-BA0A-5D8CCEE9F225}">
      <dsp:nvSpPr>
        <dsp:cNvPr id="0" name=""/>
        <dsp:cNvSpPr/>
      </dsp:nvSpPr>
      <dsp:spPr>
        <a:xfrm rot="10800000">
          <a:off x="0" y="3179737"/>
          <a:ext cx="9821333" cy="642185"/>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0000"/>
              </a:solidFill>
            </a:rPr>
            <a:t>6. ATX alone or as add on</a:t>
          </a:r>
        </a:p>
      </dsp:txBody>
      <dsp:txXfrm rot="10800000">
        <a:off x="0" y="3179737"/>
        <a:ext cx="9821333" cy="417273"/>
      </dsp:txXfrm>
    </dsp:sp>
    <dsp:sp modelId="{6E437115-25FD-694A-8992-2034BFC4BD75}">
      <dsp:nvSpPr>
        <dsp:cNvPr id="0" name=""/>
        <dsp:cNvSpPr/>
      </dsp:nvSpPr>
      <dsp:spPr>
        <a:xfrm rot="10800000">
          <a:off x="0" y="2543815"/>
          <a:ext cx="9821333" cy="642185"/>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0000"/>
              </a:solidFill>
            </a:rPr>
            <a:t>5. GFXR (alpha agonist) alone or as add on </a:t>
          </a:r>
        </a:p>
      </dsp:txBody>
      <dsp:txXfrm rot="10800000">
        <a:off x="0" y="2543815"/>
        <a:ext cx="9821333" cy="417273"/>
      </dsp:txXfrm>
    </dsp:sp>
    <dsp:sp modelId="{B2313C81-96E5-1646-A6BD-9C2B3BA28A6C}">
      <dsp:nvSpPr>
        <dsp:cNvPr id="0" name=""/>
        <dsp:cNvSpPr/>
      </dsp:nvSpPr>
      <dsp:spPr>
        <a:xfrm rot="10800000">
          <a:off x="0" y="1869182"/>
          <a:ext cx="9821333" cy="642185"/>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0000"/>
              </a:solidFill>
            </a:rPr>
            <a:t>4. Alternate Class (MPH or AMP)</a:t>
          </a:r>
        </a:p>
      </dsp:txBody>
      <dsp:txXfrm rot="10800000">
        <a:off x="0" y="1869182"/>
        <a:ext cx="9821333" cy="417273"/>
      </dsp:txXfrm>
    </dsp:sp>
    <dsp:sp modelId="{619ECE64-5A56-3348-85F7-A3AA430B0132}">
      <dsp:nvSpPr>
        <dsp:cNvPr id="0" name=""/>
        <dsp:cNvSpPr/>
      </dsp:nvSpPr>
      <dsp:spPr>
        <a:xfrm rot="10800000">
          <a:off x="0" y="1271971"/>
          <a:ext cx="9821333" cy="642185"/>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0000"/>
              </a:solidFill>
            </a:rPr>
            <a:t>3. MPH or AMP (plus parent management usually)</a:t>
          </a:r>
        </a:p>
      </dsp:txBody>
      <dsp:txXfrm rot="10800000">
        <a:off x="0" y="1271971"/>
        <a:ext cx="9821333" cy="417273"/>
      </dsp:txXfrm>
    </dsp:sp>
    <dsp:sp modelId="{E46D32EB-DDA8-9B4D-9957-E107E1F3FA9A}">
      <dsp:nvSpPr>
        <dsp:cNvPr id="0" name=""/>
        <dsp:cNvSpPr/>
      </dsp:nvSpPr>
      <dsp:spPr>
        <a:xfrm rot="10800000">
          <a:off x="0" y="636050"/>
          <a:ext cx="9821333" cy="642185"/>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2. Multimodal treatment plan with family and child	</a:t>
          </a:r>
        </a:p>
      </dsp:txBody>
      <dsp:txXfrm rot="10800000">
        <a:off x="0" y="636050"/>
        <a:ext cx="9821333" cy="417273"/>
      </dsp:txXfrm>
    </dsp:sp>
    <dsp:sp modelId="{F137B425-7585-1A49-AD45-FC06AD962F3B}">
      <dsp:nvSpPr>
        <dsp:cNvPr id="0" name=""/>
        <dsp:cNvSpPr/>
      </dsp:nvSpPr>
      <dsp:spPr>
        <a:xfrm rot="10800000">
          <a:off x="0" y="128"/>
          <a:ext cx="9821333" cy="642185"/>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1. Diagnostic Assessment</a:t>
          </a:r>
        </a:p>
      </dsp:txBody>
      <dsp:txXfrm rot="10800000">
        <a:off x="0" y="128"/>
        <a:ext cx="9821333" cy="4172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69323-68CF-614C-BE0C-81DCC0BC256C}">
      <dsp:nvSpPr>
        <dsp:cNvPr id="0" name=""/>
        <dsp:cNvSpPr/>
      </dsp:nvSpPr>
      <dsp:spPr>
        <a:xfrm>
          <a:off x="0" y="4363804"/>
          <a:ext cx="9990667" cy="572747"/>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0000"/>
              </a:solidFill>
            </a:rPr>
            <a:t>6. If residual anxiety, add SSRI</a:t>
          </a:r>
        </a:p>
      </dsp:txBody>
      <dsp:txXfrm>
        <a:off x="0" y="4363804"/>
        <a:ext cx="9990667" cy="572747"/>
      </dsp:txXfrm>
    </dsp:sp>
    <dsp:sp modelId="{6E437115-25FD-694A-8992-2034BFC4BD75}">
      <dsp:nvSpPr>
        <dsp:cNvPr id="0" name=""/>
        <dsp:cNvSpPr/>
      </dsp:nvSpPr>
      <dsp:spPr>
        <a:xfrm rot="10800000">
          <a:off x="0" y="3491511"/>
          <a:ext cx="9990667" cy="880884"/>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0000"/>
              </a:solidFill>
            </a:rPr>
            <a:t>5. ATX alternate as first line</a:t>
          </a:r>
        </a:p>
      </dsp:txBody>
      <dsp:txXfrm rot="10800000">
        <a:off x="0" y="3491511"/>
        <a:ext cx="9990667" cy="572372"/>
      </dsp:txXfrm>
    </dsp:sp>
    <dsp:sp modelId="{B2313C81-96E5-1646-A6BD-9C2B3BA28A6C}">
      <dsp:nvSpPr>
        <dsp:cNvPr id="0" name=""/>
        <dsp:cNvSpPr/>
      </dsp:nvSpPr>
      <dsp:spPr>
        <a:xfrm rot="10800000">
          <a:off x="0" y="2619217"/>
          <a:ext cx="9990667" cy="880884"/>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0000"/>
              </a:solidFill>
            </a:rPr>
            <a:t>4. Alternate Class (MPH or AMP)</a:t>
          </a:r>
        </a:p>
      </dsp:txBody>
      <dsp:txXfrm rot="10800000">
        <a:off x="0" y="2619217"/>
        <a:ext cx="9990667" cy="572372"/>
      </dsp:txXfrm>
    </dsp:sp>
    <dsp:sp modelId="{619ECE64-5A56-3348-85F7-A3AA430B0132}">
      <dsp:nvSpPr>
        <dsp:cNvPr id="0" name=""/>
        <dsp:cNvSpPr/>
      </dsp:nvSpPr>
      <dsp:spPr>
        <a:xfrm rot="10800000">
          <a:off x="0" y="1746923"/>
          <a:ext cx="9990667" cy="880884"/>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0000"/>
              </a:solidFill>
            </a:rPr>
            <a:t>3. Psychosocial </a:t>
          </a:r>
          <a:r>
            <a:rPr lang="en-US" sz="1600" b="1" kern="1200" dirty="0" err="1">
              <a:solidFill>
                <a:srgbClr val="000000"/>
              </a:solidFill>
            </a:rPr>
            <a:t>tx</a:t>
          </a:r>
          <a:r>
            <a:rPr lang="en-US" sz="1600" b="1" kern="1200" dirty="0">
              <a:solidFill>
                <a:srgbClr val="000000"/>
              </a:solidFill>
            </a:rPr>
            <a:t> + MPH or AMP</a:t>
          </a:r>
        </a:p>
      </dsp:txBody>
      <dsp:txXfrm rot="10800000">
        <a:off x="0" y="1746923"/>
        <a:ext cx="9990667" cy="572372"/>
      </dsp:txXfrm>
    </dsp:sp>
    <dsp:sp modelId="{E46D32EB-DDA8-9B4D-9957-E107E1F3FA9A}">
      <dsp:nvSpPr>
        <dsp:cNvPr id="0" name=""/>
        <dsp:cNvSpPr/>
      </dsp:nvSpPr>
      <dsp:spPr>
        <a:xfrm rot="10800000">
          <a:off x="0" y="874629"/>
          <a:ext cx="9990667" cy="880884"/>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2. Multimodal treatment plan with family and child	</a:t>
          </a:r>
        </a:p>
      </dsp:txBody>
      <dsp:txXfrm rot="10800000">
        <a:off x="0" y="874629"/>
        <a:ext cx="9990667" cy="572372"/>
      </dsp:txXfrm>
    </dsp:sp>
    <dsp:sp modelId="{F137B425-7585-1A49-AD45-FC06AD962F3B}">
      <dsp:nvSpPr>
        <dsp:cNvPr id="0" name=""/>
        <dsp:cNvSpPr/>
      </dsp:nvSpPr>
      <dsp:spPr>
        <a:xfrm rot="10800000">
          <a:off x="0" y="2336"/>
          <a:ext cx="9990667" cy="880884"/>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1. Diagnostic Assessment</a:t>
          </a:r>
        </a:p>
      </dsp:txBody>
      <dsp:txXfrm rot="10800000">
        <a:off x="0" y="2336"/>
        <a:ext cx="9990667" cy="5723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9E9147A6-0FE2-4264-A902-B8CAD3124305}" type="datetimeFigureOut">
              <a:rPr lang="en-US" smtClean="0"/>
              <a:t>10/13/2023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5DA1A487-6BAF-44F4-B2C1-61B366ADE2EF}" type="slidenum">
              <a:rPr lang="en-US" smtClean="0"/>
              <a:t>‹#›</a:t>
            </a:fld>
            <a:endParaRPr lang="en-US"/>
          </a:p>
        </p:txBody>
      </p:sp>
    </p:spTree>
    <p:extLst>
      <p:ext uri="{BB962C8B-B14F-4D97-AF65-F5344CB8AC3E}">
        <p14:creationId xmlns:p14="http://schemas.microsoft.com/office/powerpoint/2010/main" val="3364810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BB754324-E28A-4897-919C-EDC862D7EE7D}" type="datetimeFigureOut">
              <a:rPr lang="en-US" smtClean="0"/>
              <a:t>10/13/2023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72566C59-BAC0-4CE1-A859-46610F03C0CE}" type="slidenum">
              <a:rPr lang="en-US" smtClean="0"/>
              <a:t>‹#›</a:t>
            </a:fld>
            <a:endParaRPr lang="en-US"/>
          </a:p>
        </p:txBody>
      </p:sp>
    </p:spTree>
    <p:extLst>
      <p:ext uri="{BB962C8B-B14F-4D97-AF65-F5344CB8AC3E}">
        <p14:creationId xmlns:p14="http://schemas.microsoft.com/office/powerpoint/2010/main" val="2969090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66C59-BAC0-4CE1-A859-46610F03C0CE}" type="slidenum">
              <a:rPr lang="en-US" smtClean="0"/>
              <a:t>2</a:t>
            </a:fld>
            <a:endParaRPr lang="en-US"/>
          </a:p>
        </p:txBody>
      </p:sp>
    </p:spTree>
    <p:extLst>
      <p:ext uri="{BB962C8B-B14F-4D97-AF65-F5344CB8AC3E}">
        <p14:creationId xmlns:p14="http://schemas.microsoft.com/office/powerpoint/2010/main" val="1657555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effects on blood pressure daily compliance is important and tapering from higher doses is prudent</a:t>
            </a:r>
          </a:p>
        </p:txBody>
      </p:sp>
      <p:sp>
        <p:nvSpPr>
          <p:cNvPr id="4" name="Slide Number Placeholder 3"/>
          <p:cNvSpPr>
            <a:spLocks noGrp="1"/>
          </p:cNvSpPr>
          <p:nvPr>
            <p:ph type="sldNum" sz="quarter" idx="10"/>
          </p:nvPr>
        </p:nvSpPr>
        <p:spPr/>
        <p:txBody>
          <a:bodyPr/>
          <a:lstStyle/>
          <a:p>
            <a:fld id="{72566C59-BAC0-4CE1-A859-46610F03C0CE}" type="slidenum">
              <a:rPr lang="en-US" smtClean="0"/>
              <a:t>16</a:t>
            </a:fld>
            <a:endParaRPr lang="en-US"/>
          </a:p>
        </p:txBody>
      </p:sp>
    </p:spTree>
    <p:extLst>
      <p:ext uri="{BB962C8B-B14F-4D97-AF65-F5344CB8AC3E}">
        <p14:creationId xmlns:p14="http://schemas.microsoft.com/office/powerpoint/2010/main" val="4016290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9935">
              <a:defRPr sz="2700" b="1">
                <a:solidFill>
                  <a:schemeClr val="tx1"/>
                </a:solidFill>
                <a:latin typeface="Arial" charset="0"/>
                <a:ea typeface="ＭＳ Ｐゴシック" charset="0"/>
                <a:cs typeface="ＭＳ Ｐゴシック" charset="0"/>
              </a:defRPr>
            </a:lvl1pPr>
            <a:lvl2pPr marL="748748" indent="-287979" defTabSz="959935">
              <a:defRPr sz="2700" b="1">
                <a:solidFill>
                  <a:schemeClr val="tx1"/>
                </a:solidFill>
                <a:latin typeface="Arial" charset="0"/>
                <a:ea typeface="ＭＳ Ｐゴシック" charset="0"/>
              </a:defRPr>
            </a:lvl2pPr>
            <a:lvl3pPr marL="1151920" indent="-230384" defTabSz="959935">
              <a:defRPr sz="2700" b="1">
                <a:solidFill>
                  <a:schemeClr val="tx1"/>
                </a:solidFill>
                <a:latin typeface="Arial" charset="0"/>
                <a:ea typeface="ＭＳ Ｐゴシック" charset="0"/>
              </a:defRPr>
            </a:lvl3pPr>
            <a:lvl4pPr marL="1612689" indent="-230384" defTabSz="959935">
              <a:defRPr sz="2700" b="1">
                <a:solidFill>
                  <a:schemeClr val="tx1"/>
                </a:solidFill>
                <a:latin typeface="Arial" charset="0"/>
                <a:ea typeface="ＭＳ Ｐゴシック" charset="0"/>
              </a:defRPr>
            </a:lvl4pPr>
            <a:lvl5pPr marL="2073457" indent="-230384" defTabSz="959935">
              <a:defRPr sz="2700" b="1">
                <a:solidFill>
                  <a:schemeClr val="tx1"/>
                </a:solidFill>
                <a:latin typeface="Arial" charset="0"/>
                <a:ea typeface="ＭＳ Ｐゴシック" charset="0"/>
              </a:defRPr>
            </a:lvl5pPr>
            <a:lvl6pPr marL="2534226" indent="-230384" algn="ctr" defTabSz="959935" eaLnBrk="0" fontAlgn="base" hangingPunct="0">
              <a:spcBef>
                <a:spcPct val="0"/>
              </a:spcBef>
              <a:spcAft>
                <a:spcPct val="0"/>
              </a:spcAft>
              <a:defRPr sz="2700" b="1">
                <a:solidFill>
                  <a:schemeClr val="tx1"/>
                </a:solidFill>
                <a:latin typeface="Arial" charset="0"/>
                <a:ea typeface="ＭＳ Ｐゴシック" charset="0"/>
              </a:defRPr>
            </a:lvl6pPr>
            <a:lvl7pPr marL="2994993" indent="-230384" algn="ctr" defTabSz="959935" eaLnBrk="0" fontAlgn="base" hangingPunct="0">
              <a:spcBef>
                <a:spcPct val="0"/>
              </a:spcBef>
              <a:spcAft>
                <a:spcPct val="0"/>
              </a:spcAft>
              <a:defRPr sz="2700" b="1">
                <a:solidFill>
                  <a:schemeClr val="tx1"/>
                </a:solidFill>
                <a:latin typeface="Arial" charset="0"/>
                <a:ea typeface="ＭＳ Ｐゴシック" charset="0"/>
              </a:defRPr>
            </a:lvl7pPr>
            <a:lvl8pPr marL="3455763" indent="-230384" algn="ctr" defTabSz="959935" eaLnBrk="0" fontAlgn="base" hangingPunct="0">
              <a:spcBef>
                <a:spcPct val="0"/>
              </a:spcBef>
              <a:spcAft>
                <a:spcPct val="0"/>
              </a:spcAft>
              <a:defRPr sz="2700" b="1">
                <a:solidFill>
                  <a:schemeClr val="tx1"/>
                </a:solidFill>
                <a:latin typeface="Arial" charset="0"/>
                <a:ea typeface="ＭＳ Ｐゴシック" charset="0"/>
              </a:defRPr>
            </a:lvl8pPr>
            <a:lvl9pPr marL="3916530" indent="-230384" algn="ctr" defTabSz="959935" eaLnBrk="0" fontAlgn="base" hangingPunct="0">
              <a:spcBef>
                <a:spcPct val="0"/>
              </a:spcBef>
              <a:spcAft>
                <a:spcPct val="0"/>
              </a:spcAft>
              <a:defRPr sz="2700" b="1">
                <a:solidFill>
                  <a:schemeClr val="tx1"/>
                </a:solidFill>
                <a:latin typeface="Arial" charset="0"/>
                <a:ea typeface="ＭＳ Ｐゴシック" charset="0"/>
              </a:defRPr>
            </a:lvl9pPr>
          </a:lstStyle>
          <a:p>
            <a:r>
              <a:rPr lang="en-US" sz="1200" b="0">
                <a:latin typeface="Times New Roman" charset="0"/>
              </a:rPr>
              <a:t>Unit K: Most Out of Meds</a:t>
            </a:r>
          </a:p>
        </p:txBody>
      </p:sp>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9935">
              <a:defRPr sz="2700" b="1">
                <a:solidFill>
                  <a:schemeClr val="tx1"/>
                </a:solidFill>
                <a:latin typeface="Arial" charset="0"/>
                <a:ea typeface="ＭＳ Ｐゴシック" charset="0"/>
                <a:cs typeface="ＭＳ Ｐゴシック" charset="0"/>
              </a:defRPr>
            </a:lvl1pPr>
            <a:lvl2pPr marL="748748" indent="-287979" defTabSz="959935">
              <a:defRPr sz="2700" b="1">
                <a:solidFill>
                  <a:schemeClr val="tx1"/>
                </a:solidFill>
                <a:latin typeface="Arial" charset="0"/>
                <a:ea typeface="ＭＳ Ｐゴシック" charset="0"/>
              </a:defRPr>
            </a:lvl2pPr>
            <a:lvl3pPr marL="1151920" indent="-230384" defTabSz="959935">
              <a:defRPr sz="2700" b="1">
                <a:solidFill>
                  <a:schemeClr val="tx1"/>
                </a:solidFill>
                <a:latin typeface="Arial" charset="0"/>
                <a:ea typeface="ＭＳ Ｐゴシック" charset="0"/>
              </a:defRPr>
            </a:lvl3pPr>
            <a:lvl4pPr marL="1612689" indent="-230384" defTabSz="959935">
              <a:defRPr sz="2700" b="1">
                <a:solidFill>
                  <a:schemeClr val="tx1"/>
                </a:solidFill>
                <a:latin typeface="Arial" charset="0"/>
                <a:ea typeface="ＭＳ Ｐゴシック" charset="0"/>
              </a:defRPr>
            </a:lvl4pPr>
            <a:lvl5pPr marL="2073457" indent="-230384" defTabSz="959935">
              <a:defRPr sz="2700" b="1">
                <a:solidFill>
                  <a:schemeClr val="tx1"/>
                </a:solidFill>
                <a:latin typeface="Arial" charset="0"/>
                <a:ea typeface="ＭＳ Ｐゴシック" charset="0"/>
              </a:defRPr>
            </a:lvl5pPr>
            <a:lvl6pPr marL="2534226" indent="-230384" algn="ctr" defTabSz="959935" eaLnBrk="0" fontAlgn="base" hangingPunct="0">
              <a:spcBef>
                <a:spcPct val="0"/>
              </a:spcBef>
              <a:spcAft>
                <a:spcPct val="0"/>
              </a:spcAft>
              <a:defRPr sz="2700" b="1">
                <a:solidFill>
                  <a:schemeClr val="tx1"/>
                </a:solidFill>
                <a:latin typeface="Arial" charset="0"/>
                <a:ea typeface="ＭＳ Ｐゴシック" charset="0"/>
              </a:defRPr>
            </a:lvl6pPr>
            <a:lvl7pPr marL="2994993" indent="-230384" algn="ctr" defTabSz="959935" eaLnBrk="0" fontAlgn="base" hangingPunct="0">
              <a:spcBef>
                <a:spcPct val="0"/>
              </a:spcBef>
              <a:spcAft>
                <a:spcPct val="0"/>
              </a:spcAft>
              <a:defRPr sz="2700" b="1">
                <a:solidFill>
                  <a:schemeClr val="tx1"/>
                </a:solidFill>
                <a:latin typeface="Arial" charset="0"/>
                <a:ea typeface="ＭＳ Ｐゴシック" charset="0"/>
              </a:defRPr>
            </a:lvl7pPr>
            <a:lvl8pPr marL="3455763" indent="-230384" algn="ctr" defTabSz="959935" eaLnBrk="0" fontAlgn="base" hangingPunct="0">
              <a:spcBef>
                <a:spcPct val="0"/>
              </a:spcBef>
              <a:spcAft>
                <a:spcPct val="0"/>
              </a:spcAft>
              <a:defRPr sz="2700" b="1">
                <a:solidFill>
                  <a:schemeClr val="tx1"/>
                </a:solidFill>
                <a:latin typeface="Arial" charset="0"/>
                <a:ea typeface="ＭＳ Ｐゴシック" charset="0"/>
              </a:defRPr>
            </a:lvl8pPr>
            <a:lvl9pPr marL="3916530" indent="-230384" algn="ctr" defTabSz="959935" eaLnBrk="0" fontAlgn="base" hangingPunct="0">
              <a:spcBef>
                <a:spcPct val="0"/>
              </a:spcBef>
              <a:spcAft>
                <a:spcPct val="0"/>
              </a:spcAft>
              <a:defRPr sz="2700" b="1">
                <a:solidFill>
                  <a:schemeClr val="tx1"/>
                </a:solidFill>
                <a:latin typeface="Arial" charset="0"/>
                <a:ea typeface="ＭＳ Ｐゴシック" charset="0"/>
              </a:defRPr>
            </a:lvl9pPr>
          </a:lstStyle>
          <a:p>
            <a:fld id="{D316FB10-1C0E-6C45-B5E2-83D9808A52E2}" type="slidenum">
              <a:rPr lang="en-US" sz="1200" b="0">
                <a:latin typeface="Times New Roman" charset="0"/>
              </a:rPr>
              <a:pPr/>
              <a:t>17</a:t>
            </a:fld>
            <a:endParaRPr lang="en-US" sz="1200" b="0">
              <a:latin typeface="Times New Roman" charset="0"/>
            </a:endParaRPr>
          </a:p>
        </p:txBody>
      </p:sp>
      <p:sp>
        <p:nvSpPr>
          <p:cNvPr id="64515" name="Rectangle 2"/>
          <p:cNvSpPr>
            <a:spLocks noGrp="1" noRot="1" noChangeAspect="1" noChangeArrowheads="1" noTextEdit="1"/>
          </p:cNvSpPr>
          <p:nvPr>
            <p:ph type="sldImg"/>
          </p:nvPr>
        </p:nvSpPr>
        <p:spPr>
          <a:xfrm>
            <a:off x="406400" y="701675"/>
            <a:ext cx="6197600" cy="3486150"/>
          </a:xfrm>
          <a:ln/>
        </p:spPr>
      </p:sp>
      <p:sp>
        <p:nvSpPr>
          <p:cNvPr id="64516" name="Rectangle 3"/>
          <p:cNvSpPr>
            <a:spLocks noGrp="1" noChangeArrowheads="1"/>
          </p:cNvSpPr>
          <p:nvPr>
            <p:ph type="body" idx="1"/>
          </p:nvPr>
        </p:nvSpPr>
        <p:spPr>
          <a:xfrm>
            <a:off x="933109" y="4414846"/>
            <a:ext cx="5144193" cy="418305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16-week study. P values: active versus placebo</a:t>
            </a:r>
          </a:p>
          <a:p>
            <a:r>
              <a:rPr lang="en-US" dirty="0">
                <a:latin typeface="Times New Roman" charset="0"/>
                <a:ea typeface="ＭＳ Ｐゴシック" charset="0"/>
                <a:cs typeface="ＭＳ Ｐゴシック" charset="0"/>
              </a:rPr>
              <a:t>Placebo: mean age 9.7; 91% male; combined 19%, inattentive 81%; prior stimulant treatment 63%, prior clonidine treatment 56%</a:t>
            </a:r>
          </a:p>
          <a:p>
            <a:r>
              <a:rPr lang="en-US" dirty="0">
                <a:latin typeface="Times New Roman" charset="0"/>
                <a:ea typeface="ＭＳ Ｐゴシック" charset="0"/>
                <a:cs typeface="ＭＳ Ｐゴシック" charset="0"/>
              </a:rPr>
              <a:t>Methylphenidate: mean age 10.7; combined 32%, inattentive 65% hyperactive/impulsive 3%; prior stimulant treatment 62%, prior clonidine treatment 27%</a:t>
            </a:r>
          </a:p>
          <a:p>
            <a:r>
              <a:rPr lang="en-US" dirty="0">
                <a:latin typeface="Times New Roman" charset="0"/>
                <a:ea typeface="ＭＳ Ｐゴシック" charset="0"/>
                <a:cs typeface="ＭＳ Ｐゴシック" charset="0"/>
              </a:rPr>
              <a:t>Clonidine: mean age 9.7; combined 21%, inattentive 76%, hyperactive/impulsive 3%; prior stimulant treatment 62%, prior clonidine treatment 32%</a:t>
            </a:r>
          </a:p>
          <a:p>
            <a:r>
              <a:rPr lang="en-US" dirty="0">
                <a:latin typeface="Times New Roman" charset="0"/>
                <a:ea typeface="ＭＳ Ｐゴシック" charset="0"/>
                <a:cs typeface="ＭＳ Ｐゴシック" charset="0"/>
              </a:rPr>
              <a:t>Combined: mean age 10.6; combined 33%, inattentive 64%, hyperactive/impulsive 3%; prior stimulant treatment 45%, prior clonidine treatment 30%</a:t>
            </a:r>
          </a:p>
          <a:p>
            <a:r>
              <a:rPr lang="en-US" dirty="0">
                <a:latin typeface="Times New Roman" charset="0"/>
                <a:ea typeface="ＭＳ Ｐゴシック" charset="0"/>
                <a:cs typeface="ＭＳ Ｐゴシック" charset="0"/>
              </a:rPr>
              <a:t>Methylphenidate (alone or combined group): 1 year older, more pubertal cases, fewer inattentive and more combined, lower baseline </a:t>
            </a:r>
            <a:r>
              <a:rPr lang="en-US" dirty="0" err="1">
                <a:latin typeface="Times New Roman" charset="0"/>
                <a:ea typeface="ＭＳ Ｐゴシック" charset="0"/>
                <a:cs typeface="ＭＳ Ｐゴシック" charset="0"/>
              </a:rPr>
              <a:t>Conners</a:t>
            </a:r>
            <a:r>
              <a:rPr lang="en-US" dirty="0">
                <a:latin typeface="Times New Roman" charset="0"/>
                <a:ea typeface="ＭＳ Ｐゴシック" charset="0"/>
                <a:cs typeface="ＭＳ Ｐゴシック" charset="0"/>
              </a:rPr>
              <a:t>-ASQ-Teacher scores.</a:t>
            </a:r>
          </a:p>
          <a:p>
            <a:r>
              <a:rPr lang="en-US" dirty="0">
                <a:latin typeface="Times New Roman" charset="0"/>
                <a:ea typeface="ＭＳ Ｐゴシック" charset="0"/>
                <a:cs typeface="ＭＳ Ｐゴシック" charset="0"/>
              </a:rPr>
              <a:t>Combined versus other: more girls</a:t>
            </a:r>
          </a:p>
        </p:txBody>
      </p:sp>
    </p:spTree>
    <p:extLst>
      <p:ext uri="{BB962C8B-B14F-4D97-AF65-F5344CB8AC3E}">
        <p14:creationId xmlns:p14="http://schemas.microsoft.com/office/powerpoint/2010/main" val="1415677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You can treat! You just cannot be the only one helping the kid if there are serious other comorbidities!!!! BUT you can still treat.</a:t>
            </a:r>
          </a:p>
        </p:txBody>
      </p:sp>
      <p:sp>
        <p:nvSpPr>
          <p:cNvPr id="4" name="Slide Number Placeholder 3"/>
          <p:cNvSpPr>
            <a:spLocks noGrp="1"/>
          </p:cNvSpPr>
          <p:nvPr>
            <p:ph type="sldNum" sz="quarter" idx="10"/>
          </p:nvPr>
        </p:nvSpPr>
        <p:spPr/>
        <p:txBody>
          <a:bodyPr/>
          <a:lstStyle/>
          <a:p>
            <a:pPr>
              <a:defRPr/>
            </a:pPr>
            <a:fld id="{C47AA5FC-EC20-4E45-8BDD-3A77A0258C26}" type="slidenum">
              <a:rPr lang="en-US" smtClean="0"/>
              <a:pPr>
                <a:defRPr/>
              </a:pPr>
              <a:t>18</a:t>
            </a:fld>
            <a:endParaRPr lang="en-US"/>
          </a:p>
        </p:txBody>
      </p:sp>
    </p:spTree>
    <p:extLst>
      <p:ext uri="{BB962C8B-B14F-4D97-AF65-F5344CB8AC3E}">
        <p14:creationId xmlns:p14="http://schemas.microsoft.com/office/powerpoint/2010/main" val="767819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39A56-4163-446D-8FA5-17D999E8431D}" type="slidenum">
              <a:rPr lang="en-US" smtClean="0"/>
              <a:pPr/>
              <a:t>19</a:t>
            </a:fld>
            <a:endParaRPr lang="en-US"/>
          </a:p>
        </p:txBody>
      </p:sp>
    </p:spTree>
    <p:extLst>
      <p:ext uri="{BB962C8B-B14F-4D97-AF65-F5344CB8AC3E}">
        <p14:creationId xmlns:p14="http://schemas.microsoft.com/office/powerpoint/2010/main" val="4138587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This is same for any</a:t>
            </a:r>
            <a:r>
              <a:rPr lang="en-US" baseline="0" dirty="0"/>
              <a:t> comorbidity—start the psychosocial </a:t>
            </a:r>
            <a:r>
              <a:rPr lang="en-US" baseline="0" dirty="0" err="1"/>
              <a:t>tx</a:t>
            </a:r>
            <a:r>
              <a:rPr lang="en-US" baseline="0" dirty="0"/>
              <a:t> for that comorbidity and if after treating ADHD with good meds and after good psychosocial </a:t>
            </a:r>
            <a:r>
              <a:rPr lang="en-US" baseline="0" dirty="0" err="1"/>
              <a:t>tx</a:t>
            </a:r>
            <a:r>
              <a:rPr lang="en-US" baseline="0" dirty="0"/>
              <a:t>, there is residual </a:t>
            </a:r>
            <a:r>
              <a:rPr lang="en-US" baseline="0" dirty="0" err="1"/>
              <a:t>sx</a:t>
            </a:r>
            <a:r>
              <a:rPr lang="en-US" baseline="0" dirty="0"/>
              <a:t> of comorbidity, </a:t>
            </a:r>
            <a:r>
              <a:rPr lang="en-US" baseline="0" dirty="0" err="1"/>
              <a:t>tx</a:t>
            </a:r>
            <a:r>
              <a:rPr lang="en-US" baseline="0" dirty="0"/>
              <a:t> it with another </a:t>
            </a:r>
            <a:r>
              <a:rPr lang="en-US" baseline="0" dirty="0" err="1"/>
              <a:t>rmed</a:t>
            </a:r>
            <a:endParaRPr lang="en-US" dirty="0"/>
          </a:p>
        </p:txBody>
      </p:sp>
      <p:sp>
        <p:nvSpPr>
          <p:cNvPr id="4" name="Slide Number Placeholder 3"/>
          <p:cNvSpPr>
            <a:spLocks noGrp="1"/>
          </p:cNvSpPr>
          <p:nvPr>
            <p:ph type="sldNum" sz="quarter" idx="10"/>
          </p:nvPr>
        </p:nvSpPr>
        <p:spPr/>
        <p:txBody>
          <a:bodyPr/>
          <a:lstStyle/>
          <a:p>
            <a:pPr>
              <a:defRPr/>
            </a:pPr>
            <a:fld id="{C47AA5FC-EC20-4E45-8BDD-3A77A0258C26}" type="slidenum">
              <a:rPr lang="en-US" smtClean="0"/>
              <a:pPr>
                <a:defRPr/>
              </a:pPr>
              <a:t>20</a:t>
            </a:fld>
            <a:endParaRPr lang="en-US"/>
          </a:p>
        </p:txBody>
      </p:sp>
    </p:spTree>
    <p:extLst>
      <p:ext uri="{BB962C8B-B14F-4D97-AF65-F5344CB8AC3E}">
        <p14:creationId xmlns:p14="http://schemas.microsoft.com/office/powerpoint/2010/main" val="1581899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39A56-4163-446D-8FA5-17D999E8431D}" type="slidenum">
              <a:rPr lang="en-US" smtClean="0"/>
              <a:pPr/>
              <a:t>24</a:t>
            </a:fld>
            <a:endParaRPr lang="en-US"/>
          </a:p>
        </p:txBody>
      </p:sp>
    </p:spTree>
    <p:extLst>
      <p:ext uri="{BB962C8B-B14F-4D97-AF65-F5344CB8AC3E}">
        <p14:creationId xmlns:p14="http://schemas.microsoft.com/office/powerpoint/2010/main" val="3578345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39A56-4163-446D-8FA5-17D999E8431D}" type="slidenum">
              <a:rPr lang="en-US" smtClean="0"/>
              <a:pPr/>
              <a:t>26</a:t>
            </a:fld>
            <a:endParaRPr lang="en-US"/>
          </a:p>
        </p:txBody>
      </p:sp>
    </p:spTree>
    <p:extLst>
      <p:ext uri="{BB962C8B-B14F-4D97-AF65-F5344CB8AC3E}">
        <p14:creationId xmlns:p14="http://schemas.microsoft.com/office/powerpoint/2010/main" val="2044156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Weight based dosing not effective</a:t>
            </a:r>
          </a:p>
        </p:txBody>
      </p:sp>
      <p:sp>
        <p:nvSpPr>
          <p:cNvPr id="4" name="Slide Number Placeholder 3"/>
          <p:cNvSpPr>
            <a:spLocks noGrp="1"/>
          </p:cNvSpPr>
          <p:nvPr>
            <p:ph type="sldNum" sz="quarter" idx="5"/>
          </p:nvPr>
        </p:nvSpPr>
        <p:spPr/>
        <p:txBody>
          <a:bodyPr/>
          <a:lstStyle/>
          <a:p>
            <a:fld id="{72566C59-BAC0-4CE1-A859-46610F03C0CE}" type="slidenum">
              <a:rPr lang="en-US" smtClean="0"/>
              <a:t>5</a:t>
            </a:fld>
            <a:endParaRPr lang="en-US"/>
          </a:p>
        </p:txBody>
      </p:sp>
    </p:spTree>
    <p:extLst>
      <p:ext uri="{BB962C8B-B14F-4D97-AF65-F5344CB8AC3E}">
        <p14:creationId xmlns:p14="http://schemas.microsoft.com/office/powerpoint/2010/main" val="278620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Defining, landmark study for the treatment of ADHD</a:t>
            </a:r>
          </a:p>
        </p:txBody>
      </p:sp>
      <p:sp>
        <p:nvSpPr>
          <p:cNvPr id="4" name="Slide Number Placeholder 3"/>
          <p:cNvSpPr>
            <a:spLocks noGrp="1"/>
          </p:cNvSpPr>
          <p:nvPr>
            <p:ph type="sldNum" sz="quarter" idx="10"/>
          </p:nvPr>
        </p:nvSpPr>
        <p:spPr/>
        <p:txBody>
          <a:bodyPr/>
          <a:lstStyle/>
          <a:p>
            <a:fld id="{72566C59-BAC0-4CE1-A859-46610F03C0CE}" type="slidenum">
              <a:rPr lang="en-US" smtClean="0"/>
              <a:t>6</a:t>
            </a:fld>
            <a:endParaRPr lang="en-US"/>
          </a:p>
        </p:txBody>
      </p:sp>
    </p:spTree>
    <p:extLst>
      <p:ext uri="{BB962C8B-B14F-4D97-AF65-F5344CB8AC3E}">
        <p14:creationId xmlns:p14="http://schemas.microsoft.com/office/powerpoint/2010/main" val="376991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9935">
              <a:defRPr sz="2700" b="1">
                <a:solidFill>
                  <a:schemeClr val="tx1"/>
                </a:solidFill>
                <a:latin typeface="Arial" charset="0"/>
                <a:ea typeface="ＭＳ Ｐゴシック" charset="0"/>
                <a:cs typeface="ＭＳ Ｐゴシック" charset="0"/>
              </a:defRPr>
            </a:lvl1pPr>
            <a:lvl2pPr marL="748748" indent="-287979" defTabSz="959935">
              <a:defRPr sz="2700" b="1">
                <a:solidFill>
                  <a:schemeClr val="tx1"/>
                </a:solidFill>
                <a:latin typeface="Arial" charset="0"/>
                <a:ea typeface="ＭＳ Ｐゴシック" charset="0"/>
              </a:defRPr>
            </a:lvl2pPr>
            <a:lvl3pPr marL="1151920" indent="-230384" defTabSz="959935">
              <a:defRPr sz="2700" b="1">
                <a:solidFill>
                  <a:schemeClr val="tx1"/>
                </a:solidFill>
                <a:latin typeface="Arial" charset="0"/>
                <a:ea typeface="ＭＳ Ｐゴシック" charset="0"/>
              </a:defRPr>
            </a:lvl3pPr>
            <a:lvl4pPr marL="1612689" indent="-230384" defTabSz="959935">
              <a:defRPr sz="2700" b="1">
                <a:solidFill>
                  <a:schemeClr val="tx1"/>
                </a:solidFill>
                <a:latin typeface="Arial" charset="0"/>
                <a:ea typeface="ＭＳ Ｐゴシック" charset="0"/>
              </a:defRPr>
            </a:lvl4pPr>
            <a:lvl5pPr marL="2073457" indent="-230384" defTabSz="959935">
              <a:defRPr sz="2700" b="1">
                <a:solidFill>
                  <a:schemeClr val="tx1"/>
                </a:solidFill>
                <a:latin typeface="Arial" charset="0"/>
                <a:ea typeface="ＭＳ Ｐゴシック" charset="0"/>
              </a:defRPr>
            </a:lvl5pPr>
            <a:lvl6pPr marL="2534226" indent="-230384" algn="ctr" defTabSz="959935" eaLnBrk="0" fontAlgn="base" hangingPunct="0">
              <a:spcBef>
                <a:spcPct val="0"/>
              </a:spcBef>
              <a:spcAft>
                <a:spcPct val="0"/>
              </a:spcAft>
              <a:defRPr sz="2700" b="1">
                <a:solidFill>
                  <a:schemeClr val="tx1"/>
                </a:solidFill>
                <a:latin typeface="Arial" charset="0"/>
                <a:ea typeface="ＭＳ Ｐゴシック" charset="0"/>
              </a:defRPr>
            </a:lvl6pPr>
            <a:lvl7pPr marL="2994993" indent="-230384" algn="ctr" defTabSz="959935" eaLnBrk="0" fontAlgn="base" hangingPunct="0">
              <a:spcBef>
                <a:spcPct val="0"/>
              </a:spcBef>
              <a:spcAft>
                <a:spcPct val="0"/>
              </a:spcAft>
              <a:defRPr sz="2700" b="1">
                <a:solidFill>
                  <a:schemeClr val="tx1"/>
                </a:solidFill>
                <a:latin typeface="Arial" charset="0"/>
                <a:ea typeface="ＭＳ Ｐゴシック" charset="0"/>
              </a:defRPr>
            </a:lvl7pPr>
            <a:lvl8pPr marL="3455763" indent="-230384" algn="ctr" defTabSz="959935" eaLnBrk="0" fontAlgn="base" hangingPunct="0">
              <a:spcBef>
                <a:spcPct val="0"/>
              </a:spcBef>
              <a:spcAft>
                <a:spcPct val="0"/>
              </a:spcAft>
              <a:defRPr sz="2700" b="1">
                <a:solidFill>
                  <a:schemeClr val="tx1"/>
                </a:solidFill>
                <a:latin typeface="Arial" charset="0"/>
                <a:ea typeface="ＭＳ Ｐゴシック" charset="0"/>
              </a:defRPr>
            </a:lvl8pPr>
            <a:lvl9pPr marL="3916530" indent="-230384" algn="ctr" defTabSz="959935" eaLnBrk="0" fontAlgn="base" hangingPunct="0">
              <a:spcBef>
                <a:spcPct val="0"/>
              </a:spcBef>
              <a:spcAft>
                <a:spcPct val="0"/>
              </a:spcAft>
              <a:defRPr sz="2700" b="1">
                <a:solidFill>
                  <a:schemeClr val="tx1"/>
                </a:solidFill>
                <a:latin typeface="Arial" charset="0"/>
                <a:ea typeface="ＭＳ Ｐゴシック" charset="0"/>
              </a:defRPr>
            </a:lvl9pPr>
          </a:lstStyle>
          <a:p>
            <a:r>
              <a:rPr lang="en-US" sz="1200" b="0">
                <a:latin typeface="Times New Roman" charset="0"/>
              </a:rPr>
              <a:t>Unit K: Most Out of Meds</a:t>
            </a:r>
          </a:p>
        </p:txBody>
      </p:sp>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9935">
              <a:defRPr sz="2700" b="1">
                <a:solidFill>
                  <a:schemeClr val="tx1"/>
                </a:solidFill>
                <a:latin typeface="Arial" charset="0"/>
                <a:ea typeface="ＭＳ Ｐゴシック" charset="0"/>
                <a:cs typeface="ＭＳ Ｐゴシック" charset="0"/>
              </a:defRPr>
            </a:lvl1pPr>
            <a:lvl2pPr marL="748748" indent="-287979" defTabSz="959935">
              <a:defRPr sz="2700" b="1">
                <a:solidFill>
                  <a:schemeClr val="tx1"/>
                </a:solidFill>
                <a:latin typeface="Arial" charset="0"/>
                <a:ea typeface="ＭＳ Ｐゴシック" charset="0"/>
              </a:defRPr>
            </a:lvl2pPr>
            <a:lvl3pPr marL="1151920" indent="-230384" defTabSz="959935">
              <a:defRPr sz="2700" b="1">
                <a:solidFill>
                  <a:schemeClr val="tx1"/>
                </a:solidFill>
                <a:latin typeface="Arial" charset="0"/>
                <a:ea typeface="ＭＳ Ｐゴシック" charset="0"/>
              </a:defRPr>
            </a:lvl3pPr>
            <a:lvl4pPr marL="1612689" indent="-230384" defTabSz="959935">
              <a:defRPr sz="2700" b="1">
                <a:solidFill>
                  <a:schemeClr val="tx1"/>
                </a:solidFill>
                <a:latin typeface="Arial" charset="0"/>
                <a:ea typeface="ＭＳ Ｐゴシック" charset="0"/>
              </a:defRPr>
            </a:lvl4pPr>
            <a:lvl5pPr marL="2073457" indent="-230384" defTabSz="959935">
              <a:defRPr sz="2700" b="1">
                <a:solidFill>
                  <a:schemeClr val="tx1"/>
                </a:solidFill>
                <a:latin typeface="Arial" charset="0"/>
                <a:ea typeface="ＭＳ Ｐゴシック" charset="0"/>
              </a:defRPr>
            </a:lvl5pPr>
            <a:lvl6pPr marL="2534226" indent="-230384" algn="ctr" defTabSz="959935" eaLnBrk="0" fontAlgn="base" hangingPunct="0">
              <a:spcBef>
                <a:spcPct val="0"/>
              </a:spcBef>
              <a:spcAft>
                <a:spcPct val="0"/>
              </a:spcAft>
              <a:defRPr sz="2700" b="1">
                <a:solidFill>
                  <a:schemeClr val="tx1"/>
                </a:solidFill>
                <a:latin typeface="Arial" charset="0"/>
                <a:ea typeface="ＭＳ Ｐゴシック" charset="0"/>
              </a:defRPr>
            </a:lvl6pPr>
            <a:lvl7pPr marL="2994993" indent="-230384" algn="ctr" defTabSz="959935" eaLnBrk="0" fontAlgn="base" hangingPunct="0">
              <a:spcBef>
                <a:spcPct val="0"/>
              </a:spcBef>
              <a:spcAft>
                <a:spcPct val="0"/>
              </a:spcAft>
              <a:defRPr sz="2700" b="1">
                <a:solidFill>
                  <a:schemeClr val="tx1"/>
                </a:solidFill>
                <a:latin typeface="Arial" charset="0"/>
                <a:ea typeface="ＭＳ Ｐゴシック" charset="0"/>
              </a:defRPr>
            </a:lvl7pPr>
            <a:lvl8pPr marL="3455763" indent="-230384" algn="ctr" defTabSz="959935" eaLnBrk="0" fontAlgn="base" hangingPunct="0">
              <a:spcBef>
                <a:spcPct val="0"/>
              </a:spcBef>
              <a:spcAft>
                <a:spcPct val="0"/>
              </a:spcAft>
              <a:defRPr sz="2700" b="1">
                <a:solidFill>
                  <a:schemeClr val="tx1"/>
                </a:solidFill>
                <a:latin typeface="Arial" charset="0"/>
                <a:ea typeface="ＭＳ Ｐゴシック" charset="0"/>
              </a:defRPr>
            </a:lvl8pPr>
            <a:lvl9pPr marL="3916530" indent="-230384" algn="ctr" defTabSz="959935" eaLnBrk="0" fontAlgn="base" hangingPunct="0">
              <a:spcBef>
                <a:spcPct val="0"/>
              </a:spcBef>
              <a:spcAft>
                <a:spcPct val="0"/>
              </a:spcAft>
              <a:defRPr sz="2700" b="1">
                <a:solidFill>
                  <a:schemeClr val="tx1"/>
                </a:solidFill>
                <a:latin typeface="Arial" charset="0"/>
                <a:ea typeface="ＭＳ Ｐゴシック" charset="0"/>
              </a:defRPr>
            </a:lvl9pPr>
          </a:lstStyle>
          <a:p>
            <a:fld id="{7CA60D98-7AEF-5948-9C70-42FE7D355F03}" type="slidenum">
              <a:rPr lang="en-US" sz="1200" b="0">
                <a:latin typeface="Times New Roman" charset="0"/>
              </a:rPr>
              <a:pPr/>
              <a:t>7</a:t>
            </a:fld>
            <a:endParaRPr lang="en-US" sz="1200" b="0">
              <a:latin typeface="Times New Roman" charset="0"/>
            </a:endParaRPr>
          </a:p>
        </p:txBody>
      </p:sp>
      <p:sp>
        <p:nvSpPr>
          <p:cNvPr id="25603" name="Rectangle 2"/>
          <p:cNvSpPr>
            <a:spLocks noGrp="1" noRot="1" noChangeAspect="1" noChangeArrowheads="1" noTextEdit="1"/>
          </p:cNvSpPr>
          <p:nvPr>
            <p:ph type="sldImg"/>
          </p:nvPr>
        </p:nvSpPr>
        <p:spPr>
          <a:xfrm>
            <a:off x="403225" y="696913"/>
            <a:ext cx="6203950" cy="3490912"/>
          </a:xfrm>
          <a:ln/>
        </p:spPr>
      </p:sp>
      <p:sp>
        <p:nvSpPr>
          <p:cNvPr id="25604" name="Rectangle 3"/>
          <p:cNvSpPr>
            <a:spLocks noGrp="1" noChangeArrowheads="1"/>
          </p:cNvSpPr>
          <p:nvPr>
            <p:ph type="body" idx="1"/>
          </p:nvPr>
        </p:nvSpPr>
        <p:spPr>
          <a:xfrm>
            <a:off x="234493" y="4414842"/>
            <a:ext cx="6541422" cy="472757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CA" dirty="0">
                <a:latin typeface="Times New Roman" charset="0"/>
                <a:ea typeface="ＭＳ Ｐゴシック" charset="0"/>
                <a:cs typeface="ＭＳ Ｐゴシック" charset="0"/>
              </a:rPr>
              <a:t>MTA Study: Remission Rates Increased With Increasing Dose</a:t>
            </a:r>
          </a:p>
          <a:p>
            <a:pPr marL="115192" lvl="1" indent="115192"/>
            <a:r>
              <a:rPr lang="en-US" b="1" dirty="0">
                <a:latin typeface="Times New Roman" charset="0"/>
                <a:ea typeface="ＭＳ Ｐゴシック" charset="0"/>
              </a:rPr>
              <a:t>Message:</a:t>
            </a:r>
            <a:r>
              <a:rPr lang="en-US" dirty="0">
                <a:latin typeface="Times New Roman" charset="0"/>
                <a:ea typeface="ＭＳ Ｐゴシック" charset="0"/>
              </a:rPr>
              <a:t> In the MTA trial only 25% of patients receiving community care achieved remission compared to 56% of those in the medication arm, who received adequately titrated methylphenidate treatment. Under dosing of methylphenidate in the community was largely responsible for this difference.</a:t>
            </a:r>
            <a:r>
              <a:rPr lang="en-CA" dirty="0">
                <a:latin typeface="Times New Roman" charset="0"/>
                <a:ea typeface="ＭＳ Ｐゴシック" charset="0"/>
              </a:rPr>
              <a:t> </a:t>
            </a:r>
          </a:p>
          <a:p>
            <a:pPr marL="115192" lvl="1" indent="115192"/>
            <a:r>
              <a:rPr lang="en-CA" b="1" dirty="0">
                <a:latin typeface="Times New Roman" charset="0"/>
                <a:ea typeface="ＭＳ Ｐゴシック" charset="0"/>
              </a:rPr>
              <a:t>Content:</a:t>
            </a:r>
            <a:r>
              <a:rPr lang="en-CA" dirty="0">
                <a:latin typeface="Times New Roman" charset="0"/>
                <a:ea typeface="ＭＳ Ｐゴシック" charset="0"/>
              </a:rPr>
              <a:t> In the MTA study, average methylphenidate dose was only 22.6 mg in the community care population, and this dose resulted in a 25% remission rate. The average dose in the medication arm was 37.7 mg and this dose resulted in a 56% remission rate. In the medication arm, 28.8% of children were assigned to low doses (</a:t>
            </a:r>
            <a:r>
              <a:rPr lang="en-CA" dirty="0">
                <a:latin typeface="Times New Roman" charset="0"/>
                <a:ea typeface="ＭＳ Ｐゴシック" charset="0"/>
                <a:sym typeface="Symbol" charset="0"/>
              </a:rPr>
              <a:t></a:t>
            </a:r>
            <a:r>
              <a:rPr lang="en-CA" dirty="0">
                <a:latin typeface="Times New Roman" charset="0"/>
                <a:ea typeface="ＭＳ Ｐゴシック" charset="0"/>
              </a:rPr>
              <a:t>15 mg/day), 32.8% to moderate doses (16-34 mg/day), and 38.4% required high doses (</a:t>
            </a:r>
            <a:r>
              <a:rPr lang="en-CA" dirty="0">
                <a:latin typeface="Times New Roman" charset="0"/>
                <a:ea typeface="ＭＳ Ｐゴシック" charset="0"/>
                <a:sym typeface="Symbol" charset="0"/>
              </a:rPr>
              <a:t></a:t>
            </a:r>
            <a:r>
              <a:rPr lang="en-CA" dirty="0">
                <a:latin typeface="Times New Roman" charset="0"/>
                <a:ea typeface="ＭＳ Ｐゴシック" charset="0"/>
              </a:rPr>
              <a:t>35 mg/day). </a:t>
            </a:r>
          </a:p>
          <a:p>
            <a:pPr marL="347177" lvl="2"/>
            <a:endParaRPr lang="en-CA" dirty="0">
              <a:latin typeface="Times New Roman" charset="0"/>
              <a:ea typeface="ヒラギノ角ゴ Pro W3" charset="0"/>
              <a:cs typeface="ヒラギノ角ゴ Pro W3" charset="0"/>
            </a:endParaRPr>
          </a:p>
          <a:p>
            <a:pPr marL="347177" lvl="2"/>
            <a:r>
              <a:rPr lang="en-CA" dirty="0">
                <a:latin typeface="Times New Roman" charset="0"/>
                <a:ea typeface="ヒラギノ角ゴ Pro W3" charset="0"/>
                <a:cs typeface="ヒラギノ角ゴ Pro W3" charset="0"/>
              </a:rPr>
              <a:t>References: 1.Swanson J, et al. Clinical relevance of the primary findings of the MTA: success rates based on severity of ADHD and ODD symptoms at the end of treatment. </a:t>
            </a:r>
            <a:r>
              <a:rPr lang="en-US" i="1" dirty="0">
                <a:latin typeface="Times New Roman" charset="0"/>
                <a:ea typeface="ヒラギノ角ゴ Pro W3" charset="0"/>
                <a:cs typeface="ヒラギノ角ゴ Pro W3" charset="0"/>
              </a:rPr>
              <a:t>JAACAP</a:t>
            </a:r>
            <a:r>
              <a:rPr lang="en-US" dirty="0">
                <a:latin typeface="Times New Roman" charset="0"/>
                <a:ea typeface="ヒラギノ角ゴ Pro W3" charset="0"/>
                <a:cs typeface="ヒラギノ角ゴ Pro W3" charset="0"/>
              </a:rPr>
              <a:t> </a:t>
            </a:r>
            <a:r>
              <a:rPr lang="en-CA" dirty="0">
                <a:latin typeface="Times New Roman" charset="0"/>
                <a:ea typeface="ヒラギノ角ゴ Pro W3" charset="0"/>
                <a:cs typeface="ヒラギノ角ゴ Pro W3" charset="0"/>
              </a:rPr>
              <a:t>2001;40:168-79. 2. Greenhill L, et al. Impairment and deportment responses to different methylphenidate doses in children with ADHD: the MTA titration trial. </a:t>
            </a:r>
            <a:r>
              <a:rPr lang="en-US" i="1" dirty="0">
                <a:latin typeface="Times New Roman" charset="0"/>
                <a:ea typeface="ヒラギノ角ゴ Pro W3" charset="0"/>
                <a:cs typeface="ヒラギノ角ゴ Pro W3" charset="0"/>
              </a:rPr>
              <a:t>JAACAP</a:t>
            </a:r>
            <a:r>
              <a:rPr lang="en-US" dirty="0">
                <a:latin typeface="Times New Roman" charset="0"/>
                <a:ea typeface="ヒラギノ角ゴ Pro W3" charset="0"/>
                <a:cs typeface="ヒラギノ角ゴ Pro W3" charset="0"/>
              </a:rPr>
              <a:t> </a:t>
            </a:r>
            <a:r>
              <a:rPr lang="en-CA" dirty="0">
                <a:latin typeface="Times New Roman" charset="0"/>
                <a:ea typeface="ヒラギノ角ゴ Pro W3" charset="0"/>
                <a:cs typeface="ヒラギノ角ゴ Pro W3" charset="0"/>
              </a:rPr>
              <a:t>2001;40:180-7.</a:t>
            </a:r>
            <a:endParaRPr lang="en-US" dirty="0">
              <a:latin typeface="Times New Roman" charset="0"/>
              <a:ea typeface="ヒラギノ角ゴ Pro W3" charset="0"/>
              <a:cs typeface="ヒラギノ角ゴ Pro W3" charset="0"/>
            </a:endParaRPr>
          </a:p>
        </p:txBody>
      </p:sp>
    </p:spTree>
    <p:extLst>
      <p:ext uri="{BB962C8B-B14F-4D97-AF65-F5344CB8AC3E}">
        <p14:creationId xmlns:p14="http://schemas.microsoft.com/office/powerpoint/2010/main" val="432614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8649040" indent="-3818319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65846" eaLnBrk="0" fontAlgn="base" hangingPunct="0">
              <a:spcBef>
                <a:spcPct val="0"/>
              </a:spcBef>
              <a:spcAft>
                <a:spcPct val="0"/>
              </a:spcAft>
              <a:defRPr sz="2400">
                <a:solidFill>
                  <a:schemeClr val="tx1"/>
                </a:solidFill>
                <a:latin typeface="Times New Roman" charset="0"/>
                <a:ea typeface="ＭＳ Ｐゴシック" charset="0"/>
              </a:defRPr>
            </a:lvl6pPr>
            <a:lvl7pPr marL="931693" eaLnBrk="0" fontAlgn="base" hangingPunct="0">
              <a:spcBef>
                <a:spcPct val="0"/>
              </a:spcBef>
              <a:spcAft>
                <a:spcPct val="0"/>
              </a:spcAft>
              <a:defRPr sz="2400">
                <a:solidFill>
                  <a:schemeClr val="tx1"/>
                </a:solidFill>
                <a:latin typeface="Times New Roman" charset="0"/>
                <a:ea typeface="ＭＳ Ｐゴシック" charset="0"/>
              </a:defRPr>
            </a:lvl7pPr>
            <a:lvl8pPr marL="1397537" eaLnBrk="0" fontAlgn="base" hangingPunct="0">
              <a:spcBef>
                <a:spcPct val="0"/>
              </a:spcBef>
              <a:spcAft>
                <a:spcPct val="0"/>
              </a:spcAft>
              <a:defRPr sz="2400">
                <a:solidFill>
                  <a:schemeClr val="tx1"/>
                </a:solidFill>
                <a:latin typeface="Times New Roman" charset="0"/>
                <a:ea typeface="ＭＳ Ｐゴシック" charset="0"/>
              </a:defRPr>
            </a:lvl8pPr>
            <a:lvl9pPr marL="1863384" eaLnBrk="0" fontAlgn="base" hangingPunct="0">
              <a:spcBef>
                <a:spcPct val="0"/>
              </a:spcBef>
              <a:spcAft>
                <a:spcPct val="0"/>
              </a:spcAft>
              <a:defRPr sz="2400">
                <a:solidFill>
                  <a:schemeClr val="tx1"/>
                </a:solidFill>
                <a:latin typeface="Times New Roman" charset="0"/>
                <a:ea typeface="ＭＳ Ｐゴシック" charset="0"/>
              </a:defRPr>
            </a:lvl9pPr>
          </a:lstStyle>
          <a:p>
            <a:fld id="{F9B1465D-A59E-A940-AA2E-A0F795429198}" type="slidenum">
              <a:rPr lang="en-US" sz="1200"/>
              <a:pPr/>
              <a:t>9</a:t>
            </a:fld>
            <a:endParaRPr lang="en-US" sz="1200"/>
          </a:p>
        </p:txBody>
      </p:sp>
      <p:sp>
        <p:nvSpPr>
          <p:cNvPr id="65539" name="Rectangle 2"/>
          <p:cNvSpPr>
            <a:spLocks noGrp="1" noRot="1" noChangeAspect="1" noChangeArrowheads="1" noTextEdit="1"/>
          </p:cNvSpPr>
          <p:nvPr>
            <p:ph type="sldImg"/>
          </p:nvPr>
        </p:nvSpPr>
        <p:spPr>
          <a:xfrm>
            <a:off x="406400" y="696913"/>
            <a:ext cx="6197600" cy="3486150"/>
          </a:xfrm>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	The different preparations of stimulant medications are critical to managing ADHD symptoms.  The longer-acting preparations show  a maintained efficacy for at least one year, improved medication compliance that persisted nine months and parent preference even if  they were blind to which preparation they were using. </a:t>
            </a:r>
          </a:p>
          <a:p>
            <a:r>
              <a:rPr lang="en-US" dirty="0"/>
              <a:t>	A shorter effect time can mean an inadequate dose although there is some individual variation in effect time. Due to variability of the dose needed, dose effect time, rebound  reactivity and difference in children</a:t>
            </a:r>
            <a:r>
              <a:rPr lang="ja-JP" altLang="en-US" dirty="0"/>
              <a:t>’</a:t>
            </a:r>
            <a:r>
              <a:rPr lang="en-US" dirty="0"/>
              <a:t>s routines and environments, active titration sometimes combining preparations can lead to the best response.  The detriment of combining stimulant preparations is adding complexity, losing some compliance and compounding copays that families have to pay for the medications.</a:t>
            </a:r>
          </a:p>
          <a:p>
            <a:r>
              <a:rPr lang="en-US" dirty="0"/>
              <a:t>1. Discuss generics-</a:t>
            </a:r>
            <a:r>
              <a:rPr lang="en-US" dirty="0" err="1"/>
              <a:t>Concerta</a:t>
            </a:r>
            <a:r>
              <a:rPr lang="en-US" dirty="0"/>
              <a:t> issue</a:t>
            </a:r>
          </a:p>
          <a:p>
            <a:r>
              <a:rPr lang="en-US" dirty="0"/>
              <a:t>2. Discuss formulary issue</a:t>
            </a:r>
          </a:p>
          <a:p>
            <a:r>
              <a:rPr lang="en-US" dirty="0"/>
              <a:t>3.Discuss short-acting</a:t>
            </a:r>
            <a:r>
              <a:rPr lang="en-US" baseline="0" dirty="0"/>
              <a:t> in preschoolers—more side effects and the need to go to sleep sooner</a:t>
            </a:r>
            <a:endParaRPr lang="en-US" dirty="0"/>
          </a:p>
        </p:txBody>
      </p:sp>
    </p:spTree>
    <p:extLst>
      <p:ext uri="{BB962C8B-B14F-4D97-AF65-F5344CB8AC3E}">
        <p14:creationId xmlns:p14="http://schemas.microsoft.com/office/powerpoint/2010/main" val="1758635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focusing/blunting Sudden death from cardiac disease</a:t>
            </a:r>
          </a:p>
        </p:txBody>
      </p:sp>
      <p:sp>
        <p:nvSpPr>
          <p:cNvPr id="4" name="Slide Number Placeholder 3"/>
          <p:cNvSpPr>
            <a:spLocks noGrp="1"/>
          </p:cNvSpPr>
          <p:nvPr>
            <p:ph type="sldNum" sz="quarter" idx="5"/>
          </p:nvPr>
        </p:nvSpPr>
        <p:spPr/>
        <p:txBody>
          <a:bodyPr/>
          <a:lstStyle/>
          <a:p>
            <a:fld id="{72566C59-BAC0-4CE1-A859-46610F03C0CE}" type="slidenum">
              <a:rPr lang="en-US" smtClean="0"/>
              <a:t>10</a:t>
            </a:fld>
            <a:endParaRPr lang="en-US"/>
          </a:p>
        </p:txBody>
      </p:sp>
    </p:spTree>
    <p:extLst>
      <p:ext uri="{BB962C8B-B14F-4D97-AF65-F5344CB8AC3E}">
        <p14:creationId xmlns:p14="http://schemas.microsoft.com/office/powerpoint/2010/main" val="2726213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39A56-4163-446D-8FA5-17D999E8431D}" type="slidenum">
              <a:rPr lang="en-US" smtClean="0"/>
              <a:pPr/>
              <a:t>11</a:t>
            </a:fld>
            <a:endParaRPr lang="en-US"/>
          </a:p>
        </p:txBody>
      </p:sp>
    </p:spTree>
    <p:extLst>
      <p:ext uri="{BB962C8B-B14F-4D97-AF65-F5344CB8AC3E}">
        <p14:creationId xmlns:p14="http://schemas.microsoft.com/office/powerpoint/2010/main" val="1785170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8649040" indent="-3818319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65846" eaLnBrk="0" fontAlgn="base" hangingPunct="0">
              <a:spcBef>
                <a:spcPct val="0"/>
              </a:spcBef>
              <a:spcAft>
                <a:spcPct val="0"/>
              </a:spcAft>
              <a:defRPr sz="2400">
                <a:solidFill>
                  <a:schemeClr val="tx1"/>
                </a:solidFill>
                <a:latin typeface="Times New Roman" charset="0"/>
                <a:ea typeface="ＭＳ Ｐゴシック" charset="0"/>
              </a:defRPr>
            </a:lvl6pPr>
            <a:lvl7pPr marL="931693" eaLnBrk="0" fontAlgn="base" hangingPunct="0">
              <a:spcBef>
                <a:spcPct val="0"/>
              </a:spcBef>
              <a:spcAft>
                <a:spcPct val="0"/>
              </a:spcAft>
              <a:defRPr sz="2400">
                <a:solidFill>
                  <a:schemeClr val="tx1"/>
                </a:solidFill>
                <a:latin typeface="Times New Roman" charset="0"/>
                <a:ea typeface="ＭＳ Ｐゴシック" charset="0"/>
              </a:defRPr>
            </a:lvl7pPr>
            <a:lvl8pPr marL="1397537" eaLnBrk="0" fontAlgn="base" hangingPunct="0">
              <a:spcBef>
                <a:spcPct val="0"/>
              </a:spcBef>
              <a:spcAft>
                <a:spcPct val="0"/>
              </a:spcAft>
              <a:defRPr sz="2400">
                <a:solidFill>
                  <a:schemeClr val="tx1"/>
                </a:solidFill>
                <a:latin typeface="Times New Roman" charset="0"/>
                <a:ea typeface="ＭＳ Ｐゴシック" charset="0"/>
              </a:defRPr>
            </a:lvl8pPr>
            <a:lvl9pPr marL="1863384" eaLnBrk="0" fontAlgn="base" hangingPunct="0">
              <a:spcBef>
                <a:spcPct val="0"/>
              </a:spcBef>
              <a:spcAft>
                <a:spcPct val="0"/>
              </a:spcAft>
              <a:defRPr sz="2400">
                <a:solidFill>
                  <a:schemeClr val="tx1"/>
                </a:solidFill>
                <a:latin typeface="Times New Roman" charset="0"/>
                <a:ea typeface="ＭＳ Ｐゴシック" charset="0"/>
              </a:defRPr>
            </a:lvl9pPr>
          </a:lstStyle>
          <a:p>
            <a:fld id="{4717E0B4-01C5-1244-B75C-8150089ECEF5}" type="slidenum">
              <a:rPr lang="en-US" sz="1200"/>
              <a:pPr/>
              <a:t>12</a:t>
            </a:fld>
            <a:endParaRPr lang="en-US" sz="1200"/>
          </a:p>
        </p:txBody>
      </p:sp>
      <p:sp>
        <p:nvSpPr>
          <p:cNvPr id="77827" name="Rectangle 2"/>
          <p:cNvSpPr>
            <a:spLocks noGrp="1" noRot="1" noChangeAspect="1" noChangeArrowheads="1" noTextEdit="1"/>
          </p:cNvSpPr>
          <p:nvPr>
            <p:ph type="sldImg"/>
          </p:nvPr>
        </p:nvSpPr>
        <p:spPr>
          <a:xfrm>
            <a:off x="406400" y="696913"/>
            <a:ext cx="6197600" cy="34861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	</a:t>
            </a:r>
            <a:r>
              <a:rPr lang="en-US" dirty="0" err="1"/>
              <a:t>Bupropion</a:t>
            </a:r>
            <a:r>
              <a:rPr lang="en-US" dirty="0"/>
              <a:t> has been shown to be effective in limited clinical studies, to be well-tolerated and to be specifically helpful with the co-morbidity of ADHD and depression.  It has its own side effects that can include insomnia, agitation and headaches and it may exacerbate tics and increase the risk of seizures.</a:t>
            </a:r>
          </a:p>
          <a:p>
            <a:r>
              <a:rPr lang="en-US" dirty="0"/>
              <a:t>	</a:t>
            </a:r>
            <a:r>
              <a:rPr lang="en-US" dirty="0" err="1"/>
              <a:t>Atomoxetine</a:t>
            </a:r>
            <a:r>
              <a:rPr lang="en-US" dirty="0"/>
              <a:t> is a new  </a:t>
            </a:r>
            <a:r>
              <a:rPr lang="en-US" dirty="0" err="1"/>
              <a:t>norepinephrine</a:t>
            </a:r>
            <a:r>
              <a:rPr lang="en-US" dirty="0"/>
              <a:t> reuptake inhibitor that has been shown in limited clinical trials to have some of the same effects as stimulant medications, improving symptoms of ADHD and ODD, not improving co-morbid anxiety or depression.  It seems not to cause insomnia and in fact to often be sedating.  It does have negative effects on height, weight, blood pressure and pulse similar to stimulants.  There is a six week delay to peak effect and positive effects are demonstrated to last at least a year.</a:t>
            </a:r>
          </a:p>
          <a:p>
            <a:r>
              <a:rPr lang="en-US" dirty="0"/>
              <a:t>	</a:t>
            </a:r>
            <a:r>
              <a:rPr lang="en-US" dirty="0" err="1"/>
              <a:t>Tricyclic</a:t>
            </a:r>
            <a:r>
              <a:rPr lang="en-US" dirty="0"/>
              <a:t> antidepressants have shown efficacy in ADHD, anxiety, depression and tics.  They are plagued with side effects like dry mouth, constipation, fatigue and tachycardia.  There are worrisome </a:t>
            </a:r>
            <a:r>
              <a:rPr lang="en-US" dirty="0" err="1"/>
              <a:t>cardiaovascular</a:t>
            </a:r>
            <a:r>
              <a:rPr lang="en-US" dirty="0"/>
              <a:t> effects, require monitoring with blood levels and EKG</a:t>
            </a:r>
            <a:r>
              <a:rPr lang="ja-JP" altLang="en-US" dirty="0"/>
              <a:t>’</a:t>
            </a:r>
            <a:r>
              <a:rPr lang="en-US" dirty="0"/>
              <a:t>s and may be fatal in an overdose. (</a:t>
            </a:r>
            <a:r>
              <a:rPr lang="en-US" dirty="0" err="1"/>
              <a:t>desipramine</a:t>
            </a:r>
            <a:r>
              <a:rPr lang="en-US" dirty="0"/>
              <a:t>, </a:t>
            </a:r>
            <a:r>
              <a:rPr lang="en-US" dirty="0" err="1"/>
              <a:t>imipramine</a:t>
            </a:r>
            <a:r>
              <a:rPr lang="en-US" dirty="0"/>
              <a:t>, </a:t>
            </a:r>
            <a:r>
              <a:rPr lang="en-US" dirty="0" err="1"/>
              <a:t>nortriptyline</a:t>
            </a:r>
            <a:r>
              <a:rPr lang="en-US" dirty="0"/>
              <a:t>)</a:t>
            </a:r>
          </a:p>
          <a:p>
            <a:r>
              <a:rPr lang="en-US" dirty="0"/>
              <a:t>	The Alpha2-Agonists </a:t>
            </a:r>
            <a:r>
              <a:rPr lang="en-US" dirty="0" err="1"/>
              <a:t>guanfacine</a:t>
            </a:r>
            <a:r>
              <a:rPr lang="en-US" dirty="0"/>
              <a:t> and </a:t>
            </a:r>
            <a:r>
              <a:rPr lang="en-US" dirty="0" err="1"/>
              <a:t>clonidinehave</a:t>
            </a:r>
            <a:r>
              <a:rPr lang="en-US" dirty="0"/>
              <a:t> limited data on efficacy but may be effective for ADHD, tics and aggression. They can cause dizziness and sedation and nausea but can be useful in combination with stimulants if the titration of stimulants is limited by side effects.</a:t>
            </a:r>
          </a:p>
        </p:txBody>
      </p:sp>
    </p:spTree>
    <p:extLst>
      <p:ext uri="{BB962C8B-B14F-4D97-AF65-F5344CB8AC3E}">
        <p14:creationId xmlns:p14="http://schemas.microsoft.com/office/powerpoint/2010/main" val="3195294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939A56-4163-446D-8FA5-17D999E8431D}" type="slidenum">
              <a:rPr lang="en-US" smtClean="0"/>
              <a:pPr/>
              <a:t>13</a:t>
            </a:fld>
            <a:endParaRPr lang="en-US"/>
          </a:p>
        </p:txBody>
      </p:sp>
    </p:spTree>
    <p:extLst>
      <p:ext uri="{BB962C8B-B14F-4D97-AF65-F5344CB8AC3E}">
        <p14:creationId xmlns:p14="http://schemas.microsoft.com/office/powerpoint/2010/main" val="293269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34380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415243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36149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49670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595186"/>
            <a:ext cx="2743200" cy="262814"/>
          </a:xfrm>
          <a:prstGeom prst="rect">
            <a:avLst/>
          </a:prstGeom>
        </p:spPr>
        <p:txBody>
          <a:bodyPr/>
          <a:lstStyle>
            <a:lvl1pPr algn="r">
              <a:defRPr sz="1200"/>
            </a:lvl1pPr>
          </a:lstStyle>
          <a:p>
            <a:fld id="{023EF2FA-38EB-354B-AB31-D0F975FB7077}" type="slidenum">
              <a:rPr lang="en-US" smtClean="0"/>
              <a:pPr/>
              <a:t>‹#›</a:t>
            </a:fld>
            <a:endParaRPr lang="en-US" dirty="0"/>
          </a:p>
        </p:txBody>
      </p:sp>
    </p:spTree>
    <p:extLst>
      <p:ext uri="{BB962C8B-B14F-4D97-AF65-F5344CB8AC3E}">
        <p14:creationId xmlns:p14="http://schemas.microsoft.com/office/powerpoint/2010/main" val="1070527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8604250" y="6605515"/>
            <a:ext cx="2743200" cy="252485"/>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741731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10600" y="6591869"/>
            <a:ext cx="2743200" cy="266131"/>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40665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612188" y="6578221"/>
            <a:ext cx="2743200" cy="279779"/>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935786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lumMod val="65000"/>
                    <a:lumOff val="35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a:xfrm>
            <a:off x="8610600" y="6523630"/>
            <a:ext cx="2743200" cy="334370"/>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383781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550925"/>
            <a:ext cx="2743200" cy="307075"/>
          </a:xfrm>
          <a:prstGeom prst="rect">
            <a:avLst/>
          </a:prstGeom>
        </p:spPr>
        <p:txBody>
          <a:bodyPr/>
          <a:lstStyle/>
          <a:p>
            <a:fld id="{023EF2FA-38EB-354B-AB31-D0F975FB7077}" type="slidenum">
              <a:rPr lang="en-US" smtClean="0"/>
              <a:t>‹#›</a:t>
            </a:fld>
            <a:endParaRPr lang="en-US"/>
          </a:p>
        </p:txBody>
      </p:sp>
      <p:sp>
        <p:nvSpPr>
          <p:cNvPr id="5" name="Title 1"/>
          <p:cNvSpPr>
            <a:spLocks noGrp="1"/>
          </p:cNvSpPr>
          <p:nvPr>
            <p:ph type="title"/>
          </p:nvPr>
        </p:nvSpPr>
        <p:spPr>
          <a:xfrm>
            <a:off x="838200" y="745451"/>
            <a:ext cx="10515600" cy="821917"/>
          </a:xfrm>
          <a:prstGeom prst="rect">
            <a:avLst/>
          </a:prstGeom>
        </p:spPr>
        <p:txBody>
          <a:bodyPr/>
          <a:lstStyle>
            <a:lvl1pPr>
              <a:defRPr sz="4800">
                <a:solidFill>
                  <a:schemeClr val="tx1">
                    <a:lumMod val="65000"/>
                    <a:lumOff val="35000"/>
                  </a:schemeClr>
                </a:solidFill>
              </a:defRPr>
            </a:lvl1pPr>
          </a:lstStyle>
          <a:p>
            <a:r>
              <a:rPr lang="en-US" dirty="0"/>
              <a:t>Statewide Coordination Center</a:t>
            </a:r>
          </a:p>
        </p:txBody>
      </p:sp>
    </p:spTree>
    <p:extLst>
      <p:ext uri="{BB962C8B-B14F-4D97-AF65-F5344CB8AC3E}">
        <p14:creationId xmlns:p14="http://schemas.microsoft.com/office/powerpoint/2010/main" val="1316177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2188" y="6564573"/>
            <a:ext cx="2743200" cy="293427"/>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915661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927A71C-5EB0-45EC-B0AD-E94D765AE5AB}" type="slidenum">
              <a:rPr lang="en-US" smtClean="0"/>
              <a:pPr/>
              <a:t>‹#›</a:t>
            </a:fld>
            <a:endParaRPr lang="en-US" dirty="0"/>
          </a:p>
        </p:txBody>
      </p:sp>
    </p:spTree>
    <p:extLst>
      <p:ext uri="{BB962C8B-B14F-4D97-AF65-F5344CB8AC3E}">
        <p14:creationId xmlns:p14="http://schemas.microsoft.com/office/powerpoint/2010/main" val="33491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2188" y="6523630"/>
            <a:ext cx="2743200" cy="334370"/>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450112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lumMod val="65000"/>
                    <a:lumOff val="3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537278"/>
            <a:ext cx="2743200" cy="320722"/>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246491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lvl1pPr>
              <a:defRPr>
                <a:solidFill>
                  <a:schemeClr val="tx1">
                    <a:lumMod val="65000"/>
                    <a:lumOff val="3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578221"/>
            <a:ext cx="2743200" cy="279779"/>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280013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60681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934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72338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4798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9219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756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83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12" name="Graphic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50" t="17628" r="26478" b="17628"/>
          <a:stretch/>
        </p:blipFill>
        <p:spPr>
          <a:xfrm>
            <a:off x="520627" y="811784"/>
            <a:ext cx="4370453" cy="5197094"/>
          </a:xfrm>
          <a:prstGeom prst="rect">
            <a:avLst/>
          </a:prstGeom>
        </p:spPr>
      </p:pic>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
        <p:nvSpPr>
          <p:cNvPr id="8" name="Rectangle 7"/>
          <p:cNvSpPr/>
          <p:nvPr userDrawn="1"/>
        </p:nvSpPr>
        <p:spPr>
          <a:xfrm>
            <a:off x="5448592" y="1874750"/>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448592" y="2971049"/>
            <a:ext cx="6743408" cy="881143"/>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4068332"/>
            <a:ext cx="6743408" cy="8839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592" y="3234339"/>
            <a:ext cx="6743408" cy="44517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448592" y="1986481"/>
            <a:ext cx="6743408" cy="656696"/>
          </a:xfrm>
        </p:spPr>
        <p:txBody>
          <a:bodyPr anchor="b"/>
          <a:lstStyle>
            <a:lvl1pPr algn="ctr">
              <a:defRPr sz="4400">
                <a:solidFill>
                  <a:schemeClr val="bg1"/>
                </a:solidFill>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51610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21115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18056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8071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22400" y="304801"/>
            <a:ext cx="10058400" cy="1431925"/>
          </a:xfrm>
        </p:spPr>
        <p:txBody>
          <a:bodyPr/>
          <a:lstStyle/>
          <a:p>
            <a:r>
              <a:rPr lang="en-US"/>
              <a:t>Click to edit Master title style</a:t>
            </a:r>
          </a:p>
        </p:txBody>
      </p:sp>
      <p:sp>
        <p:nvSpPr>
          <p:cNvPr id="3" name="Chart Placeholder 2"/>
          <p:cNvSpPr>
            <a:spLocks noGrp="1"/>
          </p:cNvSpPr>
          <p:nvPr>
            <p:ph type="chart" idx="1"/>
          </p:nvPr>
        </p:nvSpPr>
        <p:spPr>
          <a:xfrm>
            <a:off x="1422400" y="1981200"/>
            <a:ext cx="10058400" cy="4114800"/>
          </a:xfrm>
        </p:spPr>
        <p:txBody>
          <a:bodyPr/>
          <a:lstStyle/>
          <a:p>
            <a:pPr lvl="0"/>
            <a:endParaRPr lang="en-US" noProof="0"/>
          </a:p>
        </p:txBody>
      </p:sp>
      <p:sp>
        <p:nvSpPr>
          <p:cNvPr id="4" name="Rectangle 17"/>
          <p:cNvSpPr>
            <a:spLocks noGrp="1" noChangeArrowheads="1"/>
          </p:cNvSpPr>
          <p:nvPr>
            <p:ph type="dt" sz="half" idx="10"/>
          </p:nvPr>
        </p:nvSpPr>
        <p:spPr>
          <a:xfrm rot="16200000">
            <a:off x="10474869" y="1584960"/>
            <a:ext cx="2438399" cy="487680"/>
          </a:xfrm>
          <a:prstGeom prst="rect">
            <a:avLst/>
          </a:prstGeom>
          <a:ln/>
        </p:spPr>
        <p:txBody>
          <a:bodyPr/>
          <a:lstStyle>
            <a:lvl1pPr>
              <a:defRPr/>
            </a:lvl1pPr>
          </a:lstStyle>
          <a:p>
            <a:pPr>
              <a:defRPr/>
            </a:pPr>
            <a:endParaRPr lang="en-US"/>
          </a:p>
        </p:txBody>
      </p:sp>
      <p:sp>
        <p:nvSpPr>
          <p:cNvPr id="5" name="Rectangle 18"/>
          <p:cNvSpPr>
            <a:spLocks noGrp="1" noChangeArrowheads="1"/>
          </p:cNvSpPr>
          <p:nvPr>
            <p:ph type="ftr" sz="quarter" idx="11"/>
          </p:nvPr>
        </p:nvSpPr>
        <p:spPr>
          <a:xfrm rot="16200000">
            <a:off x="10510428" y="3987800"/>
            <a:ext cx="2367281" cy="487680"/>
          </a:xfrm>
          <a:prstGeom prst="rect">
            <a:avLst/>
          </a:prstGeom>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xfrm>
            <a:off x="11375717" y="5648960"/>
            <a:ext cx="731520" cy="396240"/>
          </a:xfrm>
          <a:prstGeom prst="bracketPair">
            <a:avLst>
              <a:gd name="adj" fmla="val 17949"/>
            </a:avLst>
          </a:prstGeom>
          <a:ln/>
        </p:spPr>
        <p:txBody>
          <a:bodyPr/>
          <a:lstStyle>
            <a:lvl1pPr>
              <a:defRPr/>
            </a:lvl1pPr>
          </a:lstStyle>
          <a:p>
            <a:fld id="{BD9D9D63-9E36-1142-B0DA-27AC1BE153B7}" type="slidenum">
              <a:rPr lang="en-US"/>
              <a:pPr/>
              <a:t>‹#›</a:t>
            </a:fld>
            <a:endParaRPr lang="en-US"/>
          </a:p>
        </p:txBody>
      </p:sp>
    </p:spTree>
    <p:extLst>
      <p:ext uri="{BB962C8B-B14F-4D97-AF65-F5344CB8AC3E}">
        <p14:creationId xmlns:p14="http://schemas.microsoft.com/office/powerpoint/2010/main" val="279143632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79282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9190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263603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19150"/>
            <a:ext cx="10515600" cy="871538"/>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78596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36420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67430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8.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5.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Freeform: Shape 16"/>
          <p:cNvSpPr/>
          <p:nvPr userDrawn="1"/>
        </p:nvSpPr>
        <p:spPr>
          <a:xfrm rot="10800000">
            <a:off x="-1" y="5357812"/>
            <a:ext cx="3832382" cy="1500187"/>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p:cNvSpPr/>
          <p:nvPr userDrawn="1"/>
        </p:nvSpPr>
        <p:spPr>
          <a:xfrm>
            <a:off x="6510338" y="0"/>
            <a:ext cx="5681662" cy="2224088"/>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840985"/>
            <a:ext cx="10515600" cy="82191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14513"/>
            <a:ext cx="10515600" cy="43624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bg2">
                    <a:lumMod val="25000"/>
                  </a:schemeClr>
                </a:solidFill>
                <a:latin typeface="Helvetica Regular" charset="0"/>
              </a:defRPr>
            </a:lvl1pPr>
          </a:lstStyle>
          <a:p>
            <a:fld id="{E927A71C-5EB0-45EC-B0AD-E94D765AE5AB}" type="slidenum">
              <a:rPr lang="en-US" smtClean="0"/>
              <a:pPr/>
              <a:t>‹#›</a:t>
            </a:fld>
            <a:endParaRPr lang="en-US" dirty="0"/>
          </a:p>
        </p:txBody>
      </p:sp>
      <p:sp>
        <p:nvSpPr>
          <p:cNvPr id="8" name="Rectangle 7"/>
          <p:cNvSpPr/>
          <p:nvPr userDrawn="1"/>
        </p:nvSpPr>
        <p:spPr>
          <a:xfrm>
            <a:off x="0" y="0"/>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901110" y="0"/>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802220" y="0"/>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4099" y="144864"/>
            <a:ext cx="2450026" cy="470706"/>
          </a:xfrm>
          <a:prstGeom prst="rect">
            <a:avLst/>
          </a:prstGeom>
        </p:spPr>
      </p:pic>
      <p:pic>
        <p:nvPicPr>
          <p:cNvPr id="21" name="Graphic 20"/>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724467" y="63900"/>
            <a:ext cx="4334183" cy="126600"/>
          </a:xfrm>
          <a:prstGeom prst="rect">
            <a:avLst/>
          </a:prstGeom>
        </p:spPr>
      </p:pic>
      <p:sp>
        <p:nvSpPr>
          <p:cNvPr id="22" name="Rectangle 21"/>
          <p:cNvSpPr/>
          <p:nvPr userDrawn="1"/>
        </p:nvSpPr>
        <p:spPr>
          <a:xfrm>
            <a:off x="9551580" y="6748943"/>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0452690" y="6748943"/>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1353800" y="6748943"/>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2017 New York State Office of Mental Health</a:t>
            </a:r>
          </a:p>
        </p:txBody>
      </p:sp>
      <p:pic>
        <p:nvPicPr>
          <p:cNvPr id="25" name="Picture 2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3027932959"/>
      </p:ext>
    </p:extLst>
  </p:cSld>
  <p:clrMap bg1="lt1" tx1="dk1" bg2="lt2" tx2="dk2" accent1="accent1" accent2="accent2" accent3="accent3" accent4="accent4" accent5="accent5" accent6="accent6" hlink="hlink" folHlink="folHlink"/>
  <p:sldLayoutIdLst>
    <p:sldLayoutId id="2147483697" r:id="rId1"/>
    <p:sldLayoutId id="2147483715" r:id="rId2"/>
    <p:sldLayoutId id="2147483764" r:id="rId3"/>
    <p:sldLayoutId id="2147483698" r:id="rId4"/>
    <p:sldLayoutId id="2147483699" r:id="rId5"/>
    <p:sldLayoutId id="2147483700" r:id="rId6"/>
    <p:sldLayoutId id="2147483701" r:id="rId7"/>
    <p:sldLayoutId id="2147483703" r:id="rId8"/>
    <p:sldLayoutId id="2147483704" r:id="rId9"/>
    <p:sldLayoutId id="2147483705" r:id="rId10"/>
    <p:sldLayoutId id="2147483706" r:id="rId11"/>
    <p:sldLayoutId id="214748370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6000" b="0" i="0" kern="1200">
          <a:solidFill>
            <a:schemeClr val="tx1"/>
          </a:solidFill>
          <a:latin typeface="Helvetica Regular" charset="0"/>
          <a:ea typeface="Kozuka Gothic Pr6N B" panose="020B0800000000000000" pitchFamily="34" charset="-128"/>
          <a:cs typeface="Myriad Arabic" panose="01010101010101010101" pitchFamily="50" charset="-78"/>
        </a:defRPr>
      </a:lvl1pPr>
    </p:titleStyle>
    <p:bodyStyle>
      <a:lvl1pPr marL="228600" indent="-228600" algn="l" defTabSz="914400" rtl="0" eaLnBrk="1" latinLnBrk="0" hangingPunct="1">
        <a:lnSpc>
          <a:spcPct val="90000"/>
        </a:lnSpc>
        <a:spcBef>
          <a:spcPts val="1000"/>
        </a:spcBef>
        <a:buFontTx/>
        <a:buBlip>
          <a:blip r:embed="rId19"/>
        </a:buBlip>
        <a:defRPr sz="2800" b="0" i="0" kern="1200">
          <a:solidFill>
            <a:schemeClr val="tx1"/>
          </a:solidFill>
          <a:latin typeface="Helvetica Regular"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Helvetica Regular" charset="0"/>
          <a:ea typeface="+mn-ea"/>
          <a:cs typeface="+mn-cs"/>
        </a:defRPr>
      </a:lvl2pPr>
      <a:lvl3pPr marL="1143000" indent="-228600" algn="l" defTabSz="914400" rtl="0" eaLnBrk="1" latinLnBrk="0" hangingPunct="1">
        <a:lnSpc>
          <a:spcPct val="90000"/>
        </a:lnSpc>
        <a:spcBef>
          <a:spcPts val="500"/>
        </a:spcBef>
        <a:buClr>
          <a:schemeClr val="tx2"/>
        </a:buClr>
        <a:buFont typeface="Myriad Pro Cond" panose="020B0506030403020204" pitchFamily="34" charset="0"/>
        <a:buChar char="−"/>
        <a:defRPr sz="2000" b="0" i="0" kern="1200">
          <a:solidFill>
            <a:schemeClr val="tx1"/>
          </a:solidFill>
          <a:latin typeface="Helvetica Regular"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Helvetica Regular" charset="0"/>
          <a:ea typeface="+mn-ea"/>
          <a:cs typeface="+mn-cs"/>
        </a:defRPr>
      </a:lvl4pPr>
      <a:lvl5pPr marL="2057400" indent="-228600" algn="l" defTabSz="914400" rtl="0" eaLnBrk="1" latinLnBrk="0" hangingPunct="1">
        <a:lnSpc>
          <a:spcPct val="90000"/>
        </a:lnSpc>
        <a:spcBef>
          <a:spcPts val="500"/>
        </a:spcBef>
        <a:buClr>
          <a:schemeClr val="tx2"/>
        </a:buClr>
        <a:buFont typeface="Myriad Pro Cond" panose="020B0506030403020204" pitchFamily="34" charset="0"/>
        <a:buChar char="-"/>
        <a:defRPr sz="1800" b="0" i="0" kern="1200">
          <a:solidFill>
            <a:schemeClr val="tx1"/>
          </a:solidFill>
          <a:latin typeface="Helvetica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12">
            <a:alphaModFix amt="5000"/>
            <a:extLst>
              <a:ext uri="{28A0092B-C50C-407E-A947-70E740481C1C}">
                <a14:useLocalDpi xmlns:a14="http://schemas.microsoft.com/office/drawing/2010/main" val="0"/>
              </a:ext>
            </a:extLst>
          </a:blip>
          <a:srcRect l="26425" r="31898" b="35658"/>
          <a:stretch/>
        </p:blipFill>
        <p:spPr>
          <a:xfrm>
            <a:off x="7752498" y="1678675"/>
            <a:ext cx="4439502" cy="5179325"/>
          </a:xfrm>
          <a:prstGeom prst="rect">
            <a:avLst/>
          </a:prstGeom>
        </p:spPr>
      </p:pic>
      <p:sp>
        <p:nvSpPr>
          <p:cNvPr id="11" name="Rectangle 10"/>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
        <p:nvSpPr>
          <p:cNvPr id="17" name="Slide Number Placeholder 5"/>
          <p:cNvSpPr>
            <a:spLocks noGrp="1"/>
          </p:cNvSpPr>
          <p:nvPr>
            <p:ph type="sldNum" sz="quarter" idx="4"/>
          </p:nvPr>
        </p:nvSpPr>
        <p:spPr>
          <a:xfrm>
            <a:off x="8610600" y="6523630"/>
            <a:ext cx="2743200" cy="262814"/>
          </a:xfrm>
          <a:prstGeom prst="rect">
            <a:avLst/>
          </a:prstGeom>
        </p:spPr>
        <p:txBody>
          <a:bodyPr/>
          <a:lstStyle>
            <a:lvl1pPr algn="r">
              <a:defRPr sz="1200"/>
            </a:lvl1pPr>
          </a:lstStyle>
          <a:p>
            <a:fld id="{023EF2FA-38EB-354B-AB31-D0F975FB7077}" type="slidenum">
              <a:rPr lang="en-US" smtClean="0"/>
              <a:pPr/>
              <a:t>‹#›</a:t>
            </a:fld>
            <a:endParaRPr lang="en-US" dirty="0"/>
          </a:p>
        </p:txBody>
      </p:sp>
      <p:sp>
        <p:nvSpPr>
          <p:cNvPr id="10"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2017 New York State Office of Mental Health</a:t>
            </a:r>
          </a:p>
        </p:txBody>
      </p:sp>
    </p:spTree>
    <p:extLst>
      <p:ext uri="{BB962C8B-B14F-4D97-AF65-F5344CB8AC3E}">
        <p14:creationId xmlns:p14="http://schemas.microsoft.com/office/powerpoint/2010/main" val="5661201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Lst>
  <p:txStyles>
    <p:titleStyle>
      <a:lvl1pPr algn="ctr" defTabSz="914400" rtl="0" eaLnBrk="1" latinLnBrk="0" hangingPunct="1">
        <a:lnSpc>
          <a:spcPct val="90000"/>
        </a:lnSpc>
        <a:spcBef>
          <a:spcPct val="0"/>
        </a:spcBef>
        <a:buNone/>
        <a:defRPr sz="6000" b="0" i="0" kern="1200">
          <a:solidFill>
            <a:schemeClr val="bg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
            <a:ext cx="12192000" cy="6858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1115706"/>
            <a:ext cx="10515600" cy="7099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23141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788070" y="163582"/>
            <a:ext cx="615860" cy="788538"/>
          </a:xfrm>
          <a:prstGeom prst="rect">
            <a:avLst/>
          </a:prstGeom>
        </p:spPr>
      </p:pic>
      <p:sp>
        <p:nvSpPr>
          <p:cNvPr id="14" name="Slide Number Placeholder 5"/>
          <p:cNvSpPr txBox="1">
            <a:spLocks/>
          </p:cNvSpPr>
          <p:nvPr userDrawn="1"/>
        </p:nvSpPr>
        <p:spPr>
          <a:xfrm>
            <a:off x="8610600" y="649287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329009-5ACF-9B49-A090-FE26ACD75C75}" type="slidenum">
              <a:rPr lang="en-US" smtClean="0">
                <a:solidFill>
                  <a:srgbClr val="391378"/>
                </a:solidFill>
              </a:rPr>
              <a:pPr/>
              <a:t>‹#›</a:t>
            </a:fld>
            <a:endParaRPr lang="en-US" dirty="0">
              <a:solidFill>
                <a:srgbClr val="391378"/>
              </a:solidFill>
            </a:endParaRPr>
          </a:p>
        </p:txBody>
      </p:sp>
      <p:sp>
        <p:nvSpPr>
          <p:cNvPr id="16"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2017 New York State Office of Mental Health</a:t>
            </a:r>
          </a:p>
        </p:txBody>
      </p:sp>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16405558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65" r:id="rId12"/>
  </p:sldLayoutIdLst>
  <p:txStyles>
    <p:titleStyle>
      <a:lvl1pPr algn="ctr" defTabSz="914400" rtl="0" eaLnBrk="1" latinLnBrk="0" hangingPunct="1">
        <a:lnSpc>
          <a:spcPct val="90000"/>
        </a:lnSpc>
        <a:spcBef>
          <a:spcPct val="0"/>
        </a:spcBef>
        <a:buNone/>
        <a:defRPr sz="4400" b="0" i="0" kern="1200">
          <a:solidFill>
            <a:schemeClr val="tx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Regular" charset="0"/>
          <a:ea typeface="Helvetica Regular" charset="0"/>
          <a:cs typeface="Helvetica Regular"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Regular" charset="0"/>
          <a:ea typeface="Helvetica Regular" charset="0"/>
          <a:cs typeface="Helvetica Regular"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Regular" charset="0"/>
          <a:ea typeface="Helvetica Regular" charset="0"/>
          <a:cs typeface="Helvetica Regular"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4.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emf"/><Relationship Id="rId2" Type="http://schemas.openxmlformats.org/officeDocument/2006/relationships/slideLayout" Target="../slideLayouts/slideLayout2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0E87D-D0AB-4795-A1FE-6F5D7DA6EC0F}"/>
              </a:ext>
            </a:extLst>
          </p:cNvPr>
          <p:cNvSpPr txBox="1"/>
          <p:nvPr/>
        </p:nvSpPr>
        <p:spPr>
          <a:xfrm>
            <a:off x="291892" y="1854732"/>
            <a:ext cx="11608217" cy="1323439"/>
          </a:xfrm>
          <a:prstGeom prst="rect">
            <a:avLst/>
          </a:prstGeom>
          <a:noFill/>
        </p:spPr>
        <p:txBody>
          <a:bodyPr wrap="square" rtlCol="0">
            <a:spAutoFit/>
          </a:bodyPr>
          <a:lstStyle/>
          <a:p>
            <a:pPr algn="ctr"/>
            <a:r>
              <a:rPr lang="en-US" sz="8000" dirty="0">
                <a:solidFill>
                  <a:srgbClr val="391378"/>
                </a:solidFill>
                <a:latin typeface="Helvetica Regular" charset="0"/>
                <a:ea typeface="Helvetica Regular" charset="0"/>
                <a:cs typeface="Helvetica Regular" charset="0"/>
              </a:rPr>
              <a:t>The Treatment of ADHD</a:t>
            </a:r>
          </a:p>
        </p:txBody>
      </p:sp>
      <p:sp>
        <p:nvSpPr>
          <p:cNvPr id="3" name="Subtitle 2">
            <a:extLst>
              <a:ext uri="{FF2B5EF4-FFF2-40B4-BE49-F238E27FC236}">
                <a16:creationId xmlns:a16="http://schemas.microsoft.com/office/drawing/2014/main" id="{1C259B78-A2FC-4C55-B4BA-C0E9919E35F6}"/>
              </a:ext>
            </a:extLst>
          </p:cNvPr>
          <p:cNvSpPr txBox="1">
            <a:spLocks/>
          </p:cNvSpPr>
          <p:nvPr/>
        </p:nvSpPr>
        <p:spPr>
          <a:xfrm>
            <a:off x="82352" y="3845793"/>
            <a:ext cx="11999999" cy="1850149"/>
          </a:xfrm>
          <a:prstGeom prst="rect">
            <a:avLst/>
          </a:prstGeom>
        </p:spPr>
        <p:txBody>
          <a:bodyPr>
            <a:normAutofit fontScale="85000" lnSpcReduction="20000"/>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lvl="1" algn="ctr">
              <a:lnSpc>
                <a:spcPct val="160000"/>
              </a:lnSpc>
            </a:pPr>
            <a:r>
              <a:rPr lang="en-US" sz="3200" dirty="0">
                <a:solidFill>
                  <a:schemeClr val="tx1">
                    <a:lumMod val="65000"/>
                    <a:lumOff val="35000"/>
                  </a:schemeClr>
                </a:solidFill>
                <a:latin typeface="Helvetica Regular" charset="0"/>
              </a:rPr>
              <a:t>Diane Bloomfield MD</a:t>
            </a:r>
            <a:endParaRPr lang="en-US" sz="2800" dirty="0"/>
          </a:p>
          <a:p>
            <a:pPr algn="ctr"/>
            <a:r>
              <a:rPr lang="en-US" sz="2800" dirty="0"/>
              <a:t>Associate Division Chief, Clinical Affairs, Academic General Pediatrics</a:t>
            </a:r>
          </a:p>
          <a:p>
            <a:pPr algn="ctr"/>
            <a:r>
              <a:rPr lang="en-US" sz="2800" dirty="0"/>
              <a:t>Medical Director, Family Care Center, Pediatrics</a:t>
            </a:r>
          </a:p>
          <a:p>
            <a:pPr algn="ctr"/>
            <a:r>
              <a:rPr lang="en-US" sz="2800" dirty="0"/>
              <a:t>Children’s Hospital at Montefiore</a:t>
            </a:r>
          </a:p>
          <a:p>
            <a:pPr lvl="1" algn="ctr">
              <a:lnSpc>
                <a:spcPct val="160000"/>
              </a:lnSpc>
            </a:pPr>
            <a:endParaRPr lang="en-US" sz="2800" dirty="0">
              <a:solidFill>
                <a:schemeClr val="tx1">
                  <a:lumMod val="65000"/>
                  <a:lumOff val="35000"/>
                </a:schemeClr>
              </a:solidFill>
            </a:endParaRPr>
          </a:p>
        </p:txBody>
      </p:sp>
    </p:spTree>
    <p:extLst>
      <p:ext uri="{BB962C8B-B14F-4D97-AF65-F5344CB8AC3E}">
        <p14:creationId xmlns:p14="http://schemas.microsoft.com/office/powerpoint/2010/main" val="1168997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E7883-130F-E022-6A48-A3D33C218800}"/>
              </a:ext>
            </a:extLst>
          </p:cNvPr>
          <p:cNvSpPr>
            <a:spLocks noGrp="1"/>
          </p:cNvSpPr>
          <p:nvPr>
            <p:ph type="title"/>
          </p:nvPr>
        </p:nvSpPr>
        <p:spPr/>
        <p:txBody>
          <a:bodyPr/>
          <a:lstStyle/>
          <a:p>
            <a:r>
              <a:rPr lang="en-US" sz="4400" b="1" dirty="0">
                <a:solidFill>
                  <a:srgbClr val="660066"/>
                </a:solidFill>
                <a:effectLst>
                  <a:outerShdw blurRad="38100" dist="38100" dir="2700000" algn="tl">
                    <a:srgbClr val="000000">
                      <a:alpha val="43137"/>
                    </a:srgbClr>
                  </a:outerShdw>
                </a:effectLst>
              </a:rPr>
              <a:t>Side Effects</a:t>
            </a:r>
            <a:endParaRPr lang="en-US" dirty="0"/>
          </a:p>
        </p:txBody>
      </p:sp>
      <p:sp>
        <p:nvSpPr>
          <p:cNvPr id="3" name="Content Placeholder 2">
            <a:extLst>
              <a:ext uri="{FF2B5EF4-FFF2-40B4-BE49-F238E27FC236}">
                <a16:creationId xmlns:a16="http://schemas.microsoft.com/office/drawing/2014/main" id="{5F9E56D8-E4BF-83B6-DBFD-19AD177EB6A2}"/>
              </a:ext>
            </a:extLst>
          </p:cNvPr>
          <p:cNvSpPr>
            <a:spLocks noGrp="1"/>
          </p:cNvSpPr>
          <p:nvPr>
            <p:ph idx="1"/>
          </p:nvPr>
        </p:nvSpPr>
        <p:spPr/>
        <p:txBody>
          <a:bodyPr>
            <a:normAutofit lnSpcReduction="10000"/>
          </a:bodyPr>
          <a:lstStyle/>
          <a:p>
            <a:r>
              <a:rPr lang="en-US" sz="1800" dirty="0"/>
              <a:t>Common</a:t>
            </a:r>
          </a:p>
          <a:p>
            <a:pPr lvl="1"/>
            <a:r>
              <a:rPr lang="en-US" sz="1800" dirty="0"/>
              <a:t>Appetite suppression</a:t>
            </a:r>
          </a:p>
          <a:p>
            <a:pPr lvl="1"/>
            <a:r>
              <a:rPr lang="en-US" sz="1800" dirty="0"/>
              <a:t>Sleep disturbance</a:t>
            </a:r>
          </a:p>
          <a:p>
            <a:pPr lvl="1"/>
            <a:r>
              <a:rPr lang="en-US" sz="1800" dirty="0"/>
              <a:t>Headache</a:t>
            </a:r>
          </a:p>
          <a:p>
            <a:pPr lvl="1"/>
            <a:r>
              <a:rPr lang="en-US" sz="1800" dirty="0"/>
              <a:t>GI upset</a:t>
            </a:r>
          </a:p>
          <a:p>
            <a:r>
              <a:rPr lang="en-US" sz="1800" dirty="0"/>
              <a:t>Less common</a:t>
            </a:r>
          </a:p>
          <a:p>
            <a:pPr lvl="1"/>
            <a:r>
              <a:rPr lang="en-US" sz="1800" dirty="0"/>
              <a:t>Tic exacerbation</a:t>
            </a:r>
          </a:p>
          <a:p>
            <a:pPr lvl="1"/>
            <a:r>
              <a:rPr lang="en-US" sz="1800" dirty="0"/>
              <a:t>Rebound</a:t>
            </a:r>
          </a:p>
          <a:p>
            <a:pPr lvl="1"/>
            <a:r>
              <a:rPr lang="en-US" sz="1800" dirty="0"/>
              <a:t>Irritability/Emotional lability/Social withdrawal</a:t>
            </a:r>
          </a:p>
          <a:p>
            <a:pPr lvl="1"/>
            <a:r>
              <a:rPr lang="en-US" sz="1800" dirty="0"/>
              <a:t>Reduction in growth velocity</a:t>
            </a:r>
          </a:p>
          <a:p>
            <a:pPr lvl="1"/>
            <a:r>
              <a:rPr lang="en-US" sz="1800" dirty="0"/>
              <a:t>Hypertension/Tachycardia/Arrhythmia</a:t>
            </a:r>
          </a:p>
          <a:p>
            <a:r>
              <a:rPr lang="en-US" sz="1800" dirty="0"/>
              <a:t>Rare</a:t>
            </a:r>
          </a:p>
          <a:p>
            <a:pPr lvl="1"/>
            <a:r>
              <a:rPr lang="en-US" sz="1800" dirty="0"/>
              <a:t>Psychosis</a:t>
            </a:r>
          </a:p>
          <a:p>
            <a:pPr lvl="1"/>
            <a:r>
              <a:rPr lang="en-US" sz="1800" dirty="0"/>
              <a:t>Abuse potential/Diversion </a:t>
            </a:r>
          </a:p>
          <a:p>
            <a:endParaRPr lang="en-US" dirty="0"/>
          </a:p>
        </p:txBody>
      </p:sp>
    </p:spTree>
    <p:extLst>
      <p:ext uri="{BB962C8B-B14F-4D97-AF65-F5344CB8AC3E}">
        <p14:creationId xmlns:p14="http://schemas.microsoft.com/office/powerpoint/2010/main" val="1881616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5333" y="1467556"/>
            <a:ext cx="9680223" cy="4647494"/>
          </a:xfrm>
        </p:spPr>
        <p:txBody>
          <a:bodyPr>
            <a:noAutofit/>
          </a:bodyPr>
          <a:lstStyle/>
          <a:p>
            <a:r>
              <a:rPr lang="en-US" dirty="0"/>
              <a:t>Benefits and side effects occur right away</a:t>
            </a:r>
          </a:p>
          <a:p>
            <a:r>
              <a:rPr lang="en-US" dirty="0"/>
              <a:t>Seeking maximum effect with minimum side effects.</a:t>
            </a:r>
          </a:p>
          <a:p>
            <a:r>
              <a:rPr lang="en-US" dirty="0"/>
              <a:t>Treat for remission — Improvement is not enough!</a:t>
            </a:r>
          </a:p>
          <a:p>
            <a:r>
              <a:rPr lang="en-US" dirty="0"/>
              <a:t>Follow up in one week by phone or in–person</a:t>
            </a:r>
          </a:p>
          <a:p>
            <a:r>
              <a:rPr lang="en-US" dirty="0"/>
              <a:t>Follow rating scales and side effects </a:t>
            </a:r>
          </a:p>
          <a:p>
            <a:pPr lvl="1"/>
            <a:r>
              <a:rPr lang="en-US" dirty="0"/>
              <a:t>Physical exam: height, weight, bp, pulse.</a:t>
            </a:r>
          </a:p>
          <a:p>
            <a:r>
              <a:rPr lang="en-US" dirty="0"/>
              <a:t>Follow-up a few days after dose change.</a:t>
            </a:r>
          </a:p>
          <a:p>
            <a:r>
              <a:rPr lang="en-US" dirty="0"/>
              <a:t>When initially stable see monthly as multimodal plan is put in place then every three months.</a:t>
            </a:r>
          </a:p>
          <a:p>
            <a:r>
              <a:rPr lang="en-US" dirty="0"/>
              <a:t>Reassess every new school year </a:t>
            </a:r>
          </a:p>
        </p:txBody>
      </p:sp>
      <p:sp>
        <p:nvSpPr>
          <p:cNvPr id="2" name="Title 1"/>
          <p:cNvSpPr>
            <a:spLocks noGrp="1"/>
          </p:cNvSpPr>
          <p:nvPr>
            <p:ph type="title"/>
          </p:nvPr>
        </p:nvSpPr>
        <p:spPr>
          <a:xfrm>
            <a:off x="3132666" y="366889"/>
            <a:ext cx="5260091" cy="1480961"/>
          </a:xfrm>
        </p:spPr>
        <p:txBody>
          <a:bodyPr>
            <a:normAutofit/>
          </a:bodyPr>
          <a:lstStyle/>
          <a:p>
            <a:r>
              <a:rPr lang="en-US" sz="3200" b="1" dirty="0">
                <a:solidFill>
                  <a:srgbClr val="660066"/>
                </a:solidFill>
                <a:effectLst>
                  <a:outerShdw blurRad="38100" dist="38100" dir="2700000" algn="tl">
                    <a:srgbClr val="000000">
                      <a:alpha val="43137"/>
                    </a:srgbClr>
                  </a:outerShdw>
                </a:effectLst>
              </a:rPr>
              <a:t>Titration and Follow-Up</a:t>
            </a:r>
          </a:p>
        </p:txBody>
      </p:sp>
    </p:spTree>
    <p:extLst>
      <p:ext uri="{BB962C8B-B14F-4D97-AF65-F5344CB8AC3E}">
        <p14:creationId xmlns:p14="http://schemas.microsoft.com/office/powerpoint/2010/main" val="2335158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153815" y="895350"/>
            <a:ext cx="7431741" cy="1162050"/>
          </a:xfrm>
        </p:spPr>
        <p:txBody>
          <a:bodyPr>
            <a:normAutofit/>
          </a:bodyPr>
          <a:lstStyle/>
          <a:p>
            <a:r>
              <a:rPr lang="en-US" sz="3200" dirty="0">
                <a:solidFill>
                  <a:srgbClr val="660066"/>
                </a:solidFill>
                <a:effectLst>
                  <a:outerShdw blurRad="38100" dist="38100" dir="2700000" algn="tl">
                    <a:srgbClr val="000000">
                      <a:alpha val="43137"/>
                    </a:srgbClr>
                  </a:outerShdw>
                </a:effectLst>
                <a:latin typeface="Helvetica"/>
                <a:cs typeface="Lucida Sans Unicode" pitchFamily="34" charset="0"/>
              </a:rPr>
              <a:t>Alternative to Stimulants</a:t>
            </a:r>
            <a:br>
              <a:rPr lang="en-US" sz="3200" dirty="0">
                <a:solidFill>
                  <a:srgbClr val="660066"/>
                </a:solidFill>
                <a:effectLst>
                  <a:outerShdw blurRad="38100" dist="38100" dir="2700000" algn="tl">
                    <a:srgbClr val="000000">
                      <a:alpha val="43137"/>
                    </a:srgbClr>
                  </a:outerShdw>
                </a:effectLst>
                <a:latin typeface="Helvetica"/>
                <a:cs typeface="Lucida Sans Unicode" pitchFamily="34" charset="0"/>
              </a:rPr>
            </a:br>
            <a:endParaRPr lang="en-US" sz="3200" dirty="0">
              <a:solidFill>
                <a:srgbClr val="660066"/>
              </a:solidFill>
              <a:effectLst>
                <a:outerShdw blurRad="38100" dist="38100" dir="2700000" algn="tl">
                  <a:srgbClr val="000000">
                    <a:alpha val="43137"/>
                  </a:srgbClr>
                </a:outerShdw>
              </a:effectLst>
              <a:latin typeface="Helvetica"/>
              <a:cs typeface="Lucida Sans Unicode" pitchFamily="34" charset="0"/>
            </a:endParaRPr>
          </a:p>
        </p:txBody>
      </p:sp>
      <p:sp>
        <p:nvSpPr>
          <p:cNvPr id="76803" name="Rectangle 3"/>
          <p:cNvSpPr>
            <a:spLocks noGrp="1" noChangeArrowheads="1"/>
          </p:cNvSpPr>
          <p:nvPr>
            <p:ph sz="half" idx="1"/>
          </p:nvPr>
        </p:nvSpPr>
        <p:spPr>
          <a:xfrm>
            <a:off x="1016000" y="2720788"/>
            <a:ext cx="4719171" cy="3429000"/>
          </a:xfrm>
          <a:prstGeom prst="rect">
            <a:avLst/>
          </a:prstGeom>
        </p:spPr>
        <p:txBody>
          <a:bodyPr>
            <a:normAutofit fontScale="77500" lnSpcReduction="20000"/>
          </a:bodyPr>
          <a:lstStyle/>
          <a:p>
            <a:pPr marL="0" indent="0">
              <a:buNone/>
            </a:pPr>
            <a:r>
              <a:rPr lang="en-US" dirty="0">
                <a:latin typeface="Helvetica"/>
                <a:cs typeface="Lucida Sans Unicode" pitchFamily="34" charset="0"/>
              </a:rPr>
              <a:t>Norepinephrine Reuptake Inhibitor</a:t>
            </a:r>
          </a:p>
          <a:p>
            <a:pPr marL="0" indent="0">
              <a:buNone/>
            </a:pPr>
            <a:r>
              <a:rPr lang="en-US" dirty="0">
                <a:latin typeface="Helvetica"/>
                <a:cs typeface="Lucida Sans Unicode" pitchFamily="34" charset="0"/>
              </a:rPr>
              <a:t>	Atomoxetine (Strattera)</a:t>
            </a:r>
          </a:p>
          <a:p>
            <a:pPr marL="0" indent="0">
              <a:buNone/>
            </a:pPr>
            <a:r>
              <a:rPr lang="en-US" dirty="0">
                <a:latin typeface="Helvetica"/>
                <a:cs typeface="Lucida Sans Unicode" pitchFamily="34" charset="0"/>
              </a:rPr>
              <a:t>	Viloxazine     (</a:t>
            </a:r>
            <a:r>
              <a:rPr lang="en-US" dirty="0" err="1">
                <a:latin typeface="Helvetica"/>
                <a:cs typeface="Lucida Sans Unicode" pitchFamily="34" charset="0"/>
              </a:rPr>
              <a:t>Qelbree</a:t>
            </a:r>
            <a:r>
              <a:rPr lang="en-US" dirty="0">
                <a:latin typeface="Helvetica"/>
                <a:cs typeface="Lucida Sans Unicode" pitchFamily="34" charset="0"/>
              </a:rPr>
              <a:t>)</a:t>
            </a:r>
          </a:p>
          <a:p>
            <a:pPr marL="0" indent="0">
              <a:buNone/>
            </a:pPr>
            <a:endParaRPr lang="en-US" dirty="0">
              <a:latin typeface="Helvetica"/>
              <a:cs typeface="Lucida Sans Unicode" pitchFamily="34" charset="0"/>
            </a:endParaRPr>
          </a:p>
          <a:p>
            <a:pPr marL="0" indent="0">
              <a:buNone/>
            </a:pPr>
            <a:r>
              <a:rPr lang="en-US" dirty="0">
                <a:latin typeface="Helvetica"/>
                <a:cs typeface="Lucida Sans Unicode" pitchFamily="34" charset="0"/>
              </a:rPr>
              <a:t>Alpha 2-Agonists </a:t>
            </a:r>
          </a:p>
          <a:p>
            <a:pPr marL="0" indent="0">
              <a:buNone/>
            </a:pPr>
            <a:r>
              <a:rPr lang="en-US" dirty="0">
                <a:latin typeface="Helvetica"/>
                <a:cs typeface="Lucida Sans Unicode" pitchFamily="34" charset="0"/>
              </a:rPr>
              <a:t>	Clonidine (</a:t>
            </a:r>
            <a:r>
              <a:rPr lang="en-US" dirty="0" err="1">
                <a:latin typeface="Helvetica"/>
                <a:cs typeface="Lucida Sans Unicode" pitchFamily="34" charset="0"/>
              </a:rPr>
              <a:t>Catapres,Kapvay</a:t>
            </a:r>
            <a:r>
              <a:rPr lang="en-US" dirty="0">
                <a:latin typeface="Helvetica"/>
                <a:cs typeface="Lucida Sans Unicode" pitchFamily="34" charset="0"/>
              </a:rPr>
              <a:t>) </a:t>
            </a:r>
          </a:p>
          <a:p>
            <a:pPr marL="0" indent="0">
              <a:buNone/>
            </a:pPr>
            <a:r>
              <a:rPr lang="en-US" dirty="0">
                <a:latin typeface="Helvetica"/>
                <a:cs typeface="Lucida Sans Unicode" pitchFamily="34" charset="0"/>
              </a:rPr>
              <a:t>	Guanfacine (Tenex, </a:t>
            </a:r>
            <a:r>
              <a:rPr lang="en-US" dirty="0" err="1">
                <a:latin typeface="Helvetica"/>
                <a:cs typeface="Lucida Sans Unicode" pitchFamily="34" charset="0"/>
              </a:rPr>
              <a:t>Intuniv</a:t>
            </a:r>
            <a:r>
              <a:rPr lang="en-US" dirty="0">
                <a:latin typeface="Helvetica"/>
                <a:cs typeface="Lucida Sans Unicode" pitchFamily="34" charset="0"/>
              </a:rPr>
              <a:t>)</a:t>
            </a:r>
            <a:endParaRPr lang="en-US" dirty="0">
              <a:latin typeface="Lucida Sans Unicode" pitchFamily="34" charset="0"/>
              <a:cs typeface="Lucida Sans Unicode" pitchFamily="34" charset="0"/>
            </a:endParaRPr>
          </a:p>
        </p:txBody>
      </p:sp>
      <p:sp>
        <p:nvSpPr>
          <p:cNvPr id="76804" name="Rectangle 4"/>
          <p:cNvSpPr>
            <a:spLocks noGrp="1" noChangeArrowheads="1"/>
          </p:cNvSpPr>
          <p:nvPr>
            <p:ph sz="half" idx="2"/>
          </p:nvPr>
        </p:nvSpPr>
        <p:spPr>
          <a:xfrm>
            <a:off x="6533074" y="2433918"/>
            <a:ext cx="4134926" cy="3429000"/>
          </a:xfrm>
          <a:prstGeom prst="rect">
            <a:avLst/>
          </a:prstGeom>
        </p:spPr>
        <p:txBody>
          <a:bodyPr>
            <a:noAutofit/>
          </a:bodyPr>
          <a:lstStyle/>
          <a:p>
            <a:r>
              <a:rPr lang="en-US" dirty="0">
                <a:latin typeface="Helvetica"/>
                <a:cs typeface="Lucida Sans Unicode" pitchFamily="34" charset="0"/>
              </a:rPr>
              <a:t>Although there is evidence to support their relative effectiveness compared to placebo, the gold standard is the stimulants due to a much larger </a:t>
            </a:r>
            <a:r>
              <a:rPr lang="en-US" b="1" dirty="0">
                <a:latin typeface="Helvetica"/>
                <a:cs typeface="Lucida Sans Unicode" pitchFamily="34" charset="0"/>
              </a:rPr>
              <a:t>effect size</a:t>
            </a:r>
          </a:p>
        </p:txBody>
      </p:sp>
    </p:spTree>
    <p:extLst>
      <p:ext uri="{BB962C8B-B14F-4D97-AF65-F5344CB8AC3E}">
        <p14:creationId xmlns:p14="http://schemas.microsoft.com/office/powerpoint/2010/main" val="2327845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1952" y="1622611"/>
            <a:ext cx="10192871" cy="3733800"/>
          </a:xfrm>
        </p:spPr>
        <p:txBody>
          <a:bodyPr>
            <a:noAutofit/>
          </a:bodyPr>
          <a:lstStyle/>
          <a:p>
            <a:pPr indent="-257175"/>
            <a:r>
              <a:rPr lang="en-US" sz="2400" dirty="0"/>
              <a:t>Dosing based on weight </a:t>
            </a:r>
          </a:p>
          <a:p>
            <a:pPr indent="-257175"/>
            <a:r>
              <a:rPr lang="en-US" sz="2400" dirty="0"/>
              <a:t>Common AEs:  irritability, sedation or insomnia, decreased appetite, GI</a:t>
            </a:r>
          </a:p>
          <a:p>
            <a:pPr indent="-257175"/>
            <a:r>
              <a:rPr lang="en-US" sz="2400" dirty="0"/>
              <a:t>Rare accounts of liver damage, suicidal ideation: boxed warning</a:t>
            </a:r>
          </a:p>
          <a:p>
            <a:pPr indent="-257175"/>
            <a:r>
              <a:rPr lang="en-US" sz="2400" dirty="0"/>
              <a:t>Advantages: </a:t>
            </a:r>
          </a:p>
          <a:p>
            <a:pPr marL="600075" lvl="1" indent="-257175"/>
            <a:r>
              <a:rPr lang="en-US" dirty="0"/>
              <a:t>Once Daily dosing ( max 10 Hours)</a:t>
            </a:r>
          </a:p>
          <a:p>
            <a:pPr marL="600075" lvl="1" indent="-257175"/>
            <a:r>
              <a:rPr lang="en-US" dirty="0"/>
              <a:t>Little abuse potential (adolescents)</a:t>
            </a:r>
          </a:p>
          <a:p>
            <a:pPr marL="600075" lvl="1" indent="-257175"/>
            <a:r>
              <a:rPr lang="en-US" dirty="0"/>
              <a:t>No apparent effects on growth  </a:t>
            </a:r>
          </a:p>
          <a:p>
            <a:pPr marL="600075" lvl="1" indent="-257175"/>
            <a:r>
              <a:rPr lang="en-US" dirty="0"/>
              <a:t>Does not seem to exacerbate tics  </a:t>
            </a:r>
          </a:p>
          <a:p>
            <a:pPr indent="-257175"/>
            <a:r>
              <a:rPr lang="en-US" sz="2400" dirty="0"/>
              <a:t>Disadvantages:</a:t>
            </a:r>
          </a:p>
          <a:p>
            <a:pPr marL="600075" lvl="1" indent="-257175"/>
            <a:r>
              <a:rPr lang="en-US" dirty="0"/>
              <a:t>Delayed onset (takes 3-6 weeks)</a:t>
            </a:r>
          </a:p>
          <a:p>
            <a:pPr marL="600075" lvl="1" indent="-257175"/>
            <a:r>
              <a:rPr lang="en-US" dirty="0"/>
              <a:t>Generally not as effective</a:t>
            </a:r>
          </a:p>
          <a:p>
            <a:endParaRPr lang="en-US" dirty="0"/>
          </a:p>
        </p:txBody>
      </p:sp>
      <p:sp>
        <p:nvSpPr>
          <p:cNvPr id="2" name="Title 1"/>
          <p:cNvSpPr>
            <a:spLocks noGrp="1"/>
          </p:cNvSpPr>
          <p:nvPr>
            <p:ph type="title"/>
          </p:nvPr>
        </p:nvSpPr>
        <p:spPr>
          <a:xfrm>
            <a:off x="3294529" y="765361"/>
            <a:ext cx="5268558" cy="857250"/>
          </a:xfrm>
        </p:spPr>
        <p:txBody>
          <a:bodyPr>
            <a:normAutofit/>
          </a:bodyPr>
          <a:lstStyle/>
          <a:p>
            <a:r>
              <a:rPr lang="en-US" sz="3200" b="1" dirty="0" err="1">
                <a:solidFill>
                  <a:srgbClr val="660066"/>
                </a:solidFill>
                <a:effectLst>
                  <a:outerShdw blurRad="38100" dist="38100" dir="2700000" algn="tl">
                    <a:srgbClr val="000000">
                      <a:alpha val="43137"/>
                    </a:srgbClr>
                  </a:outerShdw>
                </a:effectLst>
              </a:rPr>
              <a:t>Atomoxetine</a:t>
            </a:r>
            <a:endParaRPr lang="en-US" sz="3200" dirty="0">
              <a:solidFill>
                <a:srgbClr val="66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4711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CE60E-D049-46D4-A79C-720AAFD9FE04}"/>
              </a:ext>
            </a:extLst>
          </p:cNvPr>
          <p:cNvSpPr>
            <a:spLocks noGrp="1"/>
          </p:cNvSpPr>
          <p:nvPr>
            <p:ph type="title"/>
          </p:nvPr>
        </p:nvSpPr>
        <p:spPr/>
        <p:txBody>
          <a:bodyPr>
            <a:normAutofit/>
          </a:bodyPr>
          <a:lstStyle/>
          <a:p>
            <a:r>
              <a:rPr lang="en-US" sz="3200" b="1" dirty="0">
                <a:solidFill>
                  <a:srgbClr val="660066"/>
                </a:solidFill>
                <a:effectLst>
                  <a:outerShdw blurRad="38100" dist="38100" dir="2700000" algn="tl">
                    <a:srgbClr val="000000">
                      <a:alpha val="43137"/>
                    </a:srgbClr>
                  </a:outerShdw>
                </a:effectLst>
              </a:rPr>
              <a:t>Atomoxetine Dosing</a:t>
            </a:r>
          </a:p>
        </p:txBody>
      </p:sp>
      <p:sp>
        <p:nvSpPr>
          <p:cNvPr id="3" name="Content Placeholder 2">
            <a:extLst>
              <a:ext uri="{FF2B5EF4-FFF2-40B4-BE49-F238E27FC236}">
                <a16:creationId xmlns:a16="http://schemas.microsoft.com/office/drawing/2014/main" id="{C1A99DE2-E73C-4BF9-B61D-57B16D84FBB2}"/>
              </a:ext>
            </a:extLst>
          </p:cNvPr>
          <p:cNvSpPr>
            <a:spLocks noGrp="1"/>
          </p:cNvSpPr>
          <p:nvPr>
            <p:ph idx="1"/>
          </p:nvPr>
        </p:nvSpPr>
        <p:spPr/>
        <p:txBody>
          <a:bodyPr/>
          <a:lstStyle/>
          <a:p>
            <a:r>
              <a:rPr lang="en-US" dirty="0"/>
              <a:t>1. Starting dose 0.5mg/kg for first 4 days</a:t>
            </a:r>
          </a:p>
          <a:p>
            <a:r>
              <a:rPr lang="en-US" dirty="0"/>
              <a:t>2. Advance to TARGET dose as close to 1.2 to 1.4mg/kg as you can get.  (typical max is 100mg)</a:t>
            </a:r>
          </a:p>
          <a:p>
            <a:r>
              <a:rPr lang="en-US" dirty="0"/>
              <a:t>3. Can be given ONCE or TWICE a day</a:t>
            </a:r>
          </a:p>
          <a:p>
            <a:r>
              <a:rPr lang="en-US" dirty="0"/>
              <a:t>4. Stay at target dose for a </a:t>
            </a:r>
            <a:r>
              <a:rPr lang="en-US" u="sng" dirty="0"/>
              <a:t>month</a:t>
            </a:r>
          </a:p>
          <a:p>
            <a:pPr marL="0" indent="0">
              <a:buNone/>
            </a:pPr>
            <a:r>
              <a:rPr lang="en-US" dirty="0"/>
              <a:t>   </a:t>
            </a:r>
          </a:p>
          <a:p>
            <a:pPr marL="0" indent="0">
              <a:buNone/>
            </a:pPr>
            <a:r>
              <a:rPr lang="en-US" dirty="0"/>
              <a:t>   </a:t>
            </a:r>
            <a:r>
              <a:rPr lang="en-US" u="sng" dirty="0"/>
              <a:t>How supplied: </a:t>
            </a:r>
            <a:r>
              <a:rPr lang="en-US" dirty="0"/>
              <a:t>10, 18, 25, 40, 60, 80, 100mg</a:t>
            </a:r>
          </a:p>
        </p:txBody>
      </p:sp>
    </p:spTree>
    <p:extLst>
      <p:ext uri="{BB962C8B-B14F-4D97-AF65-F5344CB8AC3E}">
        <p14:creationId xmlns:p14="http://schemas.microsoft.com/office/powerpoint/2010/main" val="2608922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93A01-D3E1-4124-8E63-5EF6A1D16052}"/>
              </a:ext>
            </a:extLst>
          </p:cNvPr>
          <p:cNvSpPr>
            <a:spLocks noGrp="1"/>
          </p:cNvSpPr>
          <p:nvPr>
            <p:ph type="title"/>
          </p:nvPr>
        </p:nvSpPr>
        <p:spPr/>
        <p:txBody>
          <a:bodyPr/>
          <a:lstStyle/>
          <a:p>
            <a:r>
              <a:rPr lang="en-US" sz="3200" b="1" dirty="0">
                <a:solidFill>
                  <a:srgbClr val="660066"/>
                </a:solidFill>
                <a:effectLst>
                  <a:outerShdw blurRad="38100" dist="38100" dir="2700000" algn="tl">
                    <a:srgbClr val="000000">
                      <a:alpha val="43137"/>
                    </a:srgbClr>
                  </a:outerShdw>
                </a:effectLst>
              </a:rPr>
              <a:t>Viloxazine (</a:t>
            </a:r>
            <a:r>
              <a:rPr lang="en-US" sz="3200" b="1" dirty="0" err="1">
                <a:solidFill>
                  <a:srgbClr val="660066"/>
                </a:solidFill>
                <a:effectLst>
                  <a:outerShdw blurRad="38100" dist="38100" dir="2700000" algn="tl">
                    <a:srgbClr val="000000">
                      <a:alpha val="43137"/>
                    </a:srgbClr>
                  </a:outerShdw>
                </a:effectLst>
              </a:rPr>
              <a:t>Qelbree</a:t>
            </a:r>
            <a:r>
              <a:rPr lang="en-US" sz="3200" b="1" dirty="0">
                <a:solidFill>
                  <a:srgbClr val="660066"/>
                </a:solidFill>
                <a:effectLst>
                  <a:outerShdw blurRad="38100" dist="38100" dir="2700000" algn="tl">
                    <a:srgbClr val="000000">
                      <a:alpha val="43137"/>
                    </a:srgbClr>
                  </a:outerShdw>
                </a:effectLst>
              </a:rPr>
              <a:t>)</a:t>
            </a:r>
          </a:p>
        </p:txBody>
      </p:sp>
      <p:sp>
        <p:nvSpPr>
          <p:cNvPr id="3" name="Content Placeholder 2">
            <a:extLst>
              <a:ext uri="{FF2B5EF4-FFF2-40B4-BE49-F238E27FC236}">
                <a16:creationId xmlns:a16="http://schemas.microsoft.com/office/drawing/2014/main" id="{52BAD014-20CA-4008-943D-FBC057D60AA3}"/>
              </a:ext>
            </a:extLst>
          </p:cNvPr>
          <p:cNvSpPr>
            <a:spLocks noGrp="1"/>
          </p:cNvSpPr>
          <p:nvPr>
            <p:ph idx="1"/>
          </p:nvPr>
        </p:nvSpPr>
        <p:spPr>
          <a:xfrm>
            <a:off x="838200" y="1825625"/>
            <a:ext cx="10515600" cy="4757129"/>
          </a:xfrm>
        </p:spPr>
        <p:txBody>
          <a:bodyPr>
            <a:normAutofit lnSpcReduction="10000"/>
          </a:bodyPr>
          <a:lstStyle/>
          <a:p>
            <a:pPr marL="0" indent="0">
              <a:lnSpc>
                <a:spcPct val="100000"/>
              </a:lnSpc>
              <a:buNone/>
            </a:pPr>
            <a:r>
              <a:rPr lang="en-US" u="sng" dirty="0"/>
              <a:t>Dosing for children 6 to 11</a:t>
            </a:r>
          </a:p>
          <a:p>
            <a:pPr>
              <a:lnSpc>
                <a:spcPct val="100000"/>
              </a:lnSpc>
            </a:pPr>
            <a:r>
              <a:rPr lang="en-US" dirty="0"/>
              <a:t>100mg 	week 1</a:t>
            </a:r>
          </a:p>
          <a:p>
            <a:pPr>
              <a:lnSpc>
                <a:spcPct val="100000"/>
              </a:lnSpc>
            </a:pPr>
            <a:r>
              <a:rPr lang="en-US" dirty="0"/>
              <a:t>200mg	week 2			</a:t>
            </a:r>
          </a:p>
          <a:p>
            <a:pPr>
              <a:lnSpc>
                <a:spcPct val="100000"/>
              </a:lnSpc>
            </a:pPr>
            <a:r>
              <a:rPr lang="en-US" dirty="0"/>
              <a:t>300mg 	week 3</a:t>
            </a:r>
          </a:p>
          <a:p>
            <a:pPr>
              <a:lnSpc>
                <a:spcPct val="100000"/>
              </a:lnSpc>
            </a:pPr>
            <a:r>
              <a:rPr lang="en-US" dirty="0"/>
              <a:t>400mg 	week 4</a:t>
            </a:r>
          </a:p>
          <a:p>
            <a:pPr marL="0" indent="0">
              <a:lnSpc>
                <a:spcPct val="100000"/>
              </a:lnSpc>
              <a:buNone/>
            </a:pPr>
            <a:r>
              <a:rPr lang="en-US" u="sng" dirty="0"/>
              <a:t>Dosing for Adolescents 12 to 17</a:t>
            </a:r>
          </a:p>
          <a:p>
            <a:pPr>
              <a:lnSpc>
                <a:spcPct val="100000"/>
              </a:lnSpc>
            </a:pPr>
            <a:r>
              <a:rPr lang="en-US" dirty="0"/>
              <a:t>200mg	week 1</a:t>
            </a:r>
          </a:p>
          <a:p>
            <a:pPr>
              <a:lnSpc>
                <a:spcPct val="100000"/>
              </a:lnSpc>
            </a:pPr>
            <a:r>
              <a:rPr lang="en-US" dirty="0"/>
              <a:t>400 mg	week 2</a:t>
            </a:r>
          </a:p>
          <a:p>
            <a:pPr>
              <a:lnSpc>
                <a:spcPct val="100000"/>
              </a:lnSpc>
            </a:pPr>
            <a:r>
              <a:rPr lang="en-US" dirty="0"/>
              <a:t>Can go to 600mg week 3</a:t>
            </a:r>
          </a:p>
        </p:txBody>
      </p:sp>
      <p:sp>
        <p:nvSpPr>
          <p:cNvPr id="5" name="TextBox 4">
            <a:extLst>
              <a:ext uri="{FF2B5EF4-FFF2-40B4-BE49-F238E27FC236}">
                <a16:creationId xmlns:a16="http://schemas.microsoft.com/office/drawing/2014/main" id="{F5536078-1331-4BCD-8D90-7D6418A4A150}"/>
              </a:ext>
            </a:extLst>
          </p:cNvPr>
          <p:cNvSpPr txBox="1"/>
          <p:nvPr/>
        </p:nvSpPr>
        <p:spPr>
          <a:xfrm>
            <a:off x="5098472" y="2971800"/>
            <a:ext cx="4142509" cy="646331"/>
          </a:xfrm>
          <a:prstGeom prst="rect">
            <a:avLst/>
          </a:prstGeom>
          <a:noFill/>
        </p:spPr>
        <p:txBody>
          <a:bodyPr wrap="square" rtlCol="0">
            <a:spAutoFit/>
          </a:bodyPr>
          <a:lstStyle/>
          <a:p>
            <a:r>
              <a:rPr lang="en-US" i="1" dirty="0"/>
              <a:t>Supplied as 100, 150, 300 &amp; 400 capsules</a:t>
            </a:r>
          </a:p>
          <a:p>
            <a:r>
              <a:rPr lang="en-US" i="1" dirty="0"/>
              <a:t>Can be sprinkled on soft food.</a:t>
            </a:r>
          </a:p>
        </p:txBody>
      </p:sp>
    </p:spTree>
    <p:extLst>
      <p:ext uri="{BB962C8B-B14F-4D97-AF65-F5344CB8AC3E}">
        <p14:creationId xmlns:p14="http://schemas.microsoft.com/office/powerpoint/2010/main" val="2555674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10515600" cy="4351338"/>
          </a:xfrm>
        </p:spPr>
        <p:txBody>
          <a:bodyPr>
            <a:noAutofit/>
          </a:bodyPr>
          <a:lstStyle/>
          <a:p>
            <a:r>
              <a:rPr lang="en-US" sz="2400" dirty="0"/>
              <a:t>Guanfacine - start at 0.5mg once or twice a day, 6mg max</a:t>
            </a:r>
          </a:p>
          <a:p>
            <a:r>
              <a:rPr lang="en-US" sz="2400" dirty="0" err="1"/>
              <a:t>Intuniv</a:t>
            </a:r>
            <a:r>
              <a:rPr lang="en-US" sz="2400" dirty="0"/>
              <a:t> (Guanfacine ER) start at 1mg daily- advance weekly, max of 6mg</a:t>
            </a:r>
          </a:p>
          <a:p>
            <a:r>
              <a:rPr lang="en-US" sz="2400" dirty="0"/>
              <a:t>Clonidine- start at 0.05mg once at bedtime, advance weekly, 0.4mg max</a:t>
            </a:r>
          </a:p>
          <a:p>
            <a:r>
              <a:rPr lang="en-US" sz="2400" dirty="0"/>
              <a:t>Side effects: sedation, lower BP therefore MUST taper when stopping and daily compliance is a safety issue</a:t>
            </a:r>
          </a:p>
          <a:p>
            <a:r>
              <a:rPr lang="en-US" sz="2400" dirty="0"/>
              <a:t>Advantages</a:t>
            </a:r>
          </a:p>
          <a:p>
            <a:pPr lvl="1"/>
            <a:r>
              <a:rPr lang="en-US" dirty="0"/>
              <a:t>Sedating (sleep difficulties)</a:t>
            </a:r>
          </a:p>
          <a:p>
            <a:pPr lvl="1"/>
            <a:r>
              <a:rPr lang="en-US" dirty="0"/>
              <a:t>LA forms given once daily (</a:t>
            </a:r>
            <a:r>
              <a:rPr lang="en-US" dirty="0" err="1"/>
              <a:t>Kapvay</a:t>
            </a:r>
            <a:r>
              <a:rPr lang="en-US" dirty="0"/>
              <a:t> may need BID)</a:t>
            </a:r>
          </a:p>
          <a:p>
            <a:pPr lvl="1"/>
            <a:r>
              <a:rPr lang="en-US" dirty="0"/>
              <a:t>Better for hyperactivity and impulsivity than inattention</a:t>
            </a:r>
          </a:p>
          <a:p>
            <a:pPr lvl="1"/>
            <a:r>
              <a:rPr lang="en-US" dirty="0"/>
              <a:t>Adjuncts for children with partial response to stimulant</a:t>
            </a:r>
          </a:p>
          <a:p>
            <a:pPr marL="0" indent="0">
              <a:buNone/>
            </a:pPr>
            <a:endParaRPr lang="en-US" sz="2800" dirty="0"/>
          </a:p>
        </p:txBody>
      </p:sp>
      <p:sp>
        <p:nvSpPr>
          <p:cNvPr id="3" name="Title 2"/>
          <p:cNvSpPr>
            <a:spLocks noGrp="1"/>
          </p:cNvSpPr>
          <p:nvPr>
            <p:ph type="title"/>
          </p:nvPr>
        </p:nvSpPr>
        <p:spPr>
          <a:xfrm>
            <a:off x="838200" y="366890"/>
            <a:ext cx="10309578" cy="1241777"/>
          </a:xfrm>
        </p:spPr>
        <p:txBody>
          <a:bodyPr>
            <a:normAutofit/>
          </a:bodyPr>
          <a:lstStyle/>
          <a:p>
            <a:br>
              <a:rPr lang="en-US" sz="3200" dirty="0">
                <a:solidFill>
                  <a:srgbClr val="660066"/>
                </a:solidFill>
              </a:rPr>
            </a:br>
            <a:r>
              <a:rPr lang="en-US" sz="3200" b="1" dirty="0">
                <a:solidFill>
                  <a:srgbClr val="660066"/>
                </a:solidFill>
                <a:effectLst>
                  <a:outerShdw blurRad="38100" dist="38100" dir="2700000" algn="tl">
                    <a:srgbClr val="000000">
                      <a:alpha val="43137"/>
                    </a:srgbClr>
                  </a:outerShdw>
                </a:effectLst>
              </a:rPr>
              <a:t>Alpha-2-Adrenergic Agonists</a:t>
            </a:r>
          </a:p>
        </p:txBody>
      </p:sp>
    </p:spTree>
    <p:extLst>
      <p:ext uri="{BB962C8B-B14F-4D97-AF65-F5344CB8AC3E}">
        <p14:creationId xmlns:p14="http://schemas.microsoft.com/office/powerpoint/2010/main" val="555188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2667000" y="730622"/>
            <a:ext cx="6858000" cy="1066800"/>
          </a:xfrm>
          <a:noFill/>
          <a:ln>
            <a:noFill/>
          </a:ln>
        </p:spPr>
        <p:style>
          <a:lnRef idx="2">
            <a:schemeClr val="dk1"/>
          </a:lnRef>
          <a:fillRef idx="1">
            <a:schemeClr val="lt1"/>
          </a:fillRef>
          <a:effectRef idx="0">
            <a:schemeClr val="dk1"/>
          </a:effectRef>
          <a:fontRef idx="minor">
            <a:schemeClr val="dk1"/>
          </a:fontRef>
        </p:style>
        <p:txBody>
          <a:bodyPr>
            <a:noAutofit/>
          </a:bodyPr>
          <a:lstStyle/>
          <a:p>
            <a:pPr>
              <a:lnSpc>
                <a:spcPct val="90000"/>
              </a:lnSpc>
            </a:pPr>
            <a:r>
              <a:rPr lang="en-US" sz="3200" dirty="0">
                <a:solidFill>
                  <a:srgbClr val="660066"/>
                </a:solidFill>
                <a:effectLst>
                  <a:outerShdw blurRad="38100" dist="38100" dir="2700000" algn="tl">
                    <a:schemeClr val="tx1">
                      <a:alpha val="43000"/>
                    </a:schemeClr>
                  </a:outerShdw>
                </a:effectLst>
                <a:latin typeface="+mj-lt"/>
                <a:ea typeface="ＭＳ Ｐゴシック" charset="0"/>
                <a:cs typeface="ＭＳ Ｐゴシック" charset="0"/>
              </a:rPr>
              <a:t>Clonidine Added to </a:t>
            </a:r>
            <a:br>
              <a:rPr lang="en-US" sz="3200" dirty="0">
                <a:solidFill>
                  <a:srgbClr val="660066"/>
                </a:solidFill>
                <a:effectLst>
                  <a:outerShdw blurRad="38100" dist="38100" dir="2700000" algn="tl">
                    <a:schemeClr val="tx1">
                      <a:alpha val="43000"/>
                    </a:schemeClr>
                  </a:outerShdw>
                </a:effectLst>
                <a:latin typeface="+mj-lt"/>
                <a:ea typeface="ＭＳ Ｐゴシック" charset="0"/>
                <a:cs typeface="ＭＳ Ｐゴシック" charset="0"/>
              </a:rPr>
            </a:br>
            <a:r>
              <a:rPr lang="en-US" sz="3200" dirty="0">
                <a:solidFill>
                  <a:srgbClr val="660066"/>
                </a:solidFill>
                <a:effectLst>
                  <a:outerShdw blurRad="38100" dist="38100" dir="2700000" algn="tl">
                    <a:schemeClr val="tx1">
                      <a:alpha val="43000"/>
                    </a:schemeClr>
                  </a:outerShdw>
                </a:effectLst>
                <a:latin typeface="+mj-lt"/>
                <a:ea typeface="ＭＳ Ｐゴシック" charset="0"/>
                <a:cs typeface="ＭＳ Ｐゴシック" charset="0"/>
              </a:rPr>
              <a:t>Stimulants to Treat ADHD: Efficacy</a:t>
            </a:r>
          </a:p>
        </p:txBody>
      </p:sp>
      <p:graphicFrame>
        <p:nvGraphicFramePr>
          <p:cNvPr id="63490" name="Object 3"/>
          <p:cNvGraphicFramePr>
            <a:graphicFrameLocks noGrp="1" noChangeAspect="1"/>
          </p:cNvGraphicFramePr>
          <p:nvPr>
            <p:ph type="chart" idx="1"/>
            <p:extLst>
              <p:ext uri="{D42A27DB-BD31-4B8C-83A1-F6EECF244321}">
                <p14:modId xmlns:p14="http://schemas.microsoft.com/office/powerpoint/2010/main" val="3947361349"/>
              </p:ext>
            </p:extLst>
          </p:nvPr>
        </p:nvGraphicFramePr>
        <p:xfrm>
          <a:off x="2781302" y="2082004"/>
          <a:ext cx="6455513" cy="3303984"/>
        </p:xfrm>
        <a:graphic>
          <a:graphicData uri="http://schemas.openxmlformats.org/presentationml/2006/ole">
            <mc:AlternateContent xmlns:mc="http://schemas.openxmlformats.org/markup-compatibility/2006">
              <mc:Choice xmlns:v="urn:schemas-microsoft-com:vml" Requires="v">
                <p:oleObj spid="_x0000_s2050" name="Chart" r:id="rId4" imgW="8610735" imgH="4410194" progId="MSGraph.Chart.8">
                  <p:embed followColorScheme="full"/>
                </p:oleObj>
              </mc:Choice>
              <mc:Fallback>
                <p:oleObj name="Chart" r:id="rId4" imgW="8610735" imgH="4410194" progId="MSGraph.Chart.8">
                  <p:embed followColorScheme="full"/>
                  <p:pic>
                    <p:nvPicPr>
                      <p:cNvPr id="63490" name="Object 3"/>
                      <p:cNvPicPr>
                        <a:picLocks noGrp="1" noChangeAspect="1" noChangeArrowheads="1"/>
                      </p:cNvPicPr>
                      <p:nvPr/>
                    </p:nvPicPr>
                    <p:blipFill>
                      <a:blip r:embed="rId5"/>
                      <a:srcRect/>
                      <a:stretch>
                        <a:fillRect/>
                      </a:stretch>
                    </p:blipFill>
                    <p:spPr bwMode="auto">
                      <a:xfrm>
                        <a:off x="2781302" y="2082004"/>
                        <a:ext cx="6455513" cy="330398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3491" name="Text Box 4"/>
          <p:cNvSpPr txBox="1">
            <a:spLocks noChangeArrowheads="1"/>
          </p:cNvSpPr>
          <p:nvPr/>
        </p:nvSpPr>
        <p:spPr bwMode="auto">
          <a:xfrm>
            <a:off x="5238751" y="5965720"/>
            <a:ext cx="408622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b="1">
                <a:solidFill>
                  <a:schemeClr val="tx1"/>
                </a:solidFill>
                <a:latin typeface="Arial" charset="0"/>
                <a:ea typeface="ＭＳ Ｐゴシック" charset="0"/>
                <a:cs typeface="ＭＳ Ｐゴシック" charset="0"/>
              </a:defRPr>
            </a:lvl1pPr>
            <a:lvl2pPr marL="742950" indent="-285750">
              <a:defRPr sz="2600" b="1">
                <a:solidFill>
                  <a:schemeClr val="tx1"/>
                </a:solidFill>
                <a:latin typeface="Arial" charset="0"/>
                <a:ea typeface="ＭＳ Ｐゴシック" charset="0"/>
              </a:defRPr>
            </a:lvl2pPr>
            <a:lvl3pPr marL="1143000" indent="-228600">
              <a:defRPr sz="2600" b="1">
                <a:solidFill>
                  <a:schemeClr val="tx1"/>
                </a:solidFill>
                <a:latin typeface="Arial" charset="0"/>
                <a:ea typeface="ＭＳ Ｐゴシック" charset="0"/>
              </a:defRPr>
            </a:lvl3pPr>
            <a:lvl4pPr marL="1600200" indent="-228600">
              <a:defRPr sz="2600" b="1">
                <a:solidFill>
                  <a:schemeClr val="tx1"/>
                </a:solidFill>
                <a:latin typeface="Arial" charset="0"/>
                <a:ea typeface="ＭＳ Ｐゴシック" charset="0"/>
              </a:defRPr>
            </a:lvl4pPr>
            <a:lvl5pPr marL="2057400" indent="-228600">
              <a:defRPr sz="26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6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6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6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600" b="1">
                <a:solidFill>
                  <a:schemeClr val="tx1"/>
                </a:solidFill>
                <a:latin typeface="Arial" charset="0"/>
                <a:ea typeface="ＭＳ Ｐゴシック" charset="0"/>
              </a:defRPr>
            </a:lvl9pPr>
          </a:lstStyle>
          <a:p>
            <a:pPr algn="r" eaLnBrk="1" hangingPunct="1"/>
            <a:r>
              <a:rPr lang="en-US" sz="900" b="0" dirty="0"/>
              <a:t>Tourette</a:t>
            </a:r>
            <a:r>
              <a:rPr lang="ja-JP" altLang="en-US" sz="900" b="0" dirty="0"/>
              <a:t>’</a:t>
            </a:r>
            <a:r>
              <a:rPr lang="en-US" altLang="ja-JP" sz="900" b="0" dirty="0"/>
              <a:t>s Syndrome Study Group. Neurology 2002.</a:t>
            </a:r>
            <a:endParaRPr lang="en-US" sz="900" b="0" dirty="0"/>
          </a:p>
        </p:txBody>
      </p:sp>
      <p:sp>
        <p:nvSpPr>
          <p:cNvPr id="63492" name="Text Box 5"/>
          <p:cNvSpPr txBox="1">
            <a:spLocks noChangeArrowheads="1"/>
          </p:cNvSpPr>
          <p:nvPr/>
        </p:nvSpPr>
        <p:spPr bwMode="auto">
          <a:xfrm>
            <a:off x="2838450" y="5360882"/>
            <a:ext cx="685800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b="1">
                <a:solidFill>
                  <a:schemeClr val="tx1"/>
                </a:solidFill>
                <a:latin typeface="Arial" charset="0"/>
                <a:ea typeface="ＭＳ Ｐゴシック" charset="0"/>
                <a:cs typeface="ＭＳ Ｐゴシック" charset="0"/>
              </a:defRPr>
            </a:lvl1pPr>
            <a:lvl2pPr marL="742950" indent="-285750">
              <a:defRPr sz="2600" b="1">
                <a:solidFill>
                  <a:schemeClr val="tx1"/>
                </a:solidFill>
                <a:latin typeface="Arial" charset="0"/>
                <a:ea typeface="ＭＳ Ｐゴシック" charset="0"/>
              </a:defRPr>
            </a:lvl2pPr>
            <a:lvl3pPr marL="1143000" indent="-228600">
              <a:defRPr sz="2600" b="1">
                <a:solidFill>
                  <a:schemeClr val="tx1"/>
                </a:solidFill>
                <a:latin typeface="Arial" charset="0"/>
                <a:ea typeface="ＭＳ Ｐゴシック" charset="0"/>
              </a:defRPr>
            </a:lvl3pPr>
            <a:lvl4pPr marL="1600200" indent="-228600">
              <a:defRPr sz="2600" b="1">
                <a:solidFill>
                  <a:schemeClr val="tx1"/>
                </a:solidFill>
                <a:latin typeface="Arial" charset="0"/>
                <a:ea typeface="ＭＳ Ｐゴシック" charset="0"/>
              </a:defRPr>
            </a:lvl4pPr>
            <a:lvl5pPr marL="2057400" indent="-228600">
              <a:defRPr sz="26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6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6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6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600" b="1">
                <a:solidFill>
                  <a:schemeClr val="tx1"/>
                </a:solidFill>
                <a:latin typeface="Arial" charset="0"/>
                <a:ea typeface="ＭＳ Ｐゴシック" charset="0"/>
              </a:defRPr>
            </a:lvl9pPr>
          </a:lstStyle>
          <a:p>
            <a:pPr algn="ctr" eaLnBrk="1" hangingPunct="1"/>
            <a:r>
              <a:rPr lang="en-US" sz="1050" dirty="0"/>
              <a:t>Clonidine mean daily dose: 0.25 mg (alone) and 0.28 mg (combination)</a:t>
            </a:r>
          </a:p>
          <a:p>
            <a:pPr algn="ctr" eaLnBrk="1" hangingPunct="1"/>
            <a:r>
              <a:rPr lang="en-US" sz="1050" dirty="0"/>
              <a:t>Methylphenidate mean daily dose: 25.7 mg (alone) and 26.1 mg (combination)</a:t>
            </a:r>
          </a:p>
        </p:txBody>
      </p:sp>
      <p:sp>
        <p:nvSpPr>
          <p:cNvPr id="63493" name="Text Box 6"/>
          <p:cNvSpPr txBox="1">
            <a:spLocks noChangeArrowheads="1"/>
          </p:cNvSpPr>
          <p:nvPr/>
        </p:nvSpPr>
        <p:spPr bwMode="auto">
          <a:xfrm>
            <a:off x="3867150" y="2826124"/>
            <a:ext cx="74295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b="1">
                <a:solidFill>
                  <a:schemeClr val="tx1"/>
                </a:solidFill>
                <a:latin typeface="Arial" charset="0"/>
                <a:ea typeface="ＭＳ Ｐゴシック" charset="0"/>
                <a:cs typeface="ＭＳ Ｐゴシック" charset="0"/>
              </a:defRPr>
            </a:lvl1pPr>
            <a:lvl2pPr marL="742950" indent="-285750">
              <a:defRPr sz="2600" b="1">
                <a:solidFill>
                  <a:schemeClr val="tx1"/>
                </a:solidFill>
                <a:latin typeface="Arial" charset="0"/>
                <a:ea typeface="ＭＳ Ｐゴシック" charset="0"/>
              </a:defRPr>
            </a:lvl2pPr>
            <a:lvl3pPr marL="1143000" indent="-228600">
              <a:defRPr sz="2600" b="1">
                <a:solidFill>
                  <a:schemeClr val="tx1"/>
                </a:solidFill>
                <a:latin typeface="Arial" charset="0"/>
                <a:ea typeface="ＭＳ Ｐゴシック" charset="0"/>
              </a:defRPr>
            </a:lvl3pPr>
            <a:lvl4pPr marL="1600200" indent="-228600">
              <a:defRPr sz="2600" b="1">
                <a:solidFill>
                  <a:schemeClr val="tx1"/>
                </a:solidFill>
                <a:latin typeface="Arial" charset="0"/>
                <a:ea typeface="ＭＳ Ｐゴシック" charset="0"/>
              </a:defRPr>
            </a:lvl4pPr>
            <a:lvl5pPr marL="2057400" indent="-228600">
              <a:defRPr sz="26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6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6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6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600" b="1">
                <a:solidFill>
                  <a:schemeClr val="tx1"/>
                </a:solidFill>
                <a:latin typeface="Arial" charset="0"/>
                <a:ea typeface="ＭＳ Ｐゴシック" charset="0"/>
              </a:defRPr>
            </a:lvl9pPr>
          </a:lstStyle>
          <a:p>
            <a:pPr eaLnBrk="1" hangingPunct="1"/>
            <a:r>
              <a:rPr lang="en-US" sz="1200" b="0"/>
              <a:t>p=.003</a:t>
            </a:r>
          </a:p>
        </p:txBody>
      </p:sp>
      <p:sp>
        <p:nvSpPr>
          <p:cNvPr id="63494" name="Text Box 7"/>
          <p:cNvSpPr txBox="1">
            <a:spLocks noChangeArrowheads="1"/>
          </p:cNvSpPr>
          <p:nvPr/>
        </p:nvSpPr>
        <p:spPr bwMode="auto">
          <a:xfrm>
            <a:off x="4352925" y="3202361"/>
            <a:ext cx="74295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b="1">
                <a:solidFill>
                  <a:schemeClr val="tx1"/>
                </a:solidFill>
                <a:latin typeface="Arial" charset="0"/>
                <a:ea typeface="ＭＳ Ｐゴシック" charset="0"/>
                <a:cs typeface="ＭＳ Ｐゴシック" charset="0"/>
              </a:defRPr>
            </a:lvl1pPr>
            <a:lvl2pPr marL="742950" indent="-285750">
              <a:defRPr sz="2600" b="1">
                <a:solidFill>
                  <a:schemeClr val="tx1"/>
                </a:solidFill>
                <a:latin typeface="Arial" charset="0"/>
                <a:ea typeface="ＭＳ Ｐゴシック" charset="0"/>
              </a:defRPr>
            </a:lvl2pPr>
            <a:lvl3pPr marL="1143000" indent="-228600">
              <a:defRPr sz="2600" b="1">
                <a:solidFill>
                  <a:schemeClr val="tx1"/>
                </a:solidFill>
                <a:latin typeface="Arial" charset="0"/>
                <a:ea typeface="ＭＳ Ｐゴシック" charset="0"/>
              </a:defRPr>
            </a:lvl3pPr>
            <a:lvl4pPr marL="1600200" indent="-228600">
              <a:defRPr sz="2600" b="1">
                <a:solidFill>
                  <a:schemeClr val="tx1"/>
                </a:solidFill>
                <a:latin typeface="Arial" charset="0"/>
                <a:ea typeface="ＭＳ Ｐゴシック" charset="0"/>
              </a:defRPr>
            </a:lvl4pPr>
            <a:lvl5pPr marL="2057400" indent="-228600">
              <a:defRPr sz="26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6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6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6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600" b="1">
                <a:solidFill>
                  <a:schemeClr val="tx1"/>
                </a:solidFill>
                <a:latin typeface="Arial" charset="0"/>
                <a:ea typeface="ＭＳ Ｐゴシック" charset="0"/>
              </a:defRPr>
            </a:lvl9pPr>
          </a:lstStyle>
          <a:p>
            <a:pPr eaLnBrk="1" hangingPunct="1"/>
            <a:r>
              <a:rPr lang="en-US" sz="1200" b="0"/>
              <a:t>p=.08</a:t>
            </a:r>
          </a:p>
        </p:txBody>
      </p:sp>
      <p:sp>
        <p:nvSpPr>
          <p:cNvPr id="63495" name="Text Box 8"/>
          <p:cNvSpPr txBox="1">
            <a:spLocks noChangeArrowheads="1"/>
          </p:cNvSpPr>
          <p:nvPr/>
        </p:nvSpPr>
        <p:spPr bwMode="auto">
          <a:xfrm>
            <a:off x="4724400" y="2597524"/>
            <a:ext cx="85725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b="1">
                <a:solidFill>
                  <a:schemeClr val="tx1"/>
                </a:solidFill>
                <a:latin typeface="Arial" charset="0"/>
                <a:ea typeface="ＭＳ Ｐゴシック" charset="0"/>
                <a:cs typeface="ＭＳ Ｐゴシック" charset="0"/>
              </a:defRPr>
            </a:lvl1pPr>
            <a:lvl2pPr marL="742950" indent="-285750">
              <a:defRPr sz="2600" b="1">
                <a:solidFill>
                  <a:schemeClr val="tx1"/>
                </a:solidFill>
                <a:latin typeface="Arial" charset="0"/>
                <a:ea typeface="ＭＳ Ｐゴシック" charset="0"/>
              </a:defRPr>
            </a:lvl2pPr>
            <a:lvl3pPr marL="1143000" indent="-228600">
              <a:defRPr sz="2600" b="1">
                <a:solidFill>
                  <a:schemeClr val="tx1"/>
                </a:solidFill>
                <a:latin typeface="Arial" charset="0"/>
                <a:ea typeface="ＭＳ Ｐゴシック" charset="0"/>
              </a:defRPr>
            </a:lvl3pPr>
            <a:lvl4pPr marL="1600200" indent="-228600">
              <a:defRPr sz="2600" b="1">
                <a:solidFill>
                  <a:schemeClr val="tx1"/>
                </a:solidFill>
                <a:latin typeface="Arial" charset="0"/>
                <a:ea typeface="ＭＳ Ｐゴシック" charset="0"/>
              </a:defRPr>
            </a:lvl4pPr>
            <a:lvl5pPr marL="2057400" indent="-228600">
              <a:defRPr sz="26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6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6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6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600" b="1">
                <a:solidFill>
                  <a:schemeClr val="tx1"/>
                </a:solidFill>
                <a:latin typeface="Arial" charset="0"/>
                <a:ea typeface="ＭＳ Ｐゴシック" charset="0"/>
              </a:defRPr>
            </a:lvl9pPr>
          </a:lstStyle>
          <a:p>
            <a:pPr eaLnBrk="1" hangingPunct="1"/>
            <a:r>
              <a:rPr lang="en-US" sz="1200" b="0"/>
              <a:t>p=.0002</a:t>
            </a:r>
          </a:p>
        </p:txBody>
      </p:sp>
      <p:sp>
        <p:nvSpPr>
          <p:cNvPr id="63496" name="Text Box 9"/>
          <p:cNvSpPr txBox="1">
            <a:spLocks noChangeArrowheads="1"/>
          </p:cNvSpPr>
          <p:nvPr/>
        </p:nvSpPr>
        <p:spPr bwMode="auto">
          <a:xfrm>
            <a:off x="5810250" y="3054724"/>
            <a:ext cx="74295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b="1">
                <a:solidFill>
                  <a:schemeClr val="tx1"/>
                </a:solidFill>
                <a:latin typeface="Arial" charset="0"/>
                <a:ea typeface="ＭＳ Ｐゴシック" charset="0"/>
                <a:cs typeface="ＭＳ Ｐゴシック" charset="0"/>
              </a:defRPr>
            </a:lvl1pPr>
            <a:lvl2pPr marL="742950" indent="-285750">
              <a:defRPr sz="2600" b="1">
                <a:solidFill>
                  <a:schemeClr val="tx1"/>
                </a:solidFill>
                <a:latin typeface="Arial" charset="0"/>
                <a:ea typeface="ＭＳ Ｐゴシック" charset="0"/>
              </a:defRPr>
            </a:lvl2pPr>
            <a:lvl3pPr marL="1143000" indent="-228600">
              <a:defRPr sz="2600" b="1">
                <a:solidFill>
                  <a:schemeClr val="tx1"/>
                </a:solidFill>
                <a:latin typeface="Arial" charset="0"/>
                <a:ea typeface="ＭＳ Ｐゴシック" charset="0"/>
              </a:defRPr>
            </a:lvl3pPr>
            <a:lvl4pPr marL="1600200" indent="-228600">
              <a:defRPr sz="2600" b="1">
                <a:solidFill>
                  <a:schemeClr val="tx1"/>
                </a:solidFill>
                <a:latin typeface="Arial" charset="0"/>
                <a:ea typeface="ＭＳ Ｐゴシック" charset="0"/>
              </a:defRPr>
            </a:lvl4pPr>
            <a:lvl5pPr marL="2057400" indent="-228600">
              <a:defRPr sz="26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6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6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6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600" b="1">
                <a:solidFill>
                  <a:schemeClr val="tx1"/>
                </a:solidFill>
                <a:latin typeface="Arial" charset="0"/>
                <a:ea typeface="ＭＳ Ｐゴシック" charset="0"/>
              </a:defRPr>
            </a:lvl9pPr>
          </a:lstStyle>
          <a:p>
            <a:pPr eaLnBrk="1" hangingPunct="1"/>
            <a:r>
              <a:rPr lang="en-US" sz="1200" b="0"/>
              <a:t>p=.006</a:t>
            </a:r>
          </a:p>
        </p:txBody>
      </p:sp>
      <p:sp>
        <p:nvSpPr>
          <p:cNvPr id="63497" name="Text Box 10"/>
          <p:cNvSpPr txBox="1">
            <a:spLocks noChangeArrowheads="1"/>
          </p:cNvSpPr>
          <p:nvPr/>
        </p:nvSpPr>
        <p:spPr bwMode="auto">
          <a:xfrm>
            <a:off x="6267450" y="3316661"/>
            <a:ext cx="74295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b="1">
                <a:solidFill>
                  <a:schemeClr val="tx1"/>
                </a:solidFill>
                <a:latin typeface="Arial" charset="0"/>
                <a:ea typeface="ＭＳ Ｐゴシック" charset="0"/>
                <a:cs typeface="ＭＳ Ｐゴシック" charset="0"/>
              </a:defRPr>
            </a:lvl1pPr>
            <a:lvl2pPr marL="742950" indent="-285750">
              <a:defRPr sz="2600" b="1">
                <a:solidFill>
                  <a:schemeClr val="tx1"/>
                </a:solidFill>
                <a:latin typeface="Arial" charset="0"/>
                <a:ea typeface="ＭＳ Ｐゴシック" charset="0"/>
              </a:defRPr>
            </a:lvl2pPr>
            <a:lvl3pPr marL="1143000" indent="-228600">
              <a:defRPr sz="2600" b="1">
                <a:solidFill>
                  <a:schemeClr val="tx1"/>
                </a:solidFill>
                <a:latin typeface="Arial" charset="0"/>
                <a:ea typeface="ＭＳ Ｐゴシック" charset="0"/>
              </a:defRPr>
            </a:lvl3pPr>
            <a:lvl4pPr marL="1600200" indent="-228600">
              <a:defRPr sz="2600" b="1">
                <a:solidFill>
                  <a:schemeClr val="tx1"/>
                </a:solidFill>
                <a:latin typeface="Arial" charset="0"/>
                <a:ea typeface="ＭＳ Ｐゴシック" charset="0"/>
              </a:defRPr>
            </a:lvl4pPr>
            <a:lvl5pPr marL="2057400" indent="-228600">
              <a:defRPr sz="26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6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6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6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600" b="1">
                <a:solidFill>
                  <a:schemeClr val="tx1"/>
                </a:solidFill>
                <a:latin typeface="Arial" charset="0"/>
                <a:ea typeface="ＭＳ Ｐゴシック" charset="0"/>
              </a:defRPr>
            </a:lvl9pPr>
          </a:lstStyle>
          <a:p>
            <a:pPr eaLnBrk="1" hangingPunct="1"/>
            <a:r>
              <a:rPr lang="en-US" sz="1200" b="0"/>
              <a:t>p=.07</a:t>
            </a:r>
          </a:p>
        </p:txBody>
      </p:sp>
      <p:sp>
        <p:nvSpPr>
          <p:cNvPr id="63498" name="Text Box 11"/>
          <p:cNvSpPr txBox="1">
            <a:spLocks noChangeArrowheads="1"/>
          </p:cNvSpPr>
          <p:nvPr/>
        </p:nvSpPr>
        <p:spPr bwMode="auto">
          <a:xfrm>
            <a:off x="6667500" y="2540374"/>
            <a:ext cx="85725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b="1">
                <a:solidFill>
                  <a:schemeClr val="tx1"/>
                </a:solidFill>
                <a:latin typeface="Arial" charset="0"/>
                <a:ea typeface="ＭＳ Ｐゴシック" charset="0"/>
                <a:cs typeface="ＭＳ Ｐゴシック" charset="0"/>
              </a:defRPr>
            </a:lvl1pPr>
            <a:lvl2pPr marL="742950" indent="-285750">
              <a:defRPr sz="2600" b="1">
                <a:solidFill>
                  <a:schemeClr val="tx1"/>
                </a:solidFill>
                <a:latin typeface="Arial" charset="0"/>
                <a:ea typeface="ＭＳ Ｐゴシック" charset="0"/>
              </a:defRPr>
            </a:lvl2pPr>
            <a:lvl3pPr marL="1143000" indent="-228600">
              <a:defRPr sz="2600" b="1">
                <a:solidFill>
                  <a:schemeClr val="tx1"/>
                </a:solidFill>
                <a:latin typeface="Arial" charset="0"/>
                <a:ea typeface="ＭＳ Ｐゴシック" charset="0"/>
              </a:defRPr>
            </a:lvl3pPr>
            <a:lvl4pPr marL="1600200" indent="-228600">
              <a:defRPr sz="2600" b="1">
                <a:solidFill>
                  <a:schemeClr val="tx1"/>
                </a:solidFill>
                <a:latin typeface="Arial" charset="0"/>
                <a:ea typeface="ＭＳ Ｐゴシック" charset="0"/>
              </a:defRPr>
            </a:lvl4pPr>
            <a:lvl5pPr marL="2057400" indent="-228600">
              <a:defRPr sz="26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6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6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6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600" b="1">
                <a:solidFill>
                  <a:schemeClr val="tx1"/>
                </a:solidFill>
                <a:latin typeface="Arial" charset="0"/>
                <a:ea typeface="ＭＳ Ｐゴシック" charset="0"/>
              </a:defRPr>
            </a:lvl9pPr>
          </a:lstStyle>
          <a:p>
            <a:pPr eaLnBrk="1" hangingPunct="1"/>
            <a:r>
              <a:rPr lang="en-US" sz="1200" b="0"/>
              <a:t>p&lt;.0001</a:t>
            </a:r>
          </a:p>
        </p:txBody>
      </p:sp>
      <p:sp>
        <p:nvSpPr>
          <p:cNvPr id="63499" name="Text Box 12"/>
          <p:cNvSpPr txBox="1">
            <a:spLocks noChangeArrowheads="1"/>
          </p:cNvSpPr>
          <p:nvPr/>
        </p:nvSpPr>
        <p:spPr bwMode="auto">
          <a:xfrm>
            <a:off x="7696200" y="2711824"/>
            <a:ext cx="85725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b="1">
                <a:solidFill>
                  <a:schemeClr val="tx1"/>
                </a:solidFill>
                <a:latin typeface="Arial" charset="0"/>
                <a:ea typeface="ＭＳ Ｐゴシック" charset="0"/>
                <a:cs typeface="ＭＳ Ｐゴシック" charset="0"/>
              </a:defRPr>
            </a:lvl1pPr>
            <a:lvl2pPr marL="742950" indent="-285750">
              <a:defRPr sz="2600" b="1">
                <a:solidFill>
                  <a:schemeClr val="tx1"/>
                </a:solidFill>
                <a:latin typeface="Arial" charset="0"/>
                <a:ea typeface="ＭＳ Ｐゴシック" charset="0"/>
              </a:defRPr>
            </a:lvl2pPr>
            <a:lvl3pPr marL="1143000" indent="-228600">
              <a:defRPr sz="2600" b="1">
                <a:solidFill>
                  <a:schemeClr val="tx1"/>
                </a:solidFill>
                <a:latin typeface="Arial" charset="0"/>
                <a:ea typeface="ＭＳ Ｐゴシック" charset="0"/>
              </a:defRPr>
            </a:lvl3pPr>
            <a:lvl4pPr marL="1600200" indent="-228600">
              <a:defRPr sz="2600" b="1">
                <a:solidFill>
                  <a:schemeClr val="tx1"/>
                </a:solidFill>
                <a:latin typeface="Arial" charset="0"/>
                <a:ea typeface="ＭＳ Ｐゴシック" charset="0"/>
              </a:defRPr>
            </a:lvl4pPr>
            <a:lvl5pPr marL="2057400" indent="-228600">
              <a:defRPr sz="26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6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6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6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600" b="1">
                <a:solidFill>
                  <a:schemeClr val="tx1"/>
                </a:solidFill>
                <a:latin typeface="Arial" charset="0"/>
                <a:ea typeface="ＭＳ Ｐゴシック" charset="0"/>
              </a:defRPr>
            </a:lvl9pPr>
          </a:lstStyle>
          <a:p>
            <a:pPr eaLnBrk="1" hangingPunct="1"/>
            <a:r>
              <a:rPr lang="en-US" sz="1200" b="0"/>
              <a:t>p&lt;.0001</a:t>
            </a:r>
          </a:p>
        </p:txBody>
      </p:sp>
      <p:sp>
        <p:nvSpPr>
          <p:cNvPr id="63500" name="Text Box 13"/>
          <p:cNvSpPr txBox="1">
            <a:spLocks noChangeArrowheads="1"/>
          </p:cNvSpPr>
          <p:nvPr/>
        </p:nvSpPr>
        <p:spPr bwMode="auto">
          <a:xfrm>
            <a:off x="8198644" y="3202361"/>
            <a:ext cx="74295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b="1">
                <a:solidFill>
                  <a:schemeClr val="tx1"/>
                </a:solidFill>
                <a:latin typeface="Arial" charset="0"/>
                <a:ea typeface="ＭＳ Ｐゴシック" charset="0"/>
                <a:cs typeface="ＭＳ Ｐゴシック" charset="0"/>
              </a:defRPr>
            </a:lvl1pPr>
            <a:lvl2pPr marL="742950" indent="-285750">
              <a:defRPr sz="2600" b="1">
                <a:solidFill>
                  <a:schemeClr val="tx1"/>
                </a:solidFill>
                <a:latin typeface="Arial" charset="0"/>
                <a:ea typeface="ＭＳ Ｐゴシック" charset="0"/>
              </a:defRPr>
            </a:lvl2pPr>
            <a:lvl3pPr marL="1143000" indent="-228600">
              <a:defRPr sz="2600" b="1">
                <a:solidFill>
                  <a:schemeClr val="tx1"/>
                </a:solidFill>
                <a:latin typeface="Arial" charset="0"/>
                <a:ea typeface="ＭＳ Ｐゴシック" charset="0"/>
              </a:defRPr>
            </a:lvl3pPr>
            <a:lvl4pPr marL="1600200" indent="-228600">
              <a:defRPr sz="2600" b="1">
                <a:solidFill>
                  <a:schemeClr val="tx1"/>
                </a:solidFill>
                <a:latin typeface="Arial" charset="0"/>
                <a:ea typeface="ＭＳ Ｐゴシック" charset="0"/>
              </a:defRPr>
            </a:lvl4pPr>
            <a:lvl5pPr marL="2057400" indent="-228600">
              <a:defRPr sz="26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6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6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6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600" b="1">
                <a:solidFill>
                  <a:schemeClr val="tx1"/>
                </a:solidFill>
                <a:latin typeface="Arial" charset="0"/>
                <a:ea typeface="ＭＳ Ｐゴシック" charset="0"/>
              </a:defRPr>
            </a:lvl9pPr>
          </a:lstStyle>
          <a:p>
            <a:pPr eaLnBrk="1" hangingPunct="1"/>
            <a:r>
              <a:rPr lang="en-US" sz="1200" b="0"/>
              <a:t>p=.03</a:t>
            </a:r>
          </a:p>
        </p:txBody>
      </p:sp>
      <p:sp>
        <p:nvSpPr>
          <p:cNvPr id="63501" name="Text Box 14"/>
          <p:cNvSpPr txBox="1">
            <a:spLocks noChangeArrowheads="1"/>
          </p:cNvSpPr>
          <p:nvPr/>
        </p:nvSpPr>
        <p:spPr bwMode="auto">
          <a:xfrm>
            <a:off x="8610600" y="2540374"/>
            <a:ext cx="85725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b="1">
                <a:solidFill>
                  <a:schemeClr val="tx1"/>
                </a:solidFill>
                <a:latin typeface="Arial" charset="0"/>
                <a:ea typeface="ＭＳ Ｐゴシック" charset="0"/>
                <a:cs typeface="ＭＳ Ｐゴシック" charset="0"/>
              </a:defRPr>
            </a:lvl1pPr>
            <a:lvl2pPr marL="742950" indent="-285750">
              <a:defRPr sz="2600" b="1">
                <a:solidFill>
                  <a:schemeClr val="tx1"/>
                </a:solidFill>
                <a:latin typeface="Arial" charset="0"/>
                <a:ea typeface="ＭＳ Ｐゴシック" charset="0"/>
              </a:defRPr>
            </a:lvl2pPr>
            <a:lvl3pPr marL="1143000" indent="-228600">
              <a:defRPr sz="2600" b="1">
                <a:solidFill>
                  <a:schemeClr val="tx1"/>
                </a:solidFill>
                <a:latin typeface="Arial" charset="0"/>
                <a:ea typeface="ＭＳ Ｐゴシック" charset="0"/>
              </a:defRPr>
            </a:lvl3pPr>
            <a:lvl4pPr marL="1600200" indent="-228600">
              <a:defRPr sz="2600" b="1">
                <a:solidFill>
                  <a:schemeClr val="tx1"/>
                </a:solidFill>
                <a:latin typeface="Arial" charset="0"/>
                <a:ea typeface="ＭＳ Ｐゴシック" charset="0"/>
              </a:defRPr>
            </a:lvl4pPr>
            <a:lvl5pPr marL="2057400" indent="-228600">
              <a:defRPr sz="26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6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6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6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600" b="1">
                <a:solidFill>
                  <a:schemeClr val="tx1"/>
                </a:solidFill>
                <a:latin typeface="Arial" charset="0"/>
                <a:ea typeface="ＭＳ Ｐゴシック" charset="0"/>
              </a:defRPr>
            </a:lvl9pPr>
          </a:lstStyle>
          <a:p>
            <a:pPr eaLnBrk="1" hangingPunct="1"/>
            <a:r>
              <a:rPr lang="en-US" sz="1200" b="0"/>
              <a:t>p&lt;.0001</a:t>
            </a:r>
          </a:p>
        </p:txBody>
      </p:sp>
    </p:spTree>
    <p:extLst>
      <p:ext uri="{BB962C8B-B14F-4D97-AF65-F5344CB8AC3E}">
        <p14:creationId xmlns:p14="http://schemas.microsoft.com/office/powerpoint/2010/main" val="249636939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914400"/>
            <a:ext cx="5268558" cy="857250"/>
          </a:xfrm>
        </p:spPr>
        <p:txBody>
          <a:bodyPr>
            <a:noAutofit/>
          </a:bodyPr>
          <a:lstStyle/>
          <a:p>
            <a:r>
              <a:rPr lang="en-US" sz="3200" dirty="0">
                <a:solidFill>
                  <a:srgbClr val="660066"/>
                </a:solidFill>
                <a:effectLst>
                  <a:outerShdw blurRad="38100" dist="38100" dir="2700000" algn="tl">
                    <a:srgbClr val="000000">
                      <a:alpha val="43137"/>
                    </a:srgbClr>
                  </a:outerShdw>
                </a:effectLst>
                <a:latin typeface="Lucida Sans Unicode" pitchFamily="34" charset="0"/>
                <a:cs typeface="Lucida Sans Unicode" pitchFamily="34" charset="0"/>
              </a:rPr>
              <a:t>Medication Treatment Responsive Groups</a:t>
            </a:r>
            <a:endParaRPr lang="en-US" sz="3200" dirty="0">
              <a:solidFill>
                <a:srgbClr val="660066"/>
              </a:solidFill>
              <a:latin typeface="Lucida Sans Unicode" pitchFamily="34" charset="0"/>
              <a:cs typeface="Lucida Sans Unicode" pitchFamily="34" charset="0"/>
            </a:endParaRPr>
          </a:p>
        </p:txBody>
      </p:sp>
      <p:sp>
        <p:nvSpPr>
          <p:cNvPr id="3" name="Content Placeholder 2"/>
          <p:cNvSpPr>
            <a:spLocks noGrp="1"/>
          </p:cNvSpPr>
          <p:nvPr>
            <p:ph sz="half" idx="1"/>
          </p:nvPr>
        </p:nvSpPr>
        <p:spPr>
          <a:xfrm>
            <a:off x="1354667" y="2175882"/>
            <a:ext cx="4456726" cy="3429000"/>
          </a:xfrm>
          <a:prstGeom prst="rect">
            <a:avLst/>
          </a:prstGeom>
        </p:spPr>
        <p:txBody>
          <a:bodyPr>
            <a:normAutofit fontScale="25000" lnSpcReduction="20000"/>
          </a:bodyPr>
          <a:lstStyle/>
          <a:p>
            <a:r>
              <a:rPr lang="en-US" sz="8600" dirty="0">
                <a:latin typeface="Helvetica"/>
              </a:rPr>
              <a:t>Children</a:t>
            </a:r>
          </a:p>
          <a:p>
            <a:r>
              <a:rPr lang="en-US" sz="8600" dirty="0">
                <a:latin typeface="Helvetica"/>
              </a:rPr>
              <a:t>Teenagers</a:t>
            </a:r>
          </a:p>
          <a:p>
            <a:r>
              <a:rPr lang="en-US" sz="8600" dirty="0">
                <a:latin typeface="Helvetica"/>
              </a:rPr>
              <a:t>Adults</a:t>
            </a:r>
          </a:p>
          <a:p>
            <a:r>
              <a:rPr lang="en-US" sz="8600" dirty="0">
                <a:latin typeface="Helvetica"/>
              </a:rPr>
              <a:t>Preschoolers (Short et al . 2004, Greenhill et al., 2007)</a:t>
            </a:r>
          </a:p>
          <a:p>
            <a:r>
              <a:rPr lang="en-US" sz="8600" dirty="0">
                <a:latin typeface="Helvetica"/>
              </a:rPr>
              <a:t>Individuals with Intellectual Handicaps (Pearson et al.2004)</a:t>
            </a:r>
          </a:p>
          <a:p>
            <a:endParaRPr lang="en-US" dirty="0"/>
          </a:p>
        </p:txBody>
      </p:sp>
      <p:sp>
        <p:nvSpPr>
          <p:cNvPr id="4" name="Content Placeholder 3"/>
          <p:cNvSpPr>
            <a:spLocks noGrp="1"/>
          </p:cNvSpPr>
          <p:nvPr>
            <p:ph sz="half" idx="2"/>
          </p:nvPr>
        </p:nvSpPr>
        <p:spPr>
          <a:xfrm>
            <a:off x="5918920" y="2171699"/>
            <a:ext cx="4805524" cy="3754967"/>
          </a:xfrm>
          <a:prstGeom prst="rect">
            <a:avLst/>
          </a:prstGeom>
        </p:spPr>
        <p:txBody>
          <a:bodyPr>
            <a:normAutofit fontScale="25000" lnSpcReduction="20000"/>
          </a:bodyPr>
          <a:lstStyle/>
          <a:p>
            <a:r>
              <a:rPr lang="en-US" sz="8600" dirty="0">
                <a:latin typeface="Helvetica"/>
              </a:rPr>
              <a:t>ADHD co-morbid with Other Diagnoses</a:t>
            </a:r>
          </a:p>
          <a:p>
            <a:pPr lvl="1"/>
            <a:r>
              <a:rPr lang="en-US" sz="8600" dirty="0">
                <a:latin typeface="Helvetica"/>
              </a:rPr>
              <a:t>Tourette</a:t>
            </a:r>
            <a:r>
              <a:rPr lang="ja-JP" altLang="en-US" sz="8600" dirty="0">
                <a:latin typeface="Helvetica"/>
              </a:rPr>
              <a:t>’</a:t>
            </a:r>
            <a:r>
              <a:rPr lang="en-US" sz="8600" dirty="0">
                <a:latin typeface="Helvetica"/>
              </a:rPr>
              <a:t>s Disorder</a:t>
            </a:r>
          </a:p>
          <a:p>
            <a:pPr lvl="1"/>
            <a:r>
              <a:rPr lang="en-US" sz="8600" dirty="0">
                <a:latin typeface="Helvetica"/>
              </a:rPr>
              <a:t>Autism Spectrum Disorder</a:t>
            </a:r>
          </a:p>
          <a:p>
            <a:pPr lvl="1"/>
            <a:r>
              <a:rPr lang="en-US" sz="8600" dirty="0">
                <a:latin typeface="Helvetica"/>
              </a:rPr>
              <a:t>Anxiety/Mood Disorder</a:t>
            </a:r>
          </a:p>
          <a:p>
            <a:pPr lvl="1"/>
            <a:r>
              <a:rPr lang="en-US" sz="8600" dirty="0">
                <a:latin typeface="Helvetica"/>
              </a:rPr>
              <a:t>Conduct Disorder</a:t>
            </a:r>
          </a:p>
          <a:p>
            <a:pPr lvl="1"/>
            <a:r>
              <a:rPr lang="en-US" sz="8600" dirty="0">
                <a:latin typeface="Helvetica"/>
              </a:rPr>
              <a:t>Oppositional Defiant Disorder</a:t>
            </a:r>
          </a:p>
          <a:p>
            <a:pPr lvl="1"/>
            <a:r>
              <a:rPr lang="en-US" sz="8600" dirty="0">
                <a:latin typeface="Helvetica"/>
              </a:rPr>
              <a:t>Substance Abuse Disorder     </a:t>
            </a:r>
          </a:p>
          <a:p>
            <a:endParaRPr lang="en-US" dirty="0"/>
          </a:p>
        </p:txBody>
      </p:sp>
    </p:spTree>
    <p:extLst>
      <p:ext uri="{BB962C8B-B14F-4D97-AF65-F5344CB8AC3E}">
        <p14:creationId xmlns:p14="http://schemas.microsoft.com/office/powerpoint/2010/main" val="1977317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260" y="508000"/>
            <a:ext cx="5829300" cy="1606550"/>
          </a:xfrm>
        </p:spPr>
        <p:txBody>
          <a:bodyPr>
            <a:normAutofit/>
          </a:bodyPr>
          <a:lstStyle/>
          <a:p>
            <a:pPr algn="ctr"/>
            <a:r>
              <a:rPr lang="en-US" sz="3200" b="1" dirty="0">
                <a:solidFill>
                  <a:srgbClr val="660066"/>
                </a:solidFill>
                <a:effectLst>
                  <a:outerShdw blurRad="38100" dist="38100" dir="2700000" algn="tl">
                    <a:srgbClr val="000000">
                      <a:alpha val="43137"/>
                    </a:srgbClr>
                  </a:outerShdw>
                </a:effectLst>
              </a:rPr>
              <a:t>Garden Variety ADHD</a:t>
            </a:r>
            <a:endParaRPr lang="en-US" sz="3200" dirty="0">
              <a:solidFill>
                <a:srgbClr val="660066"/>
              </a:solidFill>
              <a:effectLst>
                <a:outerShdw blurRad="38100" dist="38100" dir="2700000" algn="tl">
                  <a:srgbClr val="000000">
                    <a:alpha val="43137"/>
                  </a:srgbClr>
                </a:outerShdw>
              </a:effectLst>
            </a:endParaRPr>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2454891608"/>
              </p:ext>
            </p:extLst>
          </p:nvPr>
        </p:nvGraphicFramePr>
        <p:xfrm>
          <a:off x="1213556" y="2088444"/>
          <a:ext cx="9821333" cy="4233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362508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48592" y="4084221"/>
            <a:ext cx="6743408" cy="2272129"/>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E927A71C-5EB0-45EC-B0AD-E94D765AE5AB}" type="slidenum">
              <a:rPr lang="en-US" smtClean="0"/>
              <a:pPr/>
              <a:t>2</a:t>
            </a:fld>
            <a:endParaRPr lang="en-US"/>
          </a:p>
        </p:txBody>
      </p:sp>
      <p:sp>
        <p:nvSpPr>
          <p:cNvPr id="6" name="Title 5"/>
          <p:cNvSpPr>
            <a:spLocks noGrp="1"/>
          </p:cNvSpPr>
          <p:nvPr>
            <p:ph type="ctrTitle"/>
          </p:nvPr>
        </p:nvSpPr>
        <p:spPr/>
        <p:txBody>
          <a:bodyPr/>
          <a:lstStyle/>
          <a:p>
            <a:r>
              <a:rPr lang="en-US" sz="3600" dirty="0">
                <a:latin typeface="Helvetica Regular" charset="0"/>
              </a:rPr>
              <a:t>Speaker:</a:t>
            </a:r>
          </a:p>
        </p:txBody>
      </p:sp>
      <p:sp>
        <p:nvSpPr>
          <p:cNvPr id="11" name="Title 5"/>
          <p:cNvSpPr txBox="1">
            <a:spLocks/>
          </p:cNvSpPr>
          <p:nvPr/>
        </p:nvSpPr>
        <p:spPr>
          <a:xfrm>
            <a:off x="7107155" y="4159731"/>
            <a:ext cx="4715435" cy="212110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400" kern="1200">
                <a:solidFill>
                  <a:schemeClr val="bg1"/>
                </a:solidFill>
                <a:latin typeface="Myriad Pro Cond" panose="020B0506030403020204" pitchFamily="34" charset="0"/>
                <a:ea typeface="Kozuka Gothic Pr6N B" panose="020B0800000000000000" pitchFamily="34" charset="-128"/>
                <a:cs typeface="Myriad Arabic" panose="01010101010101010101" pitchFamily="50" charset="-78"/>
              </a:defRPr>
            </a:lvl1pPr>
          </a:lstStyle>
          <a:p>
            <a:pPr algn="l"/>
            <a:br>
              <a:rPr lang="en-US" sz="1800" dirty="0"/>
            </a:br>
            <a:endParaRPr lang="en-US" sz="1800" dirty="0">
              <a:latin typeface="Helvetica Regular"/>
            </a:endParaRPr>
          </a:p>
        </p:txBody>
      </p:sp>
    </p:spTree>
    <p:extLst>
      <p:ext uri="{BB962C8B-B14F-4D97-AF65-F5344CB8AC3E}">
        <p14:creationId xmlns:p14="http://schemas.microsoft.com/office/powerpoint/2010/main" val="245036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26135666"/>
              </p:ext>
            </p:extLst>
          </p:nvPr>
        </p:nvGraphicFramePr>
        <p:xfrm>
          <a:off x="1100666" y="1382889"/>
          <a:ext cx="9990667" cy="4938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38200" y="395112"/>
            <a:ext cx="10253133" cy="987777"/>
          </a:xfrm>
        </p:spPr>
        <p:txBody>
          <a:bodyPr>
            <a:normAutofit/>
          </a:bodyPr>
          <a:lstStyle/>
          <a:p>
            <a:pPr algn="ctr"/>
            <a:r>
              <a:rPr lang="en-US" sz="2800" b="1" dirty="0">
                <a:solidFill>
                  <a:srgbClr val="660066"/>
                </a:solidFill>
                <a:effectLst>
                  <a:outerShdw blurRad="38100" dist="38100" dir="2700000" algn="tl">
                    <a:srgbClr val="000000">
                      <a:alpha val="43137"/>
                    </a:srgbClr>
                  </a:outerShdw>
                </a:effectLst>
                <a:latin typeface="Helvetica"/>
              </a:rPr>
              <a:t>ADHD + Anxiety/Depression</a:t>
            </a:r>
          </a:p>
        </p:txBody>
      </p:sp>
      <p:sp>
        <p:nvSpPr>
          <p:cNvPr id="5" name="Title 1"/>
          <p:cNvSpPr txBox="1">
            <a:spLocks/>
          </p:cNvSpPr>
          <p:nvPr/>
        </p:nvSpPr>
        <p:spPr>
          <a:xfrm>
            <a:off x="2078567" y="338667"/>
            <a:ext cx="7037211" cy="1072445"/>
          </a:xfrm>
          <a:prstGeom prst="rect">
            <a:avLst/>
          </a:prstGeom>
        </p:spPr>
        <p:txBody>
          <a:bodyPr vert="horz" lIns="68580" tIns="34290" rIns="68580" bIns="3429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600" dirty="0">
              <a:solidFill>
                <a:schemeClr val="tx1"/>
              </a:solidFill>
            </a:endParaRPr>
          </a:p>
        </p:txBody>
      </p:sp>
    </p:spTree>
    <p:extLst>
      <p:ext uri="{BB962C8B-B14F-4D97-AF65-F5344CB8AC3E}">
        <p14:creationId xmlns:p14="http://schemas.microsoft.com/office/powerpoint/2010/main" val="2890071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C5D153F-6839-4621-ABD6-BA45B83BE995}"/>
              </a:ext>
            </a:extLst>
          </p:cNvPr>
          <p:cNvPicPr>
            <a:picLocks noGrp="1" noChangeAspect="1"/>
          </p:cNvPicPr>
          <p:nvPr>
            <p:ph idx="1"/>
          </p:nvPr>
        </p:nvPicPr>
        <p:blipFill rotWithShape="1">
          <a:blip r:embed="rId2"/>
          <a:srcRect l="601"/>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39381357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070051"/>
            <a:ext cx="10515600" cy="4351338"/>
          </a:xfrm>
        </p:spPr>
        <p:txBody>
          <a:bodyPr/>
          <a:lstStyle/>
          <a:p>
            <a:r>
              <a:rPr lang="en-US" dirty="0"/>
              <a:t>Positive reinforcement is much better than negative reinforcement</a:t>
            </a:r>
          </a:p>
          <a:p>
            <a:r>
              <a:rPr lang="en-US" dirty="0"/>
              <a:t>Motivation can be improved with pairing preferred and non-preferred activities- work before play!</a:t>
            </a:r>
          </a:p>
          <a:p>
            <a:r>
              <a:rPr lang="en-US" dirty="0"/>
              <a:t>Most of us thrive with structure and routine ADHD child needs lots of this!</a:t>
            </a:r>
          </a:p>
          <a:p>
            <a:r>
              <a:rPr lang="en-US" dirty="0"/>
              <a:t>Tight collaboration with school- behavior plan, daily report card</a:t>
            </a:r>
          </a:p>
          <a:p>
            <a:r>
              <a:rPr lang="en-US" dirty="0"/>
              <a:t>Avoid shaming and excessive punishment</a:t>
            </a:r>
          </a:p>
        </p:txBody>
      </p:sp>
      <p:sp>
        <p:nvSpPr>
          <p:cNvPr id="3" name="Title 2"/>
          <p:cNvSpPr>
            <a:spLocks noGrp="1"/>
          </p:cNvSpPr>
          <p:nvPr>
            <p:ph type="title"/>
          </p:nvPr>
        </p:nvSpPr>
        <p:spPr/>
        <p:txBody>
          <a:bodyPr>
            <a:normAutofit/>
          </a:bodyPr>
          <a:lstStyle/>
          <a:p>
            <a:r>
              <a:rPr lang="en-US" sz="3200" b="1" dirty="0">
                <a:solidFill>
                  <a:srgbClr val="660066"/>
                </a:solidFill>
                <a:effectLst>
                  <a:outerShdw blurRad="38100" dist="38100" dir="2700000" algn="tl">
                    <a:srgbClr val="000000">
                      <a:alpha val="43137"/>
                    </a:srgbClr>
                  </a:outerShdw>
                </a:effectLst>
              </a:rPr>
              <a:t>Principles of Behavior Therapy</a:t>
            </a:r>
          </a:p>
        </p:txBody>
      </p:sp>
    </p:spTree>
    <p:extLst>
      <p:ext uri="{BB962C8B-B14F-4D97-AF65-F5344CB8AC3E}">
        <p14:creationId xmlns:p14="http://schemas.microsoft.com/office/powerpoint/2010/main" val="4199997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354667"/>
            <a:ext cx="10633365" cy="4879878"/>
          </a:xfrm>
        </p:spPr>
        <p:txBody>
          <a:bodyPr>
            <a:noAutofit/>
          </a:bodyPr>
          <a:lstStyle/>
          <a:p>
            <a:r>
              <a:rPr lang="en-US" sz="2400" dirty="0"/>
              <a:t>Organizational skills training, Peer tutoring</a:t>
            </a:r>
          </a:p>
          <a:p>
            <a:pPr lvl="1"/>
            <a:r>
              <a:rPr lang="en-US" sz="2000" dirty="0"/>
              <a:t>Computer assisted instruction – targets attention and working memory- popular in research sector and commercially.  Evidence not clear- reviewed by Rutledge 2012</a:t>
            </a:r>
          </a:p>
          <a:p>
            <a:pPr lvl="1"/>
            <a:r>
              <a:rPr lang="en-US" sz="2000" dirty="0" err="1"/>
              <a:t>EndeavorRx</a:t>
            </a:r>
            <a:r>
              <a:rPr lang="en-US" sz="2000" dirty="0"/>
              <a:t>  FDA authorized video game.   Cost $100- 25 minutes, 5 days a week for at least 4 consecutive weeks</a:t>
            </a:r>
          </a:p>
          <a:p>
            <a:r>
              <a:rPr lang="en-US" sz="2400" dirty="0"/>
              <a:t>Homework focused interventions</a:t>
            </a:r>
          </a:p>
          <a:p>
            <a:r>
              <a:rPr lang="en-US" sz="2400" dirty="0"/>
              <a:t>School accommodations</a:t>
            </a:r>
          </a:p>
          <a:p>
            <a:pPr lvl="1"/>
            <a:r>
              <a:rPr lang="en-US" sz="2000" dirty="0"/>
              <a:t>Eligibility for a 504 plan</a:t>
            </a:r>
          </a:p>
          <a:p>
            <a:pPr lvl="2"/>
            <a:r>
              <a:rPr lang="en-US" dirty="0"/>
              <a:t>Additional time for exams, quiet setting for exams, training interventions at school</a:t>
            </a:r>
          </a:p>
          <a:p>
            <a:pPr lvl="1"/>
            <a:r>
              <a:rPr lang="en-US" sz="2000" dirty="0"/>
              <a:t>IDEA (Other Health Impairment) creating an Individual Education Plan (IEP)</a:t>
            </a:r>
          </a:p>
          <a:p>
            <a:pPr lvl="2"/>
            <a:r>
              <a:rPr lang="en-US" dirty="0"/>
              <a:t>for appropriate class placement, instructional and behavioral support</a:t>
            </a:r>
          </a:p>
          <a:p>
            <a:r>
              <a:rPr lang="en-US" sz="2400" dirty="0"/>
              <a:t>Dealing with co-morbid conditions</a:t>
            </a:r>
          </a:p>
          <a:p>
            <a:r>
              <a:rPr lang="en-US" sz="2400" dirty="0"/>
              <a:t>Social skills training if needed</a:t>
            </a:r>
          </a:p>
          <a:p>
            <a:endParaRPr lang="en-US" sz="2400" dirty="0"/>
          </a:p>
          <a:p>
            <a:endParaRPr lang="en-US" sz="2400" dirty="0"/>
          </a:p>
        </p:txBody>
      </p:sp>
      <p:sp>
        <p:nvSpPr>
          <p:cNvPr id="2" name="Title 1"/>
          <p:cNvSpPr>
            <a:spLocks noGrp="1"/>
          </p:cNvSpPr>
          <p:nvPr>
            <p:ph type="title"/>
          </p:nvPr>
        </p:nvSpPr>
        <p:spPr>
          <a:xfrm>
            <a:off x="838199" y="254000"/>
            <a:ext cx="10507133" cy="1100667"/>
          </a:xfrm>
        </p:spPr>
        <p:txBody>
          <a:bodyPr>
            <a:normAutofit/>
          </a:bodyPr>
          <a:lstStyle/>
          <a:p>
            <a:br>
              <a:rPr lang="en-US" sz="3200" dirty="0">
                <a:solidFill>
                  <a:srgbClr val="660066"/>
                </a:solidFill>
              </a:rPr>
            </a:br>
            <a:r>
              <a:rPr lang="en-US" sz="3200" b="1" dirty="0">
                <a:solidFill>
                  <a:srgbClr val="660066"/>
                </a:solidFill>
                <a:effectLst>
                  <a:outerShdw blurRad="38100" dist="38100" dir="2700000" algn="tl">
                    <a:srgbClr val="000000">
                      <a:alpha val="43137"/>
                    </a:srgbClr>
                  </a:outerShdw>
                </a:effectLst>
              </a:rPr>
              <a:t>Non-pharmacological Interventions</a:t>
            </a:r>
          </a:p>
        </p:txBody>
      </p:sp>
    </p:spTree>
    <p:extLst>
      <p:ext uri="{BB962C8B-B14F-4D97-AF65-F5344CB8AC3E}">
        <p14:creationId xmlns:p14="http://schemas.microsoft.com/office/powerpoint/2010/main" val="2892400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3778" y="1298222"/>
            <a:ext cx="10830693" cy="5389449"/>
          </a:xfrm>
        </p:spPr>
        <p:txBody>
          <a:bodyPr>
            <a:noAutofit/>
          </a:bodyPr>
          <a:lstStyle/>
          <a:p>
            <a:pPr indent="-257175"/>
            <a:r>
              <a:rPr lang="en-US" dirty="0"/>
              <a:t>Support groups (e.g. CHADD)</a:t>
            </a:r>
          </a:p>
          <a:p>
            <a:pPr indent="-257175"/>
            <a:r>
              <a:rPr lang="en-US" dirty="0"/>
              <a:t>Online</a:t>
            </a:r>
          </a:p>
          <a:p>
            <a:pPr marL="600075" lvl="1" indent="-257175"/>
            <a:r>
              <a:rPr lang="en-US" sz="2800" dirty="0"/>
              <a:t>www.teachingkidstolisten.com</a:t>
            </a:r>
          </a:p>
          <a:p>
            <a:pPr marL="600075" lvl="1" indent="-257175"/>
            <a:r>
              <a:rPr lang="en-US" sz="2800" dirty="0"/>
              <a:t>www.Help4ADHD.org</a:t>
            </a:r>
          </a:p>
          <a:p>
            <a:pPr indent="-257175"/>
            <a:r>
              <a:rPr lang="en-US" dirty="0"/>
              <a:t>Books</a:t>
            </a:r>
          </a:p>
          <a:p>
            <a:pPr marL="600075" lvl="1" indent="-257175"/>
            <a:r>
              <a:rPr lang="en-US" sz="2800" dirty="0"/>
              <a:t>1-2-3 Magic (Tom Phelan)</a:t>
            </a:r>
          </a:p>
          <a:p>
            <a:pPr marL="600075" lvl="1" indent="-257175"/>
            <a:r>
              <a:rPr lang="en-US" sz="2800" dirty="0"/>
              <a:t>Making the System Work for Your ADHD Child (Peter Jensen)</a:t>
            </a:r>
          </a:p>
          <a:p>
            <a:pPr marL="600075" lvl="1" indent="-257175"/>
            <a:r>
              <a:rPr lang="en-US" sz="2800" dirty="0"/>
              <a:t>Taking Charge of ADHD: The Complete Authoritative Guide for Parents (Russell Barkley)</a:t>
            </a:r>
          </a:p>
          <a:p>
            <a:pPr marL="600075" lvl="1" indent="-257175"/>
            <a:r>
              <a:rPr lang="en-US" sz="2800" dirty="0"/>
              <a:t>ADHD:  What Every Parent Needs to Know (M </a:t>
            </a:r>
            <a:r>
              <a:rPr lang="en-US" sz="2800" dirty="0" err="1"/>
              <a:t>Reiff</a:t>
            </a:r>
            <a:r>
              <a:rPr lang="en-US" sz="2800" dirty="0"/>
              <a:t>)</a:t>
            </a:r>
          </a:p>
        </p:txBody>
      </p:sp>
      <p:sp>
        <p:nvSpPr>
          <p:cNvPr id="2" name="Title 1"/>
          <p:cNvSpPr>
            <a:spLocks noGrp="1"/>
          </p:cNvSpPr>
          <p:nvPr>
            <p:ph type="title"/>
          </p:nvPr>
        </p:nvSpPr>
        <p:spPr>
          <a:xfrm>
            <a:off x="3124199" y="338667"/>
            <a:ext cx="5286023" cy="1016000"/>
          </a:xfrm>
        </p:spPr>
        <p:txBody>
          <a:bodyPr>
            <a:normAutofit/>
          </a:bodyPr>
          <a:lstStyle/>
          <a:p>
            <a:br>
              <a:rPr lang="en-US" sz="3200" b="1" dirty="0">
                <a:solidFill>
                  <a:srgbClr val="660066"/>
                </a:solidFill>
              </a:rPr>
            </a:br>
            <a:r>
              <a:rPr lang="en-US" sz="3200" dirty="0">
                <a:solidFill>
                  <a:srgbClr val="660066"/>
                </a:solidFill>
                <a:effectLst>
                  <a:outerShdw blurRad="38100" dist="38100" dir="2700000" algn="tl">
                    <a:srgbClr val="000000">
                      <a:alpha val="43137"/>
                    </a:srgbClr>
                  </a:outerShdw>
                </a:effectLst>
              </a:rPr>
              <a:t>Social Supports</a:t>
            </a:r>
          </a:p>
        </p:txBody>
      </p:sp>
    </p:spTree>
    <p:extLst>
      <p:ext uri="{BB962C8B-B14F-4D97-AF65-F5344CB8AC3E}">
        <p14:creationId xmlns:p14="http://schemas.microsoft.com/office/powerpoint/2010/main" val="1723275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1B23-A146-04EE-F528-85968876A5DA}"/>
              </a:ext>
            </a:extLst>
          </p:cNvPr>
          <p:cNvSpPr>
            <a:spLocks noGrp="1"/>
          </p:cNvSpPr>
          <p:nvPr>
            <p:ph type="title"/>
          </p:nvPr>
        </p:nvSpPr>
        <p:spPr/>
        <p:txBody>
          <a:bodyPr/>
          <a:lstStyle/>
          <a:p>
            <a:pPr algn="ctr"/>
            <a:r>
              <a:rPr lang="en-US" sz="3200" dirty="0"/>
              <a:t>Why Should I Treat My Patient’s ADHD</a:t>
            </a:r>
          </a:p>
        </p:txBody>
      </p:sp>
      <p:sp>
        <p:nvSpPr>
          <p:cNvPr id="3" name="Content Placeholder 2">
            <a:extLst>
              <a:ext uri="{FF2B5EF4-FFF2-40B4-BE49-F238E27FC236}">
                <a16:creationId xmlns:a16="http://schemas.microsoft.com/office/drawing/2014/main" id="{2ACB3DDA-4CE1-D164-C376-22A59188BAEA}"/>
              </a:ext>
            </a:extLst>
          </p:cNvPr>
          <p:cNvSpPr>
            <a:spLocks noGrp="1"/>
          </p:cNvSpPr>
          <p:nvPr>
            <p:ph sz="half" idx="1"/>
          </p:nvPr>
        </p:nvSpPr>
        <p:spPr/>
        <p:txBody>
          <a:bodyPr>
            <a:normAutofit fontScale="92500" lnSpcReduction="10000"/>
          </a:bodyPr>
          <a:lstStyle/>
          <a:p>
            <a:pPr marL="0" indent="0">
              <a:buNone/>
            </a:pPr>
            <a:r>
              <a:rPr lang="en-US" sz="2800" dirty="0"/>
              <a:t>Risk of Not Treating</a:t>
            </a:r>
          </a:p>
          <a:p>
            <a:pPr marL="0" indent="0">
              <a:buNone/>
            </a:pPr>
            <a:endParaRPr lang="en-US" sz="2800" dirty="0"/>
          </a:p>
          <a:p>
            <a:r>
              <a:rPr lang="en-US" sz="2800" dirty="0"/>
              <a:t>Academic struggles</a:t>
            </a:r>
          </a:p>
          <a:p>
            <a:r>
              <a:rPr lang="en-US" sz="2800" dirty="0"/>
              <a:t>Difficult family and peer relationships</a:t>
            </a:r>
          </a:p>
          <a:p>
            <a:r>
              <a:rPr lang="en-US" sz="2800" dirty="0"/>
              <a:t>Risk of injury</a:t>
            </a:r>
          </a:p>
          <a:p>
            <a:r>
              <a:rPr lang="en-US" sz="2800" dirty="0"/>
              <a:t>Teen risk-taking and impulsive behavior</a:t>
            </a:r>
          </a:p>
          <a:p>
            <a:r>
              <a:rPr lang="en-US" sz="2800" dirty="0"/>
              <a:t>Poor vocational performance</a:t>
            </a:r>
          </a:p>
          <a:p>
            <a:r>
              <a:rPr lang="en-US" sz="2800" dirty="0"/>
              <a:t>Dangerous driving</a:t>
            </a:r>
          </a:p>
          <a:p>
            <a:endParaRPr lang="en-US" dirty="0"/>
          </a:p>
        </p:txBody>
      </p:sp>
      <p:sp>
        <p:nvSpPr>
          <p:cNvPr id="4" name="Content Placeholder 3">
            <a:extLst>
              <a:ext uri="{FF2B5EF4-FFF2-40B4-BE49-F238E27FC236}">
                <a16:creationId xmlns:a16="http://schemas.microsoft.com/office/drawing/2014/main" id="{B7722360-3A4A-0FEA-E54C-774ACBFD31CC}"/>
              </a:ext>
            </a:extLst>
          </p:cNvPr>
          <p:cNvSpPr>
            <a:spLocks noGrp="1"/>
          </p:cNvSpPr>
          <p:nvPr>
            <p:ph sz="half" idx="2"/>
          </p:nvPr>
        </p:nvSpPr>
        <p:spPr/>
        <p:txBody>
          <a:bodyPr>
            <a:normAutofit fontScale="92500" lnSpcReduction="10000"/>
          </a:bodyPr>
          <a:lstStyle/>
          <a:p>
            <a:r>
              <a:rPr lang="en-US" dirty="0"/>
              <a:t>Risk of Treating</a:t>
            </a:r>
          </a:p>
          <a:p>
            <a:endParaRPr lang="en-US" dirty="0"/>
          </a:p>
          <a:p>
            <a:r>
              <a:rPr lang="en-US" sz="2800" dirty="0"/>
              <a:t>Possible adverse side effects</a:t>
            </a:r>
          </a:p>
          <a:p>
            <a:r>
              <a:rPr lang="en-US" sz="2800" dirty="0"/>
              <a:t>Medication misuse/abuse</a:t>
            </a:r>
          </a:p>
          <a:p>
            <a:pPr marL="0" indent="0">
              <a:buNone/>
            </a:pPr>
            <a:endParaRPr lang="en-US" dirty="0"/>
          </a:p>
        </p:txBody>
      </p:sp>
      <p:sp>
        <p:nvSpPr>
          <p:cNvPr id="5" name="Slide Number Placeholder 4">
            <a:extLst>
              <a:ext uri="{FF2B5EF4-FFF2-40B4-BE49-F238E27FC236}">
                <a16:creationId xmlns:a16="http://schemas.microsoft.com/office/drawing/2014/main" id="{DF22DDF4-4AEC-1601-EDD0-8B52A659E78E}"/>
              </a:ext>
            </a:extLst>
          </p:cNvPr>
          <p:cNvSpPr>
            <a:spLocks noGrp="1"/>
          </p:cNvSpPr>
          <p:nvPr>
            <p:ph type="sldNum" sz="quarter" idx="12"/>
          </p:nvPr>
        </p:nvSpPr>
        <p:spPr/>
        <p:txBody>
          <a:bodyPr/>
          <a:lstStyle/>
          <a:p>
            <a:fld id="{E927A71C-5EB0-45EC-B0AD-E94D765AE5AB}" type="slidenum">
              <a:rPr lang="en-US" smtClean="0"/>
              <a:t>25</a:t>
            </a:fld>
            <a:endParaRPr lang="en-US"/>
          </a:p>
        </p:txBody>
      </p:sp>
    </p:spTree>
    <p:extLst>
      <p:ext uri="{BB962C8B-B14F-4D97-AF65-F5344CB8AC3E}">
        <p14:creationId xmlns:p14="http://schemas.microsoft.com/office/powerpoint/2010/main" val="385720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2341" y="2032000"/>
            <a:ext cx="10515600" cy="3862388"/>
          </a:xfrm>
        </p:spPr>
        <p:txBody>
          <a:bodyPr>
            <a:normAutofit/>
          </a:bodyPr>
          <a:lstStyle/>
          <a:p>
            <a:pPr indent="-257175"/>
            <a:r>
              <a:rPr lang="en-US" dirty="0"/>
              <a:t>Titrate closely and relatively quickly</a:t>
            </a:r>
          </a:p>
          <a:p>
            <a:pPr indent="-257175"/>
            <a:r>
              <a:rPr lang="en-US" dirty="0"/>
              <a:t>Use your algorithms</a:t>
            </a:r>
          </a:p>
          <a:p>
            <a:pPr indent="-257175"/>
            <a:r>
              <a:rPr lang="en-US" dirty="0"/>
              <a:t>Higher stimulant dose is usually the first step</a:t>
            </a:r>
          </a:p>
          <a:p>
            <a:pPr indent="-257175"/>
            <a:r>
              <a:rPr lang="en-US" dirty="0"/>
              <a:t>Follow up every 3 months only after stable</a:t>
            </a:r>
          </a:p>
          <a:p>
            <a:pPr indent="-257175"/>
            <a:r>
              <a:rPr lang="en-US" dirty="0"/>
              <a:t>Remember psychosocial treatments and school interventions</a:t>
            </a:r>
          </a:p>
          <a:p>
            <a:pPr indent="-257175"/>
            <a:endParaRPr lang="en-US" dirty="0"/>
          </a:p>
          <a:p>
            <a:endParaRPr lang="en-US" dirty="0"/>
          </a:p>
        </p:txBody>
      </p:sp>
      <p:sp>
        <p:nvSpPr>
          <p:cNvPr id="2" name="Title 1"/>
          <p:cNvSpPr>
            <a:spLocks noGrp="1"/>
          </p:cNvSpPr>
          <p:nvPr>
            <p:ph type="title"/>
          </p:nvPr>
        </p:nvSpPr>
        <p:spPr>
          <a:xfrm>
            <a:off x="3143955" y="544689"/>
            <a:ext cx="5268558" cy="857250"/>
          </a:xfrm>
        </p:spPr>
        <p:txBody>
          <a:bodyPr>
            <a:normAutofit fontScale="90000"/>
          </a:bodyPr>
          <a:lstStyle/>
          <a:p>
            <a:br>
              <a:rPr lang="en-US" sz="3200" b="1" dirty="0">
                <a:solidFill>
                  <a:srgbClr val="660066"/>
                </a:solidFill>
              </a:rPr>
            </a:br>
            <a:r>
              <a:rPr lang="en-US" sz="3600" b="1" dirty="0">
                <a:solidFill>
                  <a:srgbClr val="660066"/>
                </a:solidFill>
                <a:effectLst>
                  <a:outerShdw blurRad="38100" dist="38100" dir="2700000" algn="tl">
                    <a:srgbClr val="000000">
                      <a:alpha val="43137"/>
                    </a:srgbClr>
                  </a:outerShdw>
                </a:effectLst>
              </a:rPr>
              <a:t>Bottom Line </a:t>
            </a:r>
            <a:endParaRPr lang="en-US" sz="3600" dirty="0">
              <a:solidFill>
                <a:srgbClr val="66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5305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2E7D7-E2E9-AD76-8B03-B8B119E48972}"/>
              </a:ext>
            </a:extLst>
          </p:cNvPr>
          <p:cNvSpPr>
            <a:spLocks noGrp="1"/>
          </p:cNvSpPr>
          <p:nvPr>
            <p:ph type="title"/>
          </p:nvPr>
        </p:nvSpPr>
        <p:spPr/>
        <p:txBody>
          <a:bodyPr/>
          <a:lstStyle/>
          <a:p>
            <a:r>
              <a:rPr lang="en-US" dirty="0"/>
              <a:t>What would you do for this patient?</a:t>
            </a:r>
          </a:p>
        </p:txBody>
      </p:sp>
      <p:sp>
        <p:nvSpPr>
          <p:cNvPr id="3" name="Content Placeholder 2">
            <a:extLst>
              <a:ext uri="{FF2B5EF4-FFF2-40B4-BE49-F238E27FC236}">
                <a16:creationId xmlns:a16="http://schemas.microsoft.com/office/drawing/2014/main" id="{4C6EB4B8-11D8-629F-E201-527DDDD98180}"/>
              </a:ext>
            </a:extLst>
          </p:cNvPr>
          <p:cNvSpPr>
            <a:spLocks noGrp="1"/>
          </p:cNvSpPr>
          <p:nvPr>
            <p:ph idx="1"/>
          </p:nvPr>
        </p:nvSpPr>
        <p:spPr/>
        <p:txBody>
          <a:bodyPr/>
          <a:lstStyle/>
          <a:p>
            <a:r>
              <a:rPr lang="en-US" dirty="0"/>
              <a:t>Medication</a:t>
            </a:r>
          </a:p>
          <a:p>
            <a:pPr lvl="1"/>
            <a:r>
              <a:rPr lang="en-US" dirty="0"/>
              <a:t>Which one?</a:t>
            </a:r>
          </a:p>
          <a:p>
            <a:pPr lvl="1"/>
            <a:r>
              <a:rPr lang="en-US" dirty="0"/>
              <a:t>Dose?</a:t>
            </a:r>
          </a:p>
          <a:p>
            <a:pPr lvl="1"/>
            <a:r>
              <a:rPr lang="en-US" dirty="0"/>
              <a:t>How soon to follow up</a:t>
            </a:r>
          </a:p>
          <a:p>
            <a:pPr lvl="1"/>
            <a:r>
              <a:rPr lang="en-US" dirty="0"/>
              <a:t>What about sleep?</a:t>
            </a:r>
          </a:p>
          <a:p>
            <a:r>
              <a:rPr lang="en-US" dirty="0"/>
              <a:t>Behavior Therapy</a:t>
            </a:r>
          </a:p>
          <a:p>
            <a:pPr lvl="1"/>
            <a:r>
              <a:rPr lang="en-US" dirty="0"/>
              <a:t>Suggestions for parents</a:t>
            </a:r>
          </a:p>
          <a:p>
            <a:r>
              <a:rPr lang="en-US" dirty="0"/>
              <a:t>Accommodations</a:t>
            </a:r>
          </a:p>
          <a:p>
            <a:pPr lvl="1"/>
            <a:r>
              <a:rPr lang="en-US" dirty="0"/>
              <a:t> School-based suggestions?</a:t>
            </a:r>
          </a:p>
        </p:txBody>
      </p:sp>
    </p:spTree>
    <p:extLst>
      <p:ext uri="{BB962C8B-B14F-4D97-AF65-F5344CB8AC3E}">
        <p14:creationId xmlns:p14="http://schemas.microsoft.com/office/powerpoint/2010/main" val="2883889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a:p>
            <a:r>
              <a:rPr lang="en-US" dirty="0"/>
              <a:t>My thanks to Dr. J. Wallace at University of Rochester for the following accommodations menu</a:t>
            </a:r>
          </a:p>
        </p:txBody>
      </p:sp>
    </p:spTree>
    <p:extLst>
      <p:ext uri="{BB962C8B-B14F-4D97-AF65-F5344CB8AC3E}">
        <p14:creationId xmlns:p14="http://schemas.microsoft.com/office/powerpoint/2010/main" val="916958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275" y="735479"/>
            <a:ext cx="8042276" cy="793657"/>
          </a:xfrm>
        </p:spPr>
        <p:txBody>
          <a:bodyPr>
            <a:normAutofit/>
          </a:bodyPr>
          <a:lstStyle/>
          <a:p>
            <a:r>
              <a:rPr lang="en-US" sz="3200" b="1" dirty="0">
                <a:solidFill>
                  <a:srgbClr val="7030A0"/>
                </a:solidFill>
                <a:effectLst>
                  <a:outerShdw blurRad="38100" dist="38100" dir="2700000" algn="tl">
                    <a:srgbClr val="000000">
                      <a:alpha val="43137"/>
                    </a:srgbClr>
                  </a:outerShdw>
                </a:effectLst>
              </a:rPr>
              <a:t>Accommodation Menu</a:t>
            </a:r>
          </a:p>
        </p:txBody>
      </p:sp>
      <p:sp>
        <p:nvSpPr>
          <p:cNvPr id="3" name="Content Placeholder 2"/>
          <p:cNvSpPr>
            <a:spLocks noGrp="1"/>
          </p:cNvSpPr>
          <p:nvPr>
            <p:ph idx="1"/>
          </p:nvPr>
        </p:nvSpPr>
        <p:spPr>
          <a:xfrm>
            <a:off x="2785294" y="1671683"/>
            <a:ext cx="7330257" cy="4693259"/>
          </a:xfrm>
        </p:spPr>
        <p:txBody>
          <a:bodyPr>
            <a:normAutofit fontScale="47500" lnSpcReduction="20000"/>
          </a:bodyPr>
          <a:lstStyle/>
          <a:p>
            <a:pPr marL="0" indent="0">
              <a:buNone/>
            </a:pPr>
            <a:r>
              <a:rPr lang="en-US" b="1" dirty="0">
                <a:solidFill>
                  <a:schemeClr val="bg1">
                    <a:lumMod val="85000"/>
                  </a:schemeClr>
                </a:solidFill>
              </a:rPr>
              <a:t>              </a:t>
            </a:r>
            <a:r>
              <a:rPr lang="en-US" sz="3400" b="1" dirty="0">
                <a:solidFill>
                  <a:schemeClr val="bg1">
                    <a:lumMod val="85000"/>
                  </a:schemeClr>
                </a:solidFill>
              </a:rPr>
              <a:t>Pro</a:t>
            </a:r>
            <a:r>
              <a:rPr lang="en-US" sz="3400" b="1" dirty="0">
                <a:solidFill>
                  <a:srgbClr val="000000"/>
                </a:solidFill>
              </a:rPr>
              <a:t>                            </a:t>
            </a:r>
            <a:r>
              <a:rPr lang="en-US" sz="3800" b="1" dirty="0">
                <a:solidFill>
                  <a:srgbClr val="000000"/>
                </a:solidFill>
              </a:rPr>
              <a:t>Focus and Attention</a:t>
            </a:r>
          </a:p>
          <a:p>
            <a:pPr>
              <a:spcBef>
                <a:spcPts val="800"/>
              </a:spcBef>
            </a:pPr>
            <a:r>
              <a:rPr lang="en-US" sz="3800" dirty="0">
                <a:solidFill>
                  <a:srgbClr val="000000"/>
                </a:solidFill>
              </a:rPr>
              <a:t>____Seat in the front of the classroom</a:t>
            </a:r>
          </a:p>
          <a:p>
            <a:pPr>
              <a:spcBef>
                <a:spcPts val="800"/>
              </a:spcBef>
            </a:pPr>
            <a:r>
              <a:rPr lang="en-US" sz="3800" dirty="0">
                <a:solidFill>
                  <a:srgbClr val="000000"/>
                </a:solidFill>
              </a:rPr>
              <a:t>____Seat away from distractions (fish tank)</a:t>
            </a:r>
          </a:p>
          <a:p>
            <a:pPr>
              <a:spcBef>
                <a:spcPts val="800"/>
              </a:spcBef>
            </a:pPr>
            <a:r>
              <a:rPr lang="en-US" sz="3800" dirty="0">
                <a:solidFill>
                  <a:srgbClr val="000000"/>
                </a:solidFill>
              </a:rPr>
              <a:t>____Seat near quiet peers and away from disruptive peers</a:t>
            </a:r>
          </a:p>
          <a:p>
            <a:pPr>
              <a:spcBef>
                <a:spcPts val="800"/>
              </a:spcBef>
            </a:pPr>
            <a:r>
              <a:rPr lang="en-US" sz="3800" dirty="0">
                <a:solidFill>
                  <a:srgbClr val="000000"/>
                </a:solidFill>
              </a:rPr>
              <a:t>____Increase space between seats</a:t>
            </a:r>
          </a:p>
          <a:p>
            <a:pPr>
              <a:spcBef>
                <a:spcPts val="800"/>
              </a:spcBef>
            </a:pPr>
            <a:r>
              <a:rPr lang="en-US" sz="3800" dirty="0">
                <a:solidFill>
                  <a:srgbClr val="000000"/>
                </a:solidFill>
              </a:rPr>
              <a:t>____Private cue to stay on/return to task</a:t>
            </a:r>
          </a:p>
          <a:p>
            <a:pPr>
              <a:spcBef>
                <a:spcPts val="800"/>
              </a:spcBef>
            </a:pPr>
            <a:r>
              <a:rPr lang="en-US" sz="3800" dirty="0">
                <a:solidFill>
                  <a:srgbClr val="000000"/>
                </a:solidFill>
              </a:rPr>
              <a:t>____Involve student in discussions/activities</a:t>
            </a:r>
          </a:p>
          <a:p>
            <a:pPr>
              <a:spcBef>
                <a:spcPts val="800"/>
              </a:spcBef>
            </a:pPr>
            <a:r>
              <a:rPr lang="en-US" sz="3800" dirty="0">
                <a:solidFill>
                  <a:srgbClr val="000000"/>
                </a:solidFill>
              </a:rPr>
              <a:t>____Make instructions clear and brief</a:t>
            </a:r>
          </a:p>
          <a:p>
            <a:pPr>
              <a:spcBef>
                <a:spcPts val="800"/>
              </a:spcBef>
            </a:pPr>
            <a:r>
              <a:rPr lang="en-US" sz="3800" dirty="0">
                <a:solidFill>
                  <a:srgbClr val="000000"/>
                </a:solidFill>
              </a:rPr>
              <a:t>____Select teachers with energetic, engaging style</a:t>
            </a:r>
          </a:p>
          <a:p>
            <a:pPr>
              <a:spcBef>
                <a:spcPts val="800"/>
              </a:spcBef>
            </a:pPr>
            <a:r>
              <a:rPr lang="en-US" sz="3800" dirty="0">
                <a:solidFill>
                  <a:srgbClr val="000000"/>
                </a:solidFill>
              </a:rPr>
              <a:t>____Pair written and oral instructions</a:t>
            </a:r>
          </a:p>
          <a:p>
            <a:pPr>
              <a:spcBef>
                <a:spcPts val="800"/>
              </a:spcBef>
            </a:pPr>
            <a:r>
              <a:rPr lang="en-US" sz="3800" dirty="0">
                <a:solidFill>
                  <a:srgbClr val="000000"/>
                </a:solidFill>
              </a:rPr>
              <a:t>____Check to be sure assignments are copied correctly</a:t>
            </a:r>
          </a:p>
          <a:p>
            <a:pPr>
              <a:spcBef>
                <a:spcPts val="800"/>
              </a:spcBef>
            </a:pPr>
            <a:r>
              <a:rPr lang="en-US" sz="3800" dirty="0">
                <a:solidFill>
                  <a:srgbClr val="000000"/>
                </a:solidFill>
              </a:rPr>
              <a:t>____Break large assignments into parts with deadlines</a:t>
            </a:r>
          </a:p>
          <a:p>
            <a:pPr>
              <a:spcBef>
                <a:spcPts val="800"/>
              </a:spcBef>
            </a:pPr>
            <a:r>
              <a:rPr lang="en-US" sz="3800" dirty="0">
                <a:solidFill>
                  <a:srgbClr val="000000"/>
                </a:solidFill>
              </a:rPr>
              <a:t>____Make extra eye contact with student</a:t>
            </a:r>
          </a:p>
          <a:p>
            <a:pPr>
              <a:spcBef>
                <a:spcPts val="800"/>
              </a:spcBef>
            </a:pPr>
            <a:r>
              <a:rPr lang="en-US" sz="3800" dirty="0">
                <a:solidFill>
                  <a:srgbClr val="000000"/>
                </a:solidFill>
              </a:rPr>
              <a:t>____each in close proximity to student</a:t>
            </a:r>
          </a:p>
          <a:p>
            <a:pPr>
              <a:spcBef>
                <a:spcPts val="800"/>
              </a:spcBef>
            </a:pPr>
            <a:r>
              <a:rPr lang="en-US" sz="3800" dirty="0">
                <a:solidFill>
                  <a:srgbClr val="000000"/>
                </a:solidFill>
              </a:rPr>
              <a:t>____Consider need for smaller environment with more adult support</a:t>
            </a:r>
          </a:p>
          <a:p>
            <a:pPr marL="0" indent="0">
              <a:spcBef>
                <a:spcPts val="800"/>
              </a:spcBef>
              <a:buNone/>
            </a:pPr>
            <a:endParaRPr lang="en-US" dirty="0">
              <a:solidFill>
                <a:schemeClr val="bg1">
                  <a:lumMod val="85000"/>
                </a:schemeClr>
              </a:solidFill>
            </a:endParaRPr>
          </a:p>
        </p:txBody>
      </p:sp>
    </p:spTree>
    <p:extLst>
      <p:ext uri="{BB962C8B-B14F-4D97-AF65-F5344CB8AC3E}">
        <p14:creationId xmlns:p14="http://schemas.microsoft.com/office/powerpoint/2010/main" val="2558798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629" y="2619976"/>
            <a:ext cx="11336740" cy="3117884"/>
          </a:xfrm>
        </p:spPr>
        <p:txBody>
          <a:bodyPr>
            <a:normAutofit/>
          </a:bodyPr>
          <a:lstStyle/>
          <a:p>
            <a:r>
              <a:rPr lang="en-US" sz="2800" dirty="0">
                <a:solidFill>
                  <a:schemeClr val="tx1">
                    <a:lumMod val="65000"/>
                    <a:lumOff val="35000"/>
                  </a:schemeClr>
                </a:solidFill>
                <a:ea typeface="+mn-ea"/>
                <a:cs typeface="+mn-cs"/>
              </a:rPr>
              <a:t>Neither I nor my spouse/partner have </a:t>
            </a:r>
            <a:endParaRPr lang="en-US" sz="2800" b="1" dirty="0">
              <a:solidFill>
                <a:schemeClr val="tx1">
                  <a:lumMod val="65000"/>
                  <a:lumOff val="35000"/>
                </a:schemeClr>
              </a:solidFill>
              <a:ea typeface="+mn-ea"/>
              <a:cs typeface="+mn-cs"/>
            </a:endParaRPr>
          </a:p>
          <a:p>
            <a:r>
              <a:rPr lang="en-US" sz="2800" dirty="0">
                <a:solidFill>
                  <a:schemeClr val="tx1">
                    <a:lumMod val="65000"/>
                    <a:lumOff val="35000"/>
                  </a:schemeClr>
                </a:solidFill>
                <a:ea typeface="+mn-ea"/>
                <a:cs typeface="+mn-cs"/>
              </a:rPr>
              <a:t>a relevant financial relationship with a commercial interest to disclose</a:t>
            </a:r>
            <a:endParaRPr lang="en-US" sz="2800" b="1" dirty="0">
              <a:solidFill>
                <a:schemeClr val="tx1">
                  <a:lumMod val="65000"/>
                  <a:lumOff val="35000"/>
                </a:schemeClr>
              </a:solidFill>
              <a:ea typeface="+mn-ea"/>
              <a:cs typeface="+mn-cs"/>
            </a:endParaRPr>
          </a:p>
        </p:txBody>
      </p:sp>
      <p:sp>
        <p:nvSpPr>
          <p:cNvPr id="4" name="TextBox 3"/>
          <p:cNvSpPr txBox="1"/>
          <p:nvPr/>
        </p:nvSpPr>
        <p:spPr>
          <a:xfrm>
            <a:off x="3352800" y="1296537"/>
            <a:ext cx="5486400" cy="1323439"/>
          </a:xfrm>
          <a:prstGeom prst="rect">
            <a:avLst/>
          </a:prstGeom>
          <a:noFill/>
        </p:spPr>
        <p:txBody>
          <a:bodyPr wrap="square" rtlCol="0">
            <a:spAutoFit/>
          </a:bodyPr>
          <a:lstStyle/>
          <a:p>
            <a:pPr algn="ctr"/>
            <a:r>
              <a:rPr lang="en-US" sz="8000" dirty="0">
                <a:solidFill>
                  <a:srgbClr val="049FDA"/>
                </a:solidFill>
                <a:latin typeface="Helvetica Regular" charset="0"/>
                <a:ea typeface="Helvetica Regular" charset="0"/>
                <a:cs typeface="Helvetica Regular" charset="0"/>
              </a:rPr>
              <a:t>Disclosures</a:t>
            </a:r>
          </a:p>
        </p:txBody>
      </p:sp>
    </p:spTree>
    <p:extLst>
      <p:ext uri="{BB962C8B-B14F-4D97-AF65-F5344CB8AC3E}">
        <p14:creationId xmlns:p14="http://schemas.microsoft.com/office/powerpoint/2010/main" val="1708071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275" y="878915"/>
            <a:ext cx="8042276" cy="793657"/>
          </a:xfrm>
        </p:spPr>
        <p:txBody>
          <a:bodyPr>
            <a:normAutofit/>
          </a:bodyPr>
          <a:lstStyle/>
          <a:p>
            <a:r>
              <a:rPr lang="en-US" sz="3200" b="1" dirty="0">
                <a:solidFill>
                  <a:srgbClr val="7030A0"/>
                </a:solidFill>
                <a:effectLst>
                  <a:outerShdw blurRad="38100" dist="38100" dir="2700000" algn="tl">
                    <a:srgbClr val="000000">
                      <a:alpha val="43137"/>
                    </a:srgbClr>
                  </a:outerShdw>
                </a:effectLst>
              </a:rPr>
              <a:t>Accommodation Menu</a:t>
            </a:r>
          </a:p>
        </p:txBody>
      </p:sp>
      <p:sp>
        <p:nvSpPr>
          <p:cNvPr id="3" name="Content Placeholder 2"/>
          <p:cNvSpPr>
            <a:spLocks noGrp="1"/>
          </p:cNvSpPr>
          <p:nvPr>
            <p:ph idx="1"/>
          </p:nvPr>
        </p:nvSpPr>
        <p:spPr>
          <a:xfrm>
            <a:off x="2740730" y="1833048"/>
            <a:ext cx="7374821" cy="4693259"/>
          </a:xfrm>
        </p:spPr>
        <p:txBody>
          <a:bodyPr>
            <a:normAutofit fontScale="55000" lnSpcReduction="20000"/>
          </a:bodyPr>
          <a:lstStyle/>
          <a:p>
            <a:r>
              <a:rPr lang="en-US" b="1" dirty="0">
                <a:solidFill>
                  <a:schemeClr val="bg1">
                    <a:lumMod val="85000"/>
                  </a:schemeClr>
                </a:solidFill>
              </a:rPr>
              <a:t>                   </a:t>
            </a:r>
            <a:r>
              <a:rPr lang="en-US" b="1" dirty="0"/>
              <a:t> Impulsivity and Hyperactivity</a:t>
            </a:r>
          </a:p>
          <a:p>
            <a:endParaRPr lang="en-US" dirty="0"/>
          </a:p>
          <a:p>
            <a:r>
              <a:rPr lang="en-US" dirty="0"/>
              <a:t>____Ignore minor impulsive behavior</a:t>
            </a:r>
          </a:p>
          <a:p>
            <a:r>
              <a:rPr lang="en-US" dirty="0"/>
              <a:t>____Keep student occupied and active</a:t>
            </a:r>
          </a:p>
          <a:p>
            <a:r>
              <a:rPr lang="en-US" dirty="0"/>
              <a:t>____Supervise closely during transitions</a:t>
            </a:r>
          </a:p>
          <a:p>
            <a:r>
              <a:rPr lang="en-US" dirty="0"/>
              <a:t>____Reprimand(s) should be brief and private if possible</a:t>
            </a:r>
          </a:p>
          <a:p>
            <a:r>
              <a:rPr lang="en-US" dirty="0"/>
              <a:t>____Seat near good role model</a:t>
            </a:r>
          </a:p>
          <a:p>
            <a:r>
              <a:rPr lang="en-US" dirty="0"/>
              <a:t>____Notice and reinforce positive behaviors</a:t>
            </a:r>
          </a:p>
          <a:p>
            <a:r>
              <a:rPr lang="en-US" dirty="0"/>
              <a:t>____Set up behavior contract with clear short-term goals</a:t>
            </a:r>
          </a:p>
          <a:p>
            <a:r>
              <a:rPr lang="en-US" dirty="0"/>
              <a:t>____Encourage hand-raising and waiting</a:t>
            </a:r>
          </a:p>
          <a:p>
            <a:r>
              <a:rPr lang="en-US" dirty="0"/>
              <a:t>____Rewards and consequences should be immediate</a:t>
            </a:r>
          </a:p>
          <a:p>
            <a:r>
              <a:rPr lang="en-US" dirty="0"/>
              <a:t>____Implement home/school reward token system</a:t>
            </a:r>
          </a:p>
          <a:p>
            <a:r>
              <a:rPr lang="en-US" dirty="0"/>
              <a:t>____Allow student to stand and move at times</a:t>
            </a:r>
          </a:p>
          <a:p>
            <a:r>
              <a:rPr lang="en-US" dirty="0"/>
              <a:t>____Provide movement breaks between seated activities</a:t>
            </a:r>
          </a:p>
          <a:p>
            <a:r>
              <a:rPr lang="en-US" dirty="0"/>
              <a:t>____Consider need for smaller environment with more adult support</a:t>
            </a:r>
            <a:r>
              <a:rPr lang="en-US" dirty="0">
                <a:effectLst/>
              </a:rPr>
              <a:t> </a:t>
            </a:r>
            <a:r>
              <a:rPr lang="en-US" b="1" dirty="0">
                <a:solidFill>
                  <a:schemeClr val="bg1">
                    <a:lumMod val="85000"/>
                  </a:schemeClr>
                </a:solidFill>
              </a:rPr>
              <a:t>        </a:t>
            </a:r>
            <a:r>
              <a:rPr lang="en-US" sz="3400" b="1" dirty="0">
                <a:solidFill>
                  <a:schemeClr val="bg1">
                    <a:lumMod val="85000"/>
                  </a:schemeClr>
                </a:solidFill>
              </a:rPr>
              <a:t>Pro</a:t>
            </a:r>
            <a:r>
              <a:rPr lang="en-US" sz="3400" b="1" dirty="0">
                <a:solidFill>
                  <a:srgbClr val="000000"/>
                </a:solidFill>
              </a:rPr>
              <a:t>                          </a:t>
            </a:r>
            <a:endParaRPr lang="en-US" sz="3400" dirty="0">
              <a:solidFill>
                <a:srgbClr val="000000"/>
              </a:solidFill>
            </a:endParaRPr>
          </a:p>
          <a:p>
            <a:pPr marL="0" indent="0">
              <a:spcBef>
                <a:spcPts val="800"/>
              </a:spcBef>
              <a:buNone/>
            </a:pPr>
            <a:endParaRPr lang="en-US" dirty="0">
              <a:solidFill>
                <a:schemeClr val="bg1">
                  <a:lumMod val="85000"/>
                </a:schemeClr>
              </a:solidFill>
            </a:endParaRPr>
          </a:p>
        </p:txBody>
      </p:sp>
    </p:spTree>
    <p:extLst>
      <p:ext uri="{BB962C8B-B14F-4D97-AF65-F5344CB8AC3E}">
        <p14:creationId xmlns:p14="http://schemas.microsoft.com/office/powerpoint/2010/main" val="1729147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064" y="753409"/>
            <a:ext cx="8042276" cy="793657"/>
          </a:xfrm>
        </p:spPr>
        <p:txBody>
          <a:bodyPr>
            <a:normAutofit/>
          </a:bodyPr>
          <a:lstStyle/>
          <a:p>
            <a:r>
              <a:rPr lang="en-US" sz="3200" b="1" dirty="0">
                <a:solidFill>
                  <a:srgbClr val="7030A0"/>
                </a:solidFill>
                <a:effectLst>
                  <a:outerShdw blurRad="38100" dist="38100" dir="2700000" algn="tl">
                    <a:srgbClr val="000000">
                      <a:alpha val="43137"/>
                    </a:srgbClr>
                  </a:outerShdw>
                </a:effectLst>
              </a:rPr>
              <a:t>Accommodation Menu</a:t>
            </a:r>
          </a:p>
        </p:txBody>
      </p:sp>
      <p:sp>
        <p:nvSpPr>
          <p:cNvPr id="3" name="Content Placeholder 2"/>
          <p:cNvSpPr>
            <a:spLocks noGrp="1"/>
          </p:cNvSpPr>
          <p:nvPr>
            <p:ph idx="1"/>
          </p:nvPr>
        </p:nvSpPr>
        <p:spPr>
          <a:xfrm>
            <a:off x="2705391" y="1547066"/>
            <a:ext cx="7463949" cy="4693259"/>
          </a:xfrm>
        </p:spPr>
        <p:txBody>
          <a:bodyPr>
            <a:normAutofit fontScale="55000" lnSpcReduction="20000"/>
          </a:bodyPr>
          <a:lstStyle/>
          <a:p>
            <a:pPr marL="0" indent="0">
              <a:buNone/>
            </a:pPr>
            <a:r>
              <a:rPr lang="en-US" b="1" dirty="0">
                <a:solidFill>
                  <a:srgbClr val="000000"/>
                </a:solidFill>
              </a:rPr>
              <a:t>                                        Organization and Planning</a:t>
            </a:r>
          </a:p>
          <a:p>
            <a:endParaRPr lang="en-US" b="1" dirty="0">
              <a:solidFill>
                <a:schemeClr val="bg1">
                  <a:lumMod val="85000"/>
                </a:schemeClr>
              </a:solidFill>
            </a:endParaRPr>
          </a:p>
          <a:p>
            <a:pPr marL="0" indent="0">
              <a:buNone/>
            </a:pPr>
            <a:r>
              <a:rPr lang="en-US" b="1" dirty="0">
                <a:solidFill>
                  <a:schemeClr val="bg1">
                    <a:lumMod val="85000"/>
                  </a:schemeClr>
                </a:solidFill>
              </a:rPr>
              <a:t>      </a:t>
            </a:r>
            <a:r>
              <a:rPr lang="en-US" dirty="0"/>
              <a:t>____Use adults to support organization – teachers, parents, resource  </a:t>
            </a:r>
          </a:p>
          <a:p>
            <a:pPr marL="0" indent="0">
              <a:buNone/>
            </a:pPr>
            <a:r>
              <a:rPr lang="en-US" dirty="0"/>
              <a:t>                 teachers</a:t>
            </a:r>
          </a:p>
          <a:p>
            <a:r>
              <a:rPr lang="en-US" dirty="0"/>
              <a:t>____Create “Homework Loop” to complete daily assignments</a:t>
            </a:r>
          </a:p>
          <a:p>
            <a:r>
              <a:rPr lang="en-US" dirty="0"/>
              <a:t>____Check to see that assignments are written down correctly</a:t>
            </a:r>
          </a:p>
          <a:p>
            <a:r>
              <a:rPr lang="en-US" dirty="0"/>
              <a:t>____Be sure correct books go home or consider extra copies</a:t>
            </a:r>
          </a:p>
          <a:p>
            <a:r>
              <a:rPr lang="en-US" dirty="0"/>
              <a:t>____Encourage parents to set up homework time and place and assistant</a:t>
            </a:r>
          </a:p>
          <a:p>
            <a:r>
              <a:rPr lang="en-US" dirty="0"/>
              <a:t>____Have teachers ask for completed assignments</a:t>
            </a:r>
          </a:p>
          <a:p>
            <a:r>
              <a:rPr lang="en-US" dirty="0"/>
              <a:t>____Empty and reorganize book bag and locker at least weekly</a:t>
            </a:r>
          </a:p>
          <a:p>
            <a:r>
              <a:rPr lang="en-US" dirty="0"/>
              <a:t>____Use colored dividers and folders</a:t>
            </a:r>
          </a:p>
          <a:p>
            <a:r>
              <a:rPr lang="en-US" dirty="0"/>
              <a:t>____Consider peer assistant for organization</a:t>
            </a:r>
          </a:p>
          <a:p>
            <a:r>
              <a:rPr lang="en-US" dirty="0"/>
              <a:t>____Use multi-sensory approaches for giving assignments and teaching</a:t>
            </a:r>
          </a:p>
          <a:p>
            <a:r>
              <a:rPr lang="en-US" dirty="0"/>
              <a:t>____Consider allowing tape recording of assignments and lessons</a:t>
            </a:r>
          </a:p>
          <a:p>
            <a:r>
              <a:rPr lang="en-US" dirty="0"/>
              <a:t>____Use consistent repetitive approach to getting organized</a:t>
            </a:r>
          </a:p>
          <a:p>
            <a:r>
              <a:rPr lang="en-US" dirty="0"/>
              <a:t>____Ask student to repeat instructions</a:t>
            </a:r>
            <a:r>
              <a:rPr lang="en-US" dirty="0">
                <a:effectLst/>
              </a:rPr>
              <a:t> </a:t>
            </a:r>
            <a:r>
              <a:rPr lang="en-US" b="1" dirty="0">
                <a:solidFill>
                  <a:schemeClr val="bg1">
                    <a:lumMod val="85000"/>
                  </a:schemeClr>
                </a:solidFill>
              </a:rPr>
              <a:t>          </a:t>
            </a:r>
            <a:endParaRPr lang="en-US" dirty="0">
              <a:solidFill>
                <a:schemeClr val="bg1">
                  <a:lumMod val="85000"/>
                </a:schemeClr>
              </a:solidFill>
            </a:endParaRPr>
          </a:p>
        </p:txBody>
      </p:sp>
    </p:spTree>
    <p:extLst>
      <p:ext uri="{BB962C8B-B14F-4D97-AF65-F5344CB8AC3E}">
        <p14:creationId xmlns:p14="http://schemas.microsoft.com/office/powerpoint/2010/main" val="2894187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346" y="789268"/>
            <a:ext cx="8042276" cy="793657"/>
          </a:xfrm>
        </p:spPr>
        <p:txBody>
          <a:bodyPr>
            <a:normAutofit/>
          </a:bodyPr>
          <a:lstStyle/>
          <a:p>
            <a:r>
              <a:rPr lang="en-US" sz="3200" b="1" dirty="0">
                <a:solidFill>
                  <a:srgbClr val="7030A0"/>
                </a:solidFill>
                <a:effectLst>
                  <a:outerShdw blurRad="38100" dist="38100" dir="2700000" algn="tl">
                    <a:srgbClr val="000000">
                      <a:alpha val="43137"/>
                    </a:srgbClr>
                  </a:outerShdw>
                </a:effectLst>
              </a:rPr>
              <a:t>Accommodation Menu</a:t>
            </a:r>
          </a:p>
        </p:txBody>
      </p:sp>
      <p:sp>
        <p:nvSpPr>
          <p:cNvPr id="3" name="Content Placeholder 2"/>
          <p:cNvSpPr>
            <a:spLocks noGrp="1"/>
          </p:cNvSpPr>
          <p:nvPr>
            <p:ph idx="1"/>
          </p:nvPr>
        </p:nvSpPr>
        <p:spPr>
          <a:xfrm>
            <a:off x="2677795" y="1743401"/>
            <a:ext cx="7664488" cy="4693259"/>
          </a:xfrm>
        </p:spPr>
        <p:txBody>
          <a:bodyPr>
            <a:normAutofit fontScale="47500" lnSpcReduction="20000"/>
          </a:bodyPr>
          <a:lstStyle/>
          <a:p>
            <a:r>
              <a:rPr lang="en-US" b="1" dirty="0">
                <a:solidFill>
                  <a:schemeClr val="bg1">
                    <a:lumMod val="85000"/>
                  </a:schemeClr>
                </a:solidFill>
              </a:rPr>
              <a:t> </a:t>
            </a:r>
          </a:p>
          <a:p>
            <a:pPr marL="0" indent="0">
              <a:buNone/>
            </a:pPr>
            <a:r>
              <a:rPr lang="en-US" b="1" dirty="0">
                <a:solidFill>
                  <a:srgbClr val="000000"/>
                </a:solidFill>
              </a:rPr>
              <a:t>                                                Academic Struggles</a:t>
            </a:r>
          </a:p>
          <a:p>
            <a:endParaRPr lang="en-US" b="1" dirty="0">
              <a:solidFill>
                <a:schemeClr val="bg1">
                  <a:lumMod val="85000"/>
                </a:schemeClr>
              </a:solidFill>
            </a:endParaRPr>
          </a:p>
          <a:p>
            <a:r>
              <a:rPr lang="en-US" dirty="0"/>
              <a:t>____Consider referral for testing for any learning concerns/disabilities</a:t>
            </a:r>
          </a:p>
          <a:p>
            <a:r>
              <a:rPr lang="en-US" dirty="0"/>
              <a:t>____Explore other possible impairing conditions (speech, hearing, learning disabilities)</a:t>
            </a:r>
          </a:p>
          <a:p>
            <a:r>
              <a:rPr lang="en-US" dirty="0"/>
              <a:t>____Use multi-sensory techniques in all phases of teaching</a:t>
            </a:r>
          </a:p>
          <a:p>
            <a:r>
              <a:rPr lang="en-US" dirty="0"/>
              <a:t>____Use games, songs and chants/raps for rote learning and memorization</a:t>
            </a:r>
          </a:p>
          <a:p>
            <a:r>
              <a:rPr lang="en-US" dirty="0"/>
              <a:t>____Accommodate weaknesses in learning – math, reading, foreign language</a:t>
            </a:r>
          </a:p>
          <a:p>
            <a:r>
              <a:rPr lang="en-US" dirty="0"/>
              <a:t>____Be aware that learning weaknesses worsen attentional problems and     vice versa</a:t>
            </a:r>
          </a:p>
          <a:p>
            <a:r>
              <a:rPr lang="en-US" dirty="0"/>
              <a:t>____Schedule regular meetings/communication with parents about learning concerns</a:t>
            </a:r>
          </a:p>
          <a:p>
            <a:r>
              <a:rPr lang="en-US" dirty="0"/>
              <a:t>____Direct parents to practice skills with student</a:t>
            </a:r>
          </a:p>
          <a:p>
            <a:r>
              <a:rPr lang="en-US" dirty="0"/>
              <a:t>____Parents can consider private tutoring or after-school homework support</a:t>
            </a:r>
          </a:p>
          <a:p>
            <a:r>
              <a:rPr lang="en-US" dirty="0"/>
              <a:t>____Consider need for formal 504 accommodations or Special Education support</a:t>
            </a:r>
          </a:p>
          <a:p>
            <a:r>
              <a:rPr lang="en-US" dirty="0"/>
              <a:t>____Consider different levels of support (resource room, consult teacher, self-contained setting)</a:t>
            </a:r>
          </a:p>
          <a:p>
            <a:r>
              <a:rPr lang="en-US" dirty="0"/>
              <a:t>____Emphasize any areas of interest in academics content</a:t>
            </a:r>
            <a:r>
              <a:rPr lang="en-US" dirty="0">
                <a:effectLst/>
              </a:rPr>
              <a:t> </a:t>
            </a:r>
            <a:endParaRPr lang="en-US" dirty="0">
              <a:solidFill>
                <a:schemeClr val="bg1">
                  <a:lumMod val="85000"/>
                </a:schemeClr>
              </a:solidFill>
            </a:endParaRPr>
          </a:p>
        </p:txBody>
      </p:sp>
    </p:spTree>
    <p:extLst>
      <p:ext uri="{BB962C8B-B14F-4D97-AF65-F5344CB8AC3E}">
        <p14:creationId xmlns:p14="http://schemas.microsoft.com/office/powerpoint/2010/main" val="4079425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29ED9B5D-9C1D-4173-AA0F-D0127B7ABE2C}"/>
              </a:ext>
            </a:extLst>
          </p:cNvPr>
          <p:cNvSpPr>
            <a:spLocks noGrp="1" noChangeArrowheads="1"/>
          </p:cNvSpPr>
          <p:nvPr>
            <p:ph type="title"/>
          </p:nvPr>
        </p:nvSpPr>
        <p:spPr>
          <a:xfrm>
            <a:off x="2286000" y="228600"/>
            <a:ext cx="7772400" cy="685800"/>
          </a:xfrm>
        </p:spPr>
        <p:txBody>
          <a:bodyPr>
            <a:normAutofit fontScale="90000"/>
          </a:bodyPr>
          <a:lstStyle/>
          <a:p>
            <a:pPr eaLnBrk="1" hangingPunct="1"/>
            <a:r>
              <a:rPr lang="en-US" altLang="en-US" sz="2800" dirty="0"/>
              <a:t>ADHD Medication Guide (www.ADHDMedicationGuide.com)</a:t>
            </a:r>
            <a:br>
              <a:rPr lang="en-US" altLang="en-US" sz="3200" dirty="0"/>
            </a:br>
            <a:r>
              <a:rPr lang="en-US" altLang="en-US" sz="1600" dirty="0">
                <a:solidFill>
                  <a:schemeClr val="bg1"/>
                </a:solidFill>
              </a:rPr>
              <a:t>(www.ADHDMedicationGuide.com)</a:t>
            </a:r>
          </a:p>
        </p:txBody>
      </p:sp>
      <p:pic>
        <p:nvPicPr>
          <p:cNvPr id="3" name="Picture 2" descr="Graphical user interface, application&#10;&#10;Description automatically generated">
            <a:extLst>
              <a:ext uri="{FF2B5EF4-FFF2-40B4-BE49-F238E27FC236}">
                <a16:creationId xmlns:a16="http://schemas.microsoft.com/office/drawing/2014/main" id="{BC9EDD7D-7A6B-4C9D-92A2-D0723DC0D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582" y="1069829"/>
            <a:ext cx="8590836" cy="5686892"/>
          </a:xfrm>
          <a:prstGeom prst="rect">
            <a:avLst/>
          </a:prstGeom>
        </p:spPr>
      </p:pic>
      <p:sp>
        <p:nvSpPr>
          <p:cNvPr id="2" name="TextBox 1">
            <a:extLst>
              <a:ext uri="{FF2B5EF4-FFF2-40B4-BE49-F238E27FC236}">
                <a16:creationId xmlns:a16="http://schemas.microsoft.com/office/drawing/2014/main" id="{707825B0-4B8C-4BD2-A764-EAD7726763C1}"/>
              </a:ext>
            </a:extLst>
          </p:cNvPr>
          <p:cNvSpPr txBox="1"/>
          <p:nvPr/>
        </p:nvSpPr>
        <p:spPr>
          <a:xfrm>
            <a:off x="2133600" y="885163"/>
            <a:ext cx="5983014" cy="276999"/>
          </a:xfrm>
          <a:prstGeom prst="rect">
            <a:avLst/>
          </a:prstGeom>
          <a:noFill/>
        </p:spPr>
        <p:txBody>
          <a:bodyPr wrap="square" rtlCol="0">
            <a:spAutoFit/>
          </a:bodyPr>
          <a:lstStyle/>
          <a:p>
            <a:r>
              <a:rPr lang="en-US" sz="1200" dirty="0"/>
              <a:t>Used with permission Dr. Adesman Northwell Health </a:t>
            </a:r>
          </a:p>
        </p:txBody>
      </p:sp>
    </p:spTree>
    <p:extLst>
      <p:ext uri="{BB962C8B-B14F-4D97-AF65-F5344CB8AC3E}">
        <p14:creationId xmlns:p14="http://schemas.microsoft.com/office/powerpoint/2010/main" val="142575277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29ED9B5D-9C1D-4173-AA0F-D0127B7ABE2C}"/>
              </a:ext>
            </a:extLst>
          </p:cNvPr>
          <p:cNvSpPr>
            <a:spLocks noGrp="1" noChangeArrowheads="1"/>
          </p:cNvSpPr>
          <p:nvPr>
            <p:ph type="title"/>
          </p:nvPr>
        </p:nvSpPr>
        <p:spPr>
          <a:xfrm>
            <a:off x="2286000" y="228600"/>
            <a:ext cx="7772400" cy="685800"/>
          </a:xfrm>
        </p:spPr>
        <p:txBody>
          <a:bodyPr>
            <a:normAutofit fontScale="90000"/>
          </a:bodyPr>
          <a:lstStyle/>
          <a:p>
            <a:pPr algn="ctr"/>
            <a:r>
              <a:rPr lang="en-US" altLang="en-US" sz="4000" dirty="0"/>
              <a:t>ADHD Medication Guide</a:t>
            </a:r>
            <a:br>
              <a:rPr lang="en-US" altLang="en-US" sz="3200" dirty="0"/>
            </a:br>
            <a:r>
              <a:rPr lang="en-US" altLang="en-US" sz="1600" dirty="0">
                <a:solidFill>
                  <a:schemeClr val="bg1"/>
                </a:solidFill>
              </a:rPr>
              <a:t>(</a:t>
            </a:r>
            <a:r>
              <a:rPr lang="en-US" altLang="en-US" sz="1300" dirty="0" err="1">
                <a:solidFill>
                  <a:schemeClr val="bg1"/>
                </a:solidFill>
              </a:rPr>
              <a:t>w</a:t>
            </a:r>
            <a:r>
              <a:rPr lang="en-US" sz="1300" dirty="0" err="1"/>
              <a:t>Used</a:t>
            </a:r>
            <a:r>
              <a:rPr lang="en-US" sz="1300" dirty="0"/>
              <a:t> with permission Dr. Adesman Northwell Health </a:t>
            </a:r>
            <a:br>
              <a:rPr lang="en-US" sz="1600" dirty="0"/>
            </a:br>
            <a:r>
              <a:rPr lang="en-US" altLang="en-US" sz="1600" dirty="0">
                <a:solidFill>
                  <a:schemeClr val="bg1"/>
                </a:solidFill>
              </a:rPr>
              <a:t>ww.ADHDMedicationGuide.com)</a:t>
            </a:r>
          </a:p>
        </p:txBody>
      </p:sp>
      <p:pic>
        <p:nvPicPr>
          <p:cNvPr id="2" name="Picture 1">
            <a:extLst>
              <a:ext uri="{FF2B5EF4-FFF2-40B4-BE49-F238E27FC236}">
                <a16:creationId xmlns:a16="http://schemas.microsoft.com/office/drawing/2014/main" id="{74647801-20F4-40A5-923C-08F7F5E301A9}"/>
              </a:ext>
            </a:extLst>
          </p:cNvPr>
          <p:cNvPicPr>
            <a:picLocks noChangeAspect="1"/>
          </p:cNvPicPr>
          <p:nvPr/>
        </p:nvPicPr>
        <p:blipFill>
          <a:blip r:embed="rId2"/>
          <a:stretch>
            <a:fillRect/>
          </a:stretch>
        </p:blipFill>
        <p:spPr>
          <a:xfrm>
            <a:off x="1796460" y="898965"/>
            <a:ext cx="8599080" cy="5686892"/>
          </a:xfrm>
          <a:prstGeom prst="rect">
            <a:avLst/>
          </a:prstGeom>
        </p:spPr>
      </p:pic>
    </p:spTree>
    <p:extLst>
      <p:ext uri="{BB962C8B-B14F-4D97-AF65-F5344CB8AC3E}">
        <p14:creationId xmlns:p14="http://schemas.microsoft.com/office/powerpoint/2010/main" val="247105894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660066"/>
                </a:solidFill>
                <a:effectLst>
                  <a:outerShdw blurRad="38100" dist="38100" dir="2700000" algn="tl">
                    <a:srgbClr val="000000">
                      <a:alpha val="43137"/>
                    </a:srgbClr>
                  </a:outerShdw>
                </a:effectLst>
              </a:rPr>
              <a:t>Toolkit Published by AAP 2020</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6923" y="2086708"/>
            <a:ext cx="4023067" cy="4220307"/>
          </a:xfrm>
        </p:spPr>
      </p:pic>
    </p:spTree>
    <p:extLst>
      <p:ext uri="{BB962C8B-B14F-4D97-AF65-F5344CB8AC3E}">
        <p14:creationId xmlns:p14="http://schemas.microsoft.com/office/powerpoint/2010/main" val="1995675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5455" y="423334"/>
            <a:ext cx="9254836" cy="5090775"/>
          </a:xfrm>
        </p:spPr>
      </p:pic>
    </p:spTree>
    <p:extLst>
      <p:ext uri="{BB962C8B-B14F-4D97-AF65-F5344CB8AC3E}">
        <p14:creationId xmlns:p14="http://schemas.microsoft.com/office/powerpoint/2010/main" val="368964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B70FCF-94E8-D240-6396-116EE2FE9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7225" y="207843"/>
            <a:ext cx="5157549" cy="6371377"/>
          </a:xfrm>
          <a:prstGeom prst="rect">
            <a:avLst/>
          </a:prstGeom>
        </p:spPr>
      </p:pic>
    </p:spTree>
    <p:extLst>
      <p:ext uri="{BB962C8B-B14F-4D97-AF65-F5344CB8AC3E}">
        <p14:creationId xmlns:p14="http://schemas.microsoft.com/office/powerpoint/2010/main" val="701683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DHD parent medication guide.PNG"/>
          <p:cNvPicPr>
            <a:picLocks noGrp="1" noChangeAspect="1"/>
          </p:cNvPicPr>
          <p:nvPr>
            <p:ph idx="1"/>
          </p:nvPr>
        </p:nvPicPr>
        <p:blipFill>
          <a:blip r:embed="rId2" cstate="print"/>
          <a:stretch>
            <a:fillRect/>
          </a:stretch>
        </p:blipFill>
        <p:spPr>
          <a:xfrm>
            <a:off x="3691980" y="883919"/>
            <a:ext cx="4289778" cy="5090162"/>
          </a:xfrm>
        </p:spPr>
      </p:pic>
    </p:spTree>
    <p:extLst>
      <p:ext uri="{BB962C8B-B14F-4D97-AF65-F5344CB8AC3E}">
        <p14:creationId xmlns:p14="http://schemas.microsoft.com/office/powerpoint/2010/main" val="1552667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97A49-58E2-EFBB-B809-EFF3163029CC}"/>
              </a:ext>
            </a:extLst>
          </p:cNvPr>
          <p:cNvSpPr>
            <a:spLocks noGrp="1"/>
          </p:cNvSpPr>
          <p:nvPr>
            <p:ph type="title"/>
          </p:nvPr>
        </p:nvSpPr>
        <p:spPr>
          <a:xfrm>
            <a:off x="838200" y="1162004"/>
            <a:ext cx="10515600" cy="709919"/>
          </a:xfrm>
        </p:spPr>
        <p:txBody>
          <a:bodyPr>
            <a:normAutofit fontScale="90000"/>
          </a:bodyPr>
          <a:lstStyle/>
          <a:p>
            <a:r>
              <a:rPr lang="en-US" b="1" dirty="0"/>
              <a:t>ADHD</a:t>
            </a:r>
            <a:br>
              <a:rPr lang="en-US" b="1" dirty="0"/>
            </a:br>
            <a:r>
              <a:rPr lang="en-US" b="1" dirty="0"/>
              <a:t>Rule of Threes</a:t>
            </a:r>
          </a:p>
        </p:txBody>
      </p:sp>
      <p:sp>
        <p:nvSpPr>
          <p:cNvPr id="3" name="Content Placeholder 2">
            <a:extLst>
              <a:ext uri="{FF2B5EF4-FFF2-40B4-BE49-F238E27FC236}">
                <a16:creationId xmlns:a16="http://schemas.microsoft.com/office/drawing/2014/main" id="{3E865808-4F80-5DC0-EC7D-E7E4BD5114A1}"/>
              </a:ext>
            </a:extLst>
          </p:cNvPr>
          <p:cNvSpPr>
            <a:spLocks noGrp="1"/>
          </p:cNvSpPr>
          <p:nvPr>
            <p:ph idx="1"/>
          </p:nvPr>
        </p:nvSpPr>
        <p:spPr/>
        <p:txBody>
          <a:bodyPr/>
          <a:lstStyle/>
          <a:p>
            <a:r>
              <a:rPr lang="en-US" dirty="0"/>
              <a:t>3 Main Symptoms</a:t>
            </a:r>
          </a:p>
          <a:p>
            <a:pPr lvl="1"/>
            <a:r>
              <a:rPr lang="en-US" dirty="0"/>
              <a:t>Inattention, Impulsivity, Hyperactivity</a:t>
            </a:r>
          </a:p>
          <a:p>
            <a:pPr lvl="1"/>
            <a:endParaRPr lang="en-US" dirty="0"/>
          </a:p>
          <a:p>
            <a:r>
              <a:rPr lang="en-US" dirty="0"/>
              <a:t>Impacts 3 Basic Functions</a:t>
            </a:r>
          </a:p>
          <a:p>
            <a:pPr lvl="1"/>
            <a:r>
              <a:rPr lang="en-US" dirty="0"/>
              <a:t>Focus, Motivation, Planning/Organization</a:t>
            </a:r>
          </a:p>
          <a:p>
            <a:pPr marL="457200" lvl="1" indent="0">
              <a:buNone/>
            </a:pPr>
            <a:endParaRPr lang="en-US" dirty="0"/>
          </a:p>
          <a:p>
            <a:r>
              <a:rPr lang="en-US" dirty="0"/>
              <a:t>3 Mainstays of Treatment</a:t>
            </a:r>
          </a:p>
          <a:p>
            <a:pPr lvl="1"/>
            <a:r>
              <a:rPr lang="en-US" dirty="0"/>
              <a:t>Pharmacotherapy, Behavioral therapy, Accommodations</a:t>
            </a:r>
          </a:p>
        </p:txBody>
      </p:sp>
    </p:spTree>
    <p:extLst>
      <p:ext uri="{BB962C8B-B14F-4D97-AF65-F5344CB8AC3E}">
        <p14:creationId xmlns:p14="http://schemas.microsoft.com/office/powerpoint/2010/main" val="3047007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832EC-7E95-39FD-5444-881DC4FA0785}"/>
              </a:ext>
            </a:extLst>
          </p:cNvPr>
          <p:cNvSpPr>
            <a:spLocks noGrp="1"/>
          </p:cNvSpPr>
          <p:nvPr>
            <p:ph type="title"/>
          </p:nvPr>
        </p:nvSpPr>
        <p:spPr/>
        <p:txBody>
          <a:bodyPr>
            <a:normAutofit fontScale="90000"/>
          </a:bodyPr>
          <a:lstStyle/>
          <a:p>
            <a:r>
              <a:rPr lang="en-US" b="1" dirty="0"/>
              <a:t>Evidence-Based </a:t>
            </a:r>
            <a:r>
              <a:rPr lang="en-US" b="1" dirty="0" err="1"/>
              <a:t>PharmacotherapyTreatment</a:t>
            </a:r>
            <a:endParaRPr lang="en-US" b="1" dirty="0"/>
          </a:p>
        </p:txBody>
      </p:sp>
      <p:sp>
        <p:nvSpPr>
          <p:cNvPr id="3" name="Content Placeholder 2">
            <a:extLst>
              <a:ext uri="{FF2B5EF4-FFF2-40B4-BE49-F238E27FC236}">
                <a16:creationId xmlns:a16="http://schemas.microsoft.com/office/drawing/2014/main" id="{0D2AEA55-C10E-242B-174D-24BF8EBBA028}"/>
              </a:ext>
            </a:extLst>
          </p:cNvPr>
          <p:cNvSpPr>
            <a:spLocks noGrp="1"/>
          </p:cNvSpPr>
          <p:nvPr>
            <p:ph idx="1"/>
          </p:nvPr>
        </p:nvSpPr>
        <p:spPr/>
        <p:txBody>
          <a:bodyPr/>
          <a:lstStyle/>
          <a:p>
            <a:r>
              <a:rPr lang="en-US" dirty="0"/>
              <a:t>First Line: Stimulants</a:t>
            </a:r>
          </a:p>
          <a:p>
            <a:r>
              <a:rPr lang="en-US" sz="2800" dirty="0"/>
              <a:t>Stimulants have 70-90% response rate</a:t>
            </a:r>
          </a:p>
          <a:p>
            <a:r>
              <a:rPr lang="en-US" sz="2800" dirty="0"/>
              <a:t>May require trials with various formulations to get optimal response</a:t>
            </a:r>
          </a:p>
          <a:p>
            <a:r>
              <a:rPr lang="en-US" dirty="0"/>
              <a:t>65-70% respond to one class; up to 90% respond to either</a:t>
            </a:r>
          </a:p>
          <a:p>
            <a:r>
              <a:rPr lang="en-US" sz="2800" dirty="0"/>
              <a:t>Side effects profile similar</a:t>
            </a:r>
          </a:p>
          <a:p>
            <a:r>
              <a:rPr lang="en-US" dirty="0"/>
              <a:t>Difference in preparations primarily in duration of action</a:t>
            </a:r>
            <a:endParaRPr lang="en-US" sz="2800" dirty="0"/>
          </a:p>
          <a:p>
            <a:r>
              <a:rPr lang="en-US" dirty="0"/>
              <a:t>Evidence provided by MTA Study</a:t>
            </a:r>
          </a:p>
        </p:txBody>
      </p:sp>
    </p:spTree>
    <p:extLst>
      <p:ext uri="{BB962C8B-B14F-4D97-AF65-F5344CB8AC3E}">
        <p14:creationId xmlns:p14="http://schemas.microsoft.com/office/powerpoint/2010/main" val="377429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p:spPr>
        <p:txBody>
          <a:bodyPr>
            <a:normAutofit/>
          </a:bodyPr>
          <a:lstStyle/>
          <a:p>
            <a:pPr marL="457200" lvl="1" indent="0">
              <a:buNone/>
            </a:pPr>
            <a:r>
              <a:rPr lang="en-US" dirty="0"/>
              <a:t>The M.T.A study:</a:t>
            </a:r>
          </a:p>
          <a:p>
            <a:pPr lvl="1"/>
            <a:r>
              <a:rPr lang="en-US" dirty="0"/>
              <a:t>1) medication alone – methylphenidate</a:t>
            </a:r>
          </a:p>
          <a:p>
            <a:pPr lvl="1"/>
            <a:r>
              <a:rPr lang="en-US" dirty="0"/>
              <a:t>2) medication and behavior therapy</a:t>
            </a:r>
          </a:p>
          <a:p>
            <a:pPr lvl="1"/>
            <a:r>
              <a:rPr lang="en-US" dirty="0"/>
              <a:t>3) behavior therapy alone</a:t>
            </a:r>
          </a:p>
          <a:p>
            <a:pPr lvl="1"/>
            <a:r>
              <a:rPr lang="en-US" dirty="0"/>
              <a:t>4) treatment as usual</a:t>
            </a:r>
          </a:p>
          <a:p>
            <a:pPr lvl="1">
              <a:buNone/>
            </a:pPr>
            <a:r>
              <a:rPr lang="en-US" dirty="0"/>
              <a:t>Results: </a:t>
            </a:r>
          </a:p>
          <a:p>
            <a:pPr lvl="1">
              <a:buNone/>
            </a:pPr>
            <a:r>
              <a:rPr lang="en-US" dirty="0"/>
              <a:t>	1)MTA style medication management alone – very good outcome</a:t>
            </a:r>
          </a:p>
          <a:p>
            <a:pPr lvl="1">
              <a:buNone/>
            </a:pPr>
            <a:r>
              <a:rPr lang="en-US" dirty="0"/>
              <a:t>	2)Combined with behavioral therapy </a:t>
            </a:r>
            <a:r>
              <a:rPr lang="mr-IN" dirty="0"/>
              <a:t>–</a:t>
            </a:r>
            <a:r>
              <a:rPr lang="en-US" dirty="0"/>
              <a:t> even better, 10% advantage   	, especially for anxious kids</a:t>
            </a:r>
          </a:p>
          <a:p>
            <a:pPr lvl="1">
              <a:buNone/>
            </a:pPr>
            <a:r>
              <a:rPr lang="en-US" dirty="0"/>
              <a:t>	3)Behavior therapy alone - little benefit </a:t>
            </a:r>
          </a:p>
          <a:p>
            <a:pPr lvl="1">
              <a:buNone/>
            </a:pPr>
            <a:r>
              <a:rPr lang="en-US" dirty="0"/>
              <a:t>	4)Community care: Treatment as usual </a:t>
            </a:r>
            <a:r>
              <a:rPr lang="mr-IN" dirty="0"/>
              <a:t>–</a:t>
            </a:r>
            <a:r>
              <a:rPr lang="en-US" dirty="0"/>
              <a:t> poor outcome</a:t>
            </a:r>
          </a:p>
          <a:p>
            <a:pPr lvl="1"/>
            <a:endParaRPr lang="en-US" dirty="0"/>
          </a:p>
        </p:txBody>
      </p:sp>
      <p:sp>
        <p:nvSpPr>
          <p:cNvPr id="2" name="Title 1"/>
          <p:cNvSpPr>
            <a:spLocks noGrp="1"/>
          </p:cNvSpPr>
          <p:nvPr>
            <p:ph type="title"/>
          </p:nvPr>
        </p:nvSpPr>
        <p:spPr>
          <a:xfrm>
            <a:off x="838200" y="564444"/>
            <a:ext cx="10515600" cy="1261181"/>
          </a:xfrm>
        </p:spPr>
        <p:txBody>
          <a:bodyPr>
            <a:normAutofit/>
          </a:bodyPr>
          <a:lstStyle/>
          <a:p>
            <a:r>
              <a:rPr lang="en-US" sz="4000" b="1" dirty="0">
                <a:solidFill>
                  <a:srgbClr val="660066"/>
                </a:solidFill>
                <a:effectLst>
                  <a:outerShdw blurRad="38100" dist="38100" dir="2700000" algn="tl">
                    <a:srgbClr val="000000">
                      <a:alpha val="43137"/>
                    </a:srgbClr>
                  </a:outerShdw>
                </a:effectLst>
              </a:rPr>
              <a:t>Evidence Based Treatment</a:t>
            </a:r>
          </a:p>
        </p:txBody>
      </p:sp>
    </p:spTree>
    <p:extLst>
      <p:ext uri="{BB962C8B-B14F-4D97-AF65-F5344CB8AC3E}">
        <p14:creationId xmlns:p14="http://schemas.microsoft.com/office/powerpoint/2010/main" val="1381792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026"/>
          <p:cNvSpPr>
            <a:spLocks noGrp="1" noChangeArrowheads="1"/>
          </p:cNvSpPr>
          <p:nvPr>
            <p:ph type="title"/>
          </p:nvPr>
        </p:nvSpPr>
        <p:spPr>
          <a:xfrm>
            <a:off x="3124200" y="838200"/>
            <a:ext cx="6858000" cy="1028700"/>
          </a:xfrm>
        </p:spPr>
        <p:txBody>
          <a:bodyPr>
            <a:normAutofit fontScale="90000"/>
          </a:bodyPr>
          <a:lstStyle/>
          <a:p>
            <a:r>
              <a:rPr lang="en-US" dirty="0">
                <a:solidFill>
                  <a:srgbClr val="660066"/>
                </a:solidFill>
                <a:effectLst>
                  <a:outerShdw blurRad="38100" dist="38100" dir="2700000" algn="tl">
                    <a:srgbClr val="000000">
                      <a:alpha val="43137"/>
                    </a:srgbClr>
                  </a:outerShdw>
                </a:effectLst>
                <a:latin typeface="Lucida Sans Unicode" pitchFamily="34" charset="0"/>
                <a:cs typeface="Lucida Sans Unicode" pitchFamily="34" charset="0"/>
              </a:rPr>
              <a:t>MTA  Study:</a:t>
            </a:r>
            <a:br>
              <a:rPr lang="en-US" dirty="0">
                <a:solidFill>
                  <a:srgbClr val="660066"/>
                </a:solidFill>
                <a:effectLst>
                  <a:outerShdw blurRad="38100" dist="38100" dir="2700000" algn="tl">
                    <a:srgbClr val="000000">
                      <a:alpha val="43137"/>
                    </a:srgbClr>
                  </a:outerShdw>
                </a:effectLst>
                <a:latin typeface="Lucida Sans Unicode" pitchFamily="34" charset="0"/>
                <a:cs typeface="Lucida Sans Unicode" pitchFamily="34" charset="0"/>
              </a:rPr>
            </a:br>
            <a:r>
              <a:rPr lang="en-US" sz="2325" dirty="0">
                <a:effectLst>
                  <a:outerShdw blurRad="38100" dist="38100" dir="2700000" algn="tl">
                    <a:srgbClr val="000000">
                      <a:alpha val="43137"/>
                    </a:srgbClr>
                  </a:outerShdw>
                </a:effectLst>
                <a:latin typeface="Lucida Sans Unicode" pitchFamily="34" charset="0"/>
                <a:cs typeface="Lucida Sans Unicode" pitchFamily="34" charset="0"/>
              </a:rPr>
              <a:t>Remission Rate Increased with Increasing Dose</a:t>
            </a:r>
          </a:p>
        </p:txBody>
      </p:sp>
      <p:graphicFrame>
        <p:nvGraphicFramePr>
          <p:cNvPr id="24578" name="Object 3"/>
          <p:cNvGraphicFramePr>
            <a:graphicFrameLocks noGrp="1" noChangeAspect="1"/>
          </p:cNvGraphicFramePr>
          <p:nvPr>
            <p:ph sz="half" idx="1"/>
            <p:extLst>
              <p:ext uri="{D42A27DB-BD31-4B8C-83A1-F6EECF244321}">
                <p14:modId xmlns:p14="http://schemas.microsoft.com/office/powerpoint/2010/main" val="3499280368"/>
              </p:ext>
            </p:extLst>
          </p:nvPr>
        </p:nvGraphicFramePr>
        <p:xfrm>
          <a:off x="6718698" y="1226330"/>
          <a:ext cx="4146858" cy="5349872"/>
        </p:xfrm>
        <a:graphic>
          <a:graphicData uri="http://schemas.openxmlformats.org/presentationml/2006/ole">
            <mc:AlternateContent xmlns:mc="http://schemas.openxmlformats.org/markup-compatibility/2006">
              <mc:Choice xmlns:v="urn:schemas-microsoft-com:vml" Requires="v">
                <p:oleObj spid="_x0000_s1026" name="Chart" r:id="rId4" imgW="3724224" imgH="4810065" progId="MSGraph.Chart.8">
                  <p:embed followColorScheme="full"/>
                </p:oleObj>
              </mc:Choice>
              <mc:Fallback>
                <p:oleObj name="Chart" r:id="rId4" imgW="3724224" imgH="4810065" progId="MSGraph.Chart.8">
                  <p:embed followColorScheme="full"/>
                  <p:pic>
                    <p:nvPicPr>
                      <p:cNvPr id="24578" name="Object 3"/>
                      <p:cNvPicPr>
                        <a:picLocks noGrp="1" noChangeAspect="1" noChangeArrowheads="1"/>
                      </p:cNvPicPr>
                      <p:nvPr/>
                    </p:nvPicPr>
                    <p:blipFill>
                      <a:blip r:embed="rId5"/>
                      <a:srcRect/>
                      <a:stretch>
                        <a:fillRect/>
                      </a:stretch>
                    </p:blipFill>
                    <p:spPr bwMode="auto">
                      <a:xfrm>
                        <a:off x="6718698" y="1226330"/>
                        <a:ext cx="4146858" cy="5349872"/>
                      </a:xfrm>
                      <a:prstGeom prst="rect">
                        <a:avLst/>
                      </a:prstGeom>
                      <a:noFill/>
                    </p:spPr>
                  </p:pic>
                </p:oleObj>
              </mc:Fallback>
            </mc:AlternateContent>
          </a:graphicData>
        </a:graphic>
      </p:graphicFrame>
      <p:graphicFrame>
        <p:nvGraphicFramePr>
          <p:cNvPr id="24582" name="Object 7"/>
          <p:cNvGraphicFramePr>
            <a:graphicFrameLocks noGrp="1" noChangeAspect="1"/>
          </p:cNvGraphicFramePr>
          <p:nvPr>
            <p:ph sz="half" idx="2"/>
            <p:extLst>
              <p:ext uri="{D42A27DB-BD31-4B8C-83A1-F6EECF244321}">
                <p14:modId xmlns:p14="http://schemas.microsoft.com/office/powerpoint/2010/main" val="3713546476"/>
              </p:ext>
            </p:extLst>
          </p:nvPr>
        </p:nvGraphicFramePr>
        <p:xfrm>
          <a:off x="580672" y="2201333"/>
          <a:ext cx="5938661" cy="4001315"/>
        </p:xfrm>
        <a:graphic>
          <a:graphicData uri="http://schemas.openxmlformats.org/presentationml/2006/ole">
            <mc:AlternateContent xmlns:mc="http://schemas.openxmlformats.org/markup-compatibility/2006">
              <mc:Choice xmlns:v="urn:schemas-microsoft-com:vml" Requires="v">
                <p:oleObj spid="_x0000_s1027" name="Chart" r:id="rId6" imgW="7772400" imgH="4114884" progId="MSGraph.Chart.8">
                  <p:embed followColorScheme="full"/>
                </p:oleObj>
              </mc:Choice>
              <mc:Fallback>
                <p:oleObj name="Chart" r:id="rId6" imgW="7772400" imgH="4114884" progId="MSGraph.Chart.8">
                  <p:embed followColorScheme="full"/>
                  <p:pic>
                    <p:nvPicPr>
                      <p:cNvPr id="24582" name="Object 7"/>
                      <p:cNvPicPr>
                        <a:picLocks noGrp="1" noChangeAspect="1" noChangeArrowheads="1"/>
                      </p:cNvPicPr>
                      <p:nvPr/>
                    </p:nvPicPr>
                    <p:blipFill>
                      <a:blip r:embed="rId7"/>
                      <a:srcRect/>
                      <a:stretch>
                        <a:fillRect/>
                      </a:stretch>
                    </p:blipFill>
                    <p:spPr bwMode="auto">
                      <a:xfrm>
                        <a:off x="580672" y="2201333"/>
                        <a:ext cx="5938661" cy="4001315"/>
                      </a:xfrm>
                      <a:prstGeom prst="rect">
                        <a:avLst/>
                      </a:prstGeom>
                      <a:noFill/>
                      <a:ln>
                        <a:noFill/>
                      </a:ln>
                      <a:effectLst/>
                    </p:spPr>
                  </p:pic>
                </p:oleObj>
              </mc:Fallback>
            </mc:AlternateContent>
          </a:graphicData>
        </a:graphic>
      </p:graphicFrame>
      <p:sp>
        <p:nvSpPr>
          <p:cNvPr id="24579" name="Text Box 4"/>
          <p:cNvSpPr txBox="1">
            <a:spLocks noChangeArrowheads="1"/>
          </p:cNvSpPr>
          <p:nvPr/>
        </p:nvSpPr>
        <p:spPr bwMode="auto">
          <a:xfrm>
            <a:off x="7446171" y="2327375"/>
            <a:ext cx="1674019"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b="1">
                <a:solidFill>
                  <a:schemeClr val="tx1"/>
                </a:solidFill>
                <a:latin typeface="Arial" charset="0"/>
                <a:ea typeface="ＭＳ Ｐゴシック" charset="0"/>
                <a:cs typeface="ＭＳ Ｐゴシック" charset="0"/>
              </a:defRPr>
            </a:lvl1pPr>
            <a:lvl2pPr marL="742950" indent="-285750">
              <a:defRPr sz="2600" b="1">
                <a:solidFill>
                  <a:schemeClr val="tx1"/>
                </a:solidFill>
                <a:latin typeface="Arial" charset="0"/>
                <a:ea typeface="ＭＳ Ｐゴシック" charset="0"/>
              </a:defRPr>
            </a:lvl2pPr>
            <a:lvl3pPr marL="1143000" indent="-228600">
              <a:defRPr sz="2600" b="1">
                <a:solidFill>
                  <a:schemeClr val="tx1"/>
                </a:solidFill>
                <a:latin typeface="Arial" charset="0"/>
                <a:ea typeface="ＭＳ Ｐゴシック" charset="0"/>
              </a:defRPr>
            </a:lvl3pPr>
            <a:lvl4pPr marL="1600200" indent="-228600">
              <a:defRPr sz="2600" b="1">
                <a:solidFill>
                  <a:schemeClr val="tx1"/>
                </a:solidFill>
                <a:latin typeface="Arial" charset="0"/>
                <a:ea typeface="ＭＳ Ｐゴシック" charset="0"/>
              </a:defRPr>
            </a:lvl4pPr>
            <a:lvl5pPr marL="2057400" indent="-228600">
              <a:defRPr sz="26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6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6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6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600" b="1">
                <a:solidFill>
                  <a:schemeClr val="tx1"/>
                </a:solidFill>
                <a:latin typeface="Arial" charset="0"/>
                <a:ea typeface="ＭＳ Ｐゴシック" charset="0"/>
              </a:defRPr>
            </a:lvl9pPr>
          </a:lstStyle>
          <a:p>
            <a:pPr algn="l" eaLnBrk="1" hangingPunct="1">
              <a:spcBef>
                <a:spcPct val="50000"/>
              </a:spcBef>
              <a:buFont typeface="Wingdings" charset="0"/>
              <a:buNone/>
            </a:pPr>
            <a:r>
              <a:rPr lang="en-US" sz="1500" i="1" dirty="0">
                <a:solidFill>
                  <a:schemeClr val="tx2"/>
                </a:solidFill>
              </a:rPr>
              <a:t>Average dosing, mg</a:t>
            </a:r>
          </a:p>
        </p:txBody>
      </p:sp>
      <p:sp>
        <p:nvSpPr>
          <p:cNvPr id="24580" name="Text Box 5"/>
          <p:cNvSpPr txBox="1">
            <a:spLocks noChangeArrowheads="1"/>
          </p:cNvSpPr>
          <p:nvPr/>
        </p:nvSpPr>
        <p:spPr bwMode="auto">
          <a:xfrm>
            <a:off x="3244307" y="2457452"/>
            <a:ext cx="3673078"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b="1">
                <a:solidFill>
                  <a:schemeClr val="tx1"/>
                </a:solidFill>
                <a:latin typeface="Arial" charset="0"/>
                <a:ea typeface="ＭＳ Ｐゴシック" charset="0"/>
                <a:cs typeface="ＭＳ Ｐゴシック" charset="0"/>
              </a:defRPr>
            </a:lvl1pPr>
            <a:lvl2pPr marL="742950" indent="-285750">
              <a:defRPr sz="2600" b="1">
                <a:solidFill>
                  <a:schemeClr val="tx1"/>
                </a:solidFill>
                <a:latin typeface="Arial" charset="0"/>
                <a:ea typeface="ＭＳ Ｐゴシック" charset="0"/>
              </a:defRPr>
            </a:lvl2pPr>
            <a:lvl3pPr marL="1143000" indent="-228600">
              <a:defRPr sz="2600" b="1">
                <a:solidFill>
                  <a:schemeClr val="tx1"/>
                </a:solidFill>
                <a:latin typeface="Arial" charset="0"/>
                <a:ea typeface="ＭＳ Ｐゴシック" charset="0"/>
              </a:defRPr>
            </a:lvl3pPr>
            <a:lvl4pPr marL="1600200" indent="-228600">
              <a:defRPr sz="2600" b="1">
                <a:solidFill>
                  <a:schemeClr val="tx1"/>
                </a:solidFill>
                <a:latin typeface="Arial" charset="0"/>
                <a:ea typeface="ＭＳ Ｐゴシック" charset="0"/>
              </a:defRPr>
            </a:lvl4pPr>
            <a:lvl5pPr marL="2057400" indent="-228600">
              <a:defRPr sz="26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6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6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6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600" b="1">
                <a:solidFill>
                  <a:schemeClr val="tx1"/>
                </a:solidFill>
                <a:latin typeface="Arial" charset="0"/>
                <a:ea typeface="ＭＳ Ｐゴシック" charset="0"/>
              </a:defRPr>
            </a:lvl9pPr>
          </a:lstStyle>
          <a:p>
            <a:pPr eaLnBrk="1" hangingPunct="1">
              <a:spcBef>
                <a:spcPct val="50000"/>
              </a:spcBef>
              <a:buFont typeface="Wingdings" charset="0"/>
              <a:buNone/>
            </a:pPr>
            <a:r>
              <a:rPr lang="en-US" sz="1500" i="1" dirty="0">
                <a:solidFill>
                  <a:schemeClr val="tx2"/>
                </a:solidFill>
              </a:rPr>
              <a:t>Remission rates</a:t>
            </a:r>
          </a:p>
        </p:txBody>
      </p:sp>
    </p:spTree>
    <p:extLst>
      <p:ext uri="{BB962C8B-B14F-4D97-AF65-F5344CB8AC3E}">
        <p14:creationId xmlns:p14="http://schemas.microsoft.com/office/powerpoint/2010/main" val="2930666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3534"/>
            <a:ext cx="10515600" cy="4351338"/>
          </a:xfrm>
        </p:spPr>
        <p:txBody>
          <a:bodyPr>
            <a:normAutofit/>
          </a:bodyPr>
          <a:lstStyle/>
          <a:p>
            <a:r>
              <a:rPr lang="en-US" sz="2800" dirty="0"/>
              <a:t>How did the MTA trial achieve high-rates of  remission? </a:t>
            </a:r>
          </a:p>
          <a:p>
            <a:pPr marL="0" indent="0">
              <a:buNone/>
            </a:pPr>
            <a:r>
              <a:rPr lang="en-US" sz="2800" dirty="0"/>
              <a:t>    - Higher stimulant doses</a:t>
            </a:r>
          </a:p>
          <a:p>
            <a:pPr marL="0" indent="0">
              <a:buNone/>
            </a:pPr>
            <a:r>
              <a:rPr lang="en-US" sz="2800" dirty="0"/>
              <a:t>    - Better coverage in the evenings</a:t>
            </a:r>
          </a:p>
          <a:p>
            <a:pPr marL="0" indent="0">
              <a:buNone/>
            </a:pPr>
            <a:r>
              <a:rPr lang="en-US" sz="2800" dirty="0"/>
              <a:t>    - Follow-up visits monthly for 30 minutes</a:t>
            </a:r>
          </a:p>
          <a:p>
            <a:pPr marL="0" indent="0">
              <a:buNone/>
            </a:pPr>
            <a:r>
              <a:rPr lang="en-US" sz="2800" dirty="0"/>
              <a:t>    - Active contact with school and support network </a:t>
            </a:r>
          </a:p>
          <a:p>
            <a:pPr marL="0" indent="0">
              <a:buNone/>
            </a:pPr>
            <a:r>
              <a:rPr lang="en-US" sz="2800" dirty="0"/>
              <a:t>    - Follow-up Vanderbilts from home and school at each visit </a:t>
            </a:r>
          </a:p>
          <a:p>
            <a:pPr marL="0" indent="0">
              <a:buNone/>
            </a:pPr>
            <a:r>
              <a:rPr lang="en-US" dirty="0"/>
              <a:t>	Use rating scale data to determine place of optimum 	response and duration of action of AM dose</a:t>
            </a:r>
          </a:p>
        </p:txBody>
      </p:sp>
      <p:sp>
        <p:nvSpPr>
          <p:cNvPr id="2" name="Title 1"/>
          <p:cNvSpPr>
            <a:spLocks noGrp="1"/>
          </p:cNvSpPr>
          <p:nvPr>
            <p:ph type="title"/>
          </p:nvPr>
        </p:nvSpPr>
        <p:spPr>
          <a:xfrm>
            <a:off x="838200" y="775047"/>
            <a:ext cx="10515600" cy="709919"/>
          </a:xfrm>
        </p:spPr>
        <p:txBody>
          <a:bodyPr>
            <a:normAutofit fontScale="90000"/>
          </a:bodyPr>
          <a:lstStyle/>
          <a:p>
            <a:br>
              <a:rPr lang="en-US" sz="3200" u="sng" dirty="0">
                <a:solidFill>
                  <a:srgbClr val="660066"/>
                </a:solidFill>
              </a:rPr>
            </a:br>
            <a:r>
              <a:rPr lang="en-US" b="1" dirty="0">
                <a:solidFill>
                  <a:srgbClr val="660066"/>
                </a:solidFill>
                <a:effectLst>
                  <a:outerShdw blurRad="38100" dist="38100" dir="2700000" algn="tl">
                    <a:srgbClr val="000000">
                      <a:alpha val="43137"/>
                    </a:srgbClr>
                  </a:outerShdw>
                </a:effectLst>
              </a:rPr>
              <a:t>ADHD Medication</a:t>
            </a:r>
          </a:p>
        </p:txBody>
      </p:sp>
    </p:spTree>
    <p:extLst>
      <p:ext uri="{BB962C8B-B14F-4D97-AF65-F5344CB8AC3E}">
        <p14:creationId xmlns:p14="http://schemas.microsoft.com/office/powerpoint/2010/main" val="1001083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1027"/>
          <p:cNvSpPr>
            <a:spLocks noGrp="1" noChangeArrowheads="1"/>
          </p:cNvSpPr>
          <p:nvPr>
            <p:ph idx="1"/>
          </p:nvPr>
        </p:nvSpPr>
        <p:spPr>
          <a:xfrm>
            <a:off x="1721556" y="1829300"/>
            <a:ext cx="7902222" cy="3928033"/>
          </a:xfrm>
        </p:spPr>
        <p:txBody>
          <a:bodyPr>
            <a:noAutofit/>
          </a:bodyPr>
          <a:lstStyle/>
          <a:p>
            <a:r>
              <a:rPr lang="en-US" dirty="0"/>
              <a:t>Methylphenidate</a:t>
            </a:r>
          </a:p>
          <a:p>
            <a:pPr lvl="1"/>
            <a:r>
              <a:rPr lang="en-US" dirty="0"/>
              <a:t>Ritalin/Focalin           				4  </a:t>
            </a:r>
          </a:p>
          <a:p>
            <a:pPr lvl="1"/>
            <a:r>
              <a:rPr lang="en-US" dirty="0"/>
              <a:t>Ritalin LA/Metadate CD/                          6-8</a:t>
            </a:r>
          </a:p>
          <a:p>
            <a:pPr lvl="1"/>
            <a:r>
              <a:rPr lang="en-US" dirty="0"/>
              <a:t>Focalin XR                                               	8</a:t>
            </a:r>
          </a:p>
          <a:p>
            <a:pPr lvl="1"/>
            <a:r>
              <a:rPr lang="en-US" dirty="0" err="1"/>
              <a:t>Concerta</a:t>
            </a:r>
            <a:r>
              <a:rPr lang="en-US" dirty="0"/>
              <a:t> MPH                                        10-12</a:t>
            </a:r>
          </a:p>
          <a:p>
            <a:r>
              <a:rPr lang="en-US" dirty="0"/>
              <a:t>Amphetamine</a:t>
            </a:r>
          </a:p>
          <a:p>
            <a:pPr lvl="1"/>
            <a:r>
              <a:rPr lang="en-US" dirty="0" err="1"/>
              <a:t>Dextro</a:t>
            </a:r>
            <a:r>
              <a:rPr lang="en-US" dirty="0"/>
              <a:t>/</a:t>
            </a:r>
            <a:r>
              <a:rPr lang="en-US" dirty="0" err="1"/>
              <a:t>Levo</a:t>
            </a:r>
            <a:r>
              <a:rPr lang="en-US" dirty="0"/>
              <a:t> amphetamine (Adderall) 	6</a:t>
            </a:r>
          </a:p>
          <a:p>
            <a:pPr lvl="1"/>
            <a:r>
              <a:rPr lang="en-US" dirty="0"/>
              <a:t>Adderall XR                                             8-12 </a:t>
            </a:r>
          </a:p>
          <a:p>
            <a:pPr lvl="1"/>
            <a:r>
              <a:rPr lang="en-US" dirty="0" err="1"/>
              <a:t>Vyvanse</a:t>
            </a:r>
            <a:r>
              <a:rPr lang="en-US" dirty="0"/>
              <a:t>                                                  10-12  </a:t>
            </a:r>
          </a:p>
          <a:p>
            <a:endParaRPr lang="en-US" sz="2000" dirty="0"/>
          </a:p>
          <a:p>
            <a:pPr marL="0" indent="0">
              <a:buNone/>
            </a:pPr>
            <a:endParaRPr lang="en-US" sz="2000" dirty="0"/>
          </a:p>
          <a:p>
            <a:pPr marL="0" indent="0">
              <a:buNone/>
            </a:pPr>
            <a:r>
              <a:rPr lang="en-US" sz="2000" dirty="0"/>
              <a:t>**Different charts say different things and people are variable!     </a:t>
            </a:r>
          </a:p>
        </p:txBody>
      </p:sp>
      <p:sp>
        <p:nvSpPr>
          <p:cNvPr id="64514" name="Rectangle 1026"/>
          <p:cNvSpPr>
            <a:spLocks noGrp="1" noChangeArrowheads="1"/>
          </p:cNvSpPr>
          <p:nvPr>
            <p:ph type="title"/>
          </p:nvPr>
        </p:nvSpPr>
        <p:spPr>
          <a:xfrm>
            <a:off x="1138518" y="838200"/>
            <a:ext cx="9914965" cy="1219200"/>
          </a:xfrm>
        </p:spPr>
        <p:txBody>
          <a:bodyPr>
            <a:noAutofit/>
          </a:bodyPr>
          <a:lstStyle/>
          <a:p>
            <a:r>
              <a:rPr lang="en-US" sz="3600" b="1" dirty="0">
                <a:solidFill>
                  <a:srgbClr val="660066"/>
                </a:solidFill>
                <a:effectLst>
                  <a:outerShdw blurRad="38100" dist="38100" dir="2700000" algn="tl">
                    <a:srgbClr val="000000">
                      <a:alpha val="43137"/>
                    </a:srgbClr>
                  </a:outerShdw>
                </a:effectLst>
              </a:rPr>
              <a:t>Dose Effect Time of Stimulant Preparations (hours)</a:t>
            </a:r>
          </a:p>
        </p:txBody>
      </p:sp>
    </p:spTree>
    <p:extLst>
      <p:ext uri="{BB962C8B-B14F-4D97-AF65-F5344CB8AC3E}">
        <p14:creationId xmlns:p14="http://schemas.microsoft.com/office/powerpoint/2010/main" val="948796398"/>
      </p:ext>
    </p:extLst>
  </p:cSld>
  <p:clrMapOvr>
    <a:masterClrMapping/>
  </p:clrMapOvr>
</p:sld>
</file>

<file path=ppt/theme/theme1.xml><?xml version="1.0" encoding="utf-8"?>
<a:theme xmlns:a="http://schemas.openxmlformats.org/drawingml/2006/main" name="Office Theme">
  <a:themeElements>
    <a:clrScheme name="Project TEACH">
      <a:dk1>
        <a:srgbClr val="3A3838"/>
      </a:dk1>
      <a:lt1>
        <a:sysClr val="window" lastClr="FFFFFF"/>
      </a:lt1>
      <a:dk2>
        <a:srgbClr val="039FDA"/>
      </a:dk2>
      <a:lt2>
        <a:srgbClr val="E7E6E6"/>
      </a:lt2>
      <a:accent1>
        <a:srgbClr val="039FDA"/>
      </a:accent1>
      <a:accent2>
        <a:srgbClr val="7BBF43"/>
      </a:accent2>
      <a:accent3>
        <a:srgbClr val="3A0E79"/>
      </a:accent3>
      <a:accent4>
        <a:srgbClr val="A5A5A5"/>
      </a:accent4>
      <a:accent5>
        <a:srgbClr val="5B9BD5"/>
      </a:accent5>
      <a:accent6>
        <a:srgbClr val="6F3B55"/>
      </a:accent6>
      <a:hlink>
        <a:srgbClr val="002060"/>
      </a:hlink>
      <a:folHlink>
        <a:srgbClr val="7E35E7"/>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6659</TotalTime>
  <Words>2935</Words>
  <Application>Microsoft Office PowerPoint</Application>
  <PresentationFormat>Widescreen</PresentationFormat>
  <Paragraphs>354</Paragraphs>
  <Slides>38</Slides>
  <Notes>16</Notes>
  <HiddenSlides>1</HiddenSlides>
  <MMClips>0</MMClips>
  <ScaleCrop>false</ScaleCrop>
  <HeadingPairs>
    <vt:vector size="8" baseType="variant">
      <vt:variant>
        <vt:lpstr>Fonts Used</vt:lpstr>
      </vt:variant>
      <vt:variant>
        <vt:i4>16</vt:i4>
      </vt:variant>
      <vt:variant>
        <vt:lpstr>Theme</vt:lpstr>
      </vt:variant>
      <vt:variant>
        <vt:i4>3</vt:i4>
      </vt:variant>
      <vt:variant>
        <vt:lpstr>Embedded OLE Servers</vt:lpstr>
      </vt:variant>
      <vt:variant>
        <vt:i4>1</vt:i4>
      </vt:variant>
      <vt:variant>
        <vt:lpstr>Slide Titles</vt:lpstr>
      </vt:variant>
      <vt:variant>
        <vt:i4>38</vt:i4>
      </vt:variant>
    </vt:vector>
  </HeadingPairs>
  <TitlesOfParts>
    <vt:vector size="58" baseType="lpstr">
      <vt:lpstr>ＭＳ Ｐゴシック</vt:lpstr>
      <vt:lpstr>游ゴシック</vt:lpstr>
      <vt:lpstr>Arial</vt:lpstr>
      <vt:lpstr>Calibri</vt:lpstr>
      <vt:lpstr>Calibri Light</vt:lpstr>
      <vt:lpstr>Helvetica</vt:lpstr>
      <vt:lpstr>Helvetica Light</vt:lpstr>
      <vt:lpstr>Helvetica Regular</vt:lpstr>
      <vt:lpstr>Kozuka Gothic Pr6N B</vt:lpstr>
      <vt:lpstr>Lucida Sans Unicode</vt:lpstr>
      <vt:lpstr>Myriad Arabic</vt:lpstr>
      <vt:lpstr>Myriad Pro Cond</vt:lpstr>
      <vt:lpstr>Symbol</vt:lpstr>
      <vt:lpstr>Times New Roman</vt:lpstr>
      <vt:lpstr>Wingdings</vt:lpstr>
      <vt:lpstr>ヒラギノ角ゴ Pro W3</vt:lpstr>
      <vt:lpstr>Office Theme</vt:lpstr>
      <vt:lpstr>2_Custom Design</vt:lpstr>
      <vt:lpstr>1_Custom Design</vt:lpstr>
      <vt:lpstr>Chart</vt:lpstr>
      <vt:lpstr>PowerPoint Presentation</vt:lpstr>
      <vt:lpstr>Speaker:</vt:lpstr>
      <vt:lpstr>PowerPoint Presentation</vt:lpstr>
      <vt:lpstr>ADHD Rule of Threes</vt:lpstr>
      <vt:lpstr>Evidence-Based PharmacotherapyTreatment</vt:lpstr>
      <vt:lpstr>Evidence Based Treatment</vt:lpstr>
      <vt:lpstr>MTA  Study: Remission Rate Increased with Increasing Dose</vt:lpstr>
      <vt:lpstr> ADHD Medication</vt:lpstr>
      <vt:lpstr>Dose Effect Time of Stimulant Preparations (hours)</vt:lpstr>
      <vt:lpstr>Side Effects</vt:lpstr>
      <vt:lpstr>Titration and Follow-Up</vt:lpstr>
      <vt:lpstr>Alternative to Stimulants </vt:lpstr>
      <vt:lpstr>Atomoxetine</vt:lpstr>
      <vt:lpstr>Atomoxetine Dosing</vt:lpstr>
      <vt:lpstr>Viloxazine (Qelbree)</vt:lpstr>
      <vt:lpstr> Alpha-2-Adrenergic Agonists</vt:lpstr>
      <vt:lpstr>Clonidine Added to  Stimulants to Treat ADHD: Efficacy</vt:lpstr>
      <vt:lpstr>Medication Treatment Responsive Groups</vt:lpstr>
      <vt:lpstr>Garden Variety ADHD</vt:lpstr>
      <vt:lpstr>ADHD + Anxiety/Depression</vt:lpstr>
      <vt:lpstr>PowerPoint Presentation</vt:lpstr>
      <vt:lpstr>Principles of Behavior Therapy</vt:lpstr>
      <vt:lpstr> Non-pharmacological Interventions</vt:lpstr>
      <vt:lpstr> Social Supports</vt:lpstr>
      <vt:lpstr>Why Should I Treat My Patient’s ADHD</vt:lpstr>
      <vt:lpstr> Bottom Line </vt:lpstr>
      <vt:lpstr>What would you do for this patient?</vt:lpstr>
      <vt:lpstr>PowerPoint Presentation</vt:lpstr>
      <vt:lpstr>Accommodation Menu</vt:lpstr>
      <vt:lpstr>Accommodation Menu</vt:lpstr>
      <vt:lpstr>Accommodation Menu</vt:lpstr>
      <vt:lpstr>Accommodation Menu</vt:lpstr>
      <vt:lpstr>ADHD Medication Guide (www.ADHDMedicationGuide.com) (www.ADHDMedicationGuide.com)</vt:lpstr>
      <vt:lpstr>ADHD Medication Guide (wUsed with permission Dr. Adesman Northwell Health  ww.ADHDMedicationGuide.com)</vt:lpstr>
      <vt:lpstr>Toolkit Published by AAP 2020</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Romanos</dc:creator>
  <cp:lastModifiedBy>Bhatia, Ira</cp:lastModifiedBy>
  <cp:revision>225</cp:revision>
  <cp:lastPrinted>2022-08-12T17:52:41Z</cp:lastPrinted>
  <dcterms:created xsi:type="dcterms:W3CDTF">2017-05-18T20:49:26Z</dcterms:created>
  <dcterms:modified xsi:type="dcterms:W3CDTF">2023-10-13T15:26:31Z</dcterms:modified>
</cp:coreProperties>
</file>