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740" r:id="rId2"/>
    <p:sldMasterId id="2147483728" r:id="rId3"/>
  </p:sldMasterIdLst>
  <p:notesMasterIdLst>
    <p:notesMasterId r:id="rId34"/>
  </p:notesMasterIdLst>
  <p:handoutMasterIdLst>
    <p:handoutMasterId r:id="rId35"/>
  </p:handoutMasterIdLst>
  <p:sldIdLst>
    <p:sldId id="320" r:id="rId4"/>
    <p:sldId id="298" r:id="rId5"/>
    <p:sldId id="324" r:id="rId6"/>
    <p:sldId id="375" r:id="rId7"/>
    <p:sldId id="868" r:id="rId8"/>
    <p:sldId id="328" r:id="rId9"/>
    <p:sldId id="368" r:id="rId10"/>
    <p:sldId id="374" r:id="rId11"/>
    <p:sldId id="334" r:id="rId12"/>
    <p:sldId id="311" r:id="rId13"/>
    <p:sldId id="349" r:id="rId14"/>
    <p:sldId id="306" r:id="rId15"/>
    <p:sldId id="307" r:id="rId16"/>
    <p:sldId id="309" r:id="rId17"/>
    <p:sldId id="347" r:id="rId18"/>
    <p:sldId id="348" r:id="rId19"/>
    <p:sldId id="869" r:id="rId20"/>
    <p:sldId id="317" r:id="rId21"/>
    <p:sldId id="369" r:id="rId22"/>
    <p:sldId id="344" r:id="rId23"/>
    <p:sldId id="370" r:id="rId24"/>
    <p:sldId id="327" r:id="rId25"/>
    <p:sldId id="329" r:id="rId26"/>
    <p:sldId id="373" r:id="rId27"/>
    <p:sldId id="872" r:id="rId28"/>
    <p:sldId id="330" r:id="rId29"/>
    <p:sldId id="316" r:id="rId30"/>
    <p:sldId id="339" r:id="rId31"/>
    <p:sldId id="376" r:id="rId32"/>
    <p:sldId id="35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1378"/>
    <a:srgbClr val="049FDA"/>
    <a:srgbClr val="7BBF43"/>
    <a:srgbClr val="66FF66"/>
    <a:srgbClr val="5D5B5B"/>
    <a:srgbClr val="ECF3F3"/>
    <a:srgbClr val="0F3079"/>
    <a:srgbClr val="FFFFFF"/>
    <a:srgbClr val="91D051"/>
    <a:srgbClr val="43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97" autoAdjust="0"/>
    <p:restoredTop sz="93209"/>
  </p:normalViewPr>
  <p:slideViewPr>
    <p:cSldViewPr snapToGrid="0">
      <p:cViewPr varScale="1">
        <p:scale>
          <a:sx n="80" d="100"/>
          <a:sy n="80" d="100"/>
        </p:scale>
        <p:origin x="27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147A6-0FE2-4264-A902-B8CAD3124305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1A487-6BAF-44F4-B2C1-61B366ADE2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810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54324-E28A-4897-919C-EDC862D7EE7D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66C59-BAC0-4CE1-A859-46610F03C0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90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66C59-BAC0-4CE1-A859-46610F03C0C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555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HANDOUT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686D6-918B-FF48-A104-10C773C0920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272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686D6-918B-FF48-A104-10C773C0920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980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Parent’s Vanderbilt too!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686D6-918B-FF48-A104-10C773C0920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09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686D6-918B-FF48-A104-10C773C0920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21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80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43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9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0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95186"/>
            <a:ext cx="2743200" cy="262814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023EF2FA-38EB-354B-AB31-D0F975FB70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527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250" y="6605515"/>
            <a:ext cx="2743200" cy="252485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731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591869"/>
            <a:ext cx="2743200" cy="266131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65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2188" y="6578221"/>
            <a:ext cx="2743200" cy="279779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86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523630"/>
            <a:ext cx="2743200" cy="334370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81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0925"/>
            <a:ext cx="2743200" cy="307075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745451"/>
            <a:ext cx="10515600" cy="821917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Statewide Coordination Center</a:t>
            </a:r>
          </a:p>
        </p:txBody>
      </p:sp>
    </p:spTree>
    <p:extLst>
      <p:ext uri="{BB962C8B-B14F-4D97-AF65-F5344CB8AC3E}">
        <p14:creationId xmlns:p14="http://schemas.microsoft.com/office/powerpoint/2010/main" val="1316177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2188" y="6564573"/>
            <a:ext cx="2743200" cy="293427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6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1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2188" y="6523630"/>
            <a:ext cx="2743200" cy="334370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112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37278"/>
            <a:ext cx="2743200" cy="320722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1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78221"/>
            <a:ext cx="2743200" cy="279779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3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60681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9934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338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4798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9219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756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83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0" t="17628" r="26478" b="17628"/>
          <a:stretch/>
        </p:blipFill>
        <p:spPr>
          <a:xfrm>
            <a:off x="520627" y="811784"/>
            <a:ext cx="4370453" cy="519709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448592" y="1874750"/>
            <a:ext cx="6743408" cy="880159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448592" y="2971049"/>
            <a:ext cx="6743408" cy="881143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448592" y="4068332"/>
            <a:ext cx="6743408" cy="8839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8592" y="3234339"/>
            <a:ext cx="6743408" cy="44517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8592" y="1986481"/>
            <a:ext cx="6743408" cy="656696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1610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1115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18056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807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2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0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03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19150"/>
            <a:ext cx="10515600" cy="8715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96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0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30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/>
          <p:cNvSpPr/>
          <p:nvPr userDrawn="1"/>
        </p:nvSpPr>
        <p:spPr>
          <a:xfrm rot="10800000">
            <a:off x="-1" y="5357812"/>
            <a:ext cx="3832382" cy="1500187"/>
          </a:xfrm>
          <a:custGeom>
            <a:avLst/>
            <a:gdLst>
              <a:gd name="connsiteX0" fmla="*/ 5681662 w 5681662"/>
              <a:gd name="connsiteY0" fmla="*/ 2224088 h 2224088"/>
              <a:gd name="connsiteX1" fmla="*/ 5681662 w 5681662"/>
              <a:gd name="connsiteY1" fmla="*/ 0 h 2224088"/>
              <a:gd name="connsiteX2" fmla="*/ 0 w 5681662"/>
              <a:gd name="connsiteY2" fmla="*/ 0 h 2224088"/>
              <a:gd name="connsiteX3" fmla="*/ 5681662 w 5681662"/>
              <a:gd name="connsiteY3" fmla="*/ 2224088 h 222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1662" h="2224088">
                <a:moveTo>
                  <a:pt x="5681662" y="2224088"/>
                </a:moveTo>
                <a:lnTo>
                  <a:pt x="5681662" y="0"/>
                </a:lnTo>
                <a:lnTo>
                  <a:pt x="0" y="0"/>
                </a:lnTo>
                <a:lnTo>
                  <a:pt x="5681662" y="22240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: Shape 6"/>
          <p:cNvSpPr/>
          <p:nvPr userDrawn="1"/>
        </p:nvSpPr>
        <p:spPr>
          <a:xfrm>
            <a:off x="6510338" y="0"/>
            <a:ext cx="5681662" cy="2224088"/>
          </a:xfrm>
          <a:custGeom>
            <a:avLst/>
            <a:gdLst>
              <a:gd name="connsiteX0" fmla="*/ 5681662 w 5681662"/>
              <a:gd name="connsiteY0" fmla="*/ 2224088 h 2224088"/>
              <a:gd name="connsiteX1" fmla="*/ 5681662 w 5681662"/>
              <a:gd name="connsiteY1" fmla="*/ 0 h 2224088"/>
              <a:gd name="connsiteX2" fmla="*/ 0 w 5681662"/>
              <a:gd name="connsiteY2" fmla="*/ 0 h 2224088"/>
              <a:gd name="connsiteX3" fmla="*/ 5681662 w 5681662"/>
              <a:gd name="connsiteY3" fmla="*/ 2224088 h 222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1662" h="2224088">
                <a:moveTo>
                  <a:pt x="5681662" y="2224088"/>
                </a:moveTo>
                <a:lnTo>
                  <a:pt x="5681662" y="0"/>
                </a:lnTo>
                <a:lnTo>
                  <a:pt x="0" y="0"/>
                </a:lnTo>
                <a:lnTo>
                  <a:pt x="5681662" y="22240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40985"/>
            <a:ext cx="10515600" cy="821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14513"/>
            <a:ext cx="10515600" cy="436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2">
                    <a:lumMod val="25000"/>
                  </a:schemeClr>
                </a:solidFill>
                <a:latin typeface="Helvetica Regular" charset="0"/>
              </a:defRPr>
            </a:lvl1pPr>
          </a:lstStyle>
          <a:p>
            <a:fld id="{E927A71C-5EB0-45EC-B0AD-E94D765AE5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838200" cy="109057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01110" y="0"/>
            <a:ext cx="838200" cy="109057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802220" y="0"/>
            <a:ext cx="838200" cy="1090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Graphic 19"/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4099" y="144864"/>
            <a:ext cx="2450026" cy="470706"/>
          </a:xfrm>
          <a:prstGeom prst="rect">
            <a:avLst/>
          </a:prstGeom>
        </p:spPr>
      </p:pic>
      <p:pic>
        <p:nvPicPr>
          <p:cNvPr id="21" name="Graphic 20"/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724467" y="63900"/>
            <a:ext cx="4334183" cy="126600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9551580" y="6748943"/>
            <a:ext cx="838200" cy="109057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0452690" y="6748943"/>
            <a:ext cx="838200" cy="109057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11353800" y="6748943"/>
            <a:ext cx="838200" cy="1090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1653904" y="6492871"/>
            <a:ext cx="4084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2">
                    <a:lumMod val="2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rgbClr val="391378"/>
                </a:solidFill>
                <a:latin typeface="Helvetica Regular" charset="0"/>
              </a:rPr>
              <a:t>©  2017 New York State Office of Mental Health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9" y="6292563"/>
            <a:ext cx="2103476" cy="52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3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5" r:id="rId2"/>
    <p:sldLayoutId id="2147483764" r:id="rId3"/>
    <p:sldLayoutId id="2147483698" r:id="rId4"/>
    <p:sldLayoutId id="2147483699" r:id="rId5"/>
    <p:sldLayoutId id="2147483700" r:id="rId6"/>
    <p:sldLayoutId id="2147483701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0" i="0" kern="1200">
          <a:solidFill>
            <a:schemeClr val="tx1"/>
          </a:solidFill>
          <a:latin typeface="Helvetica Regular" charset="0"/>
          <a:ea typeface="Kozuka Gothic Pr6N B" panose="020B0800000000000000" pitchFamily="34" charset="-128"/>
          <a:cs typeface="Myriad Arabic" panose="01010101010101010101" pitchFamily="50" charset="-7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9"/>
        </a:buBlip>
        <a:defRPr sz="28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Myriad Pro Cond" panose="020B0506030403020204" pitchFamily="34" charset="0"/>
        <a:buChar char="−"/>
        <a:defRPr sz="20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Myriad Pro Cond" panose="020B0506030403020204" pitchFamily="34" charset="0"/>
        <a:buChar char="-"/>
        <a:defRPr sz="18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5" r="31898" b="35658"/>
          <a:stretch/>
        </p:blipFill>
        <p:spPr>
          <a:xfrm>
            <a:off x="7752498" y="1678675"/>
            <a:ext cx="4439502" cy="517932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-2"/>
            <a:ext cx="3919948" cy="144866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151958" y="-4"/>
            <a:ext cx="3900222" cy="144868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284190" y="0"/>
            <a:ext cx="3907809" cy="144864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9" y="6292563"/>
            <a:ext cx="2103476" cy="528504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23630"/>
            <a:ext cx="2743200" cy="262814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023EF2FA-38EB-354B-AB31-D0F975FB70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1653904" y="6492871"/>
            <a:ext cx="4084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2">
                    <a:lumMod val="2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rgbClr val="391378"/>
                </a:solidFill>
                <a:latin typeface="Helvetica Regular" charset="0"/>
              </a:rPr>
              <a:t>©  2017 New York State Office of Mental Health</a:t>
            </a:r>
          </a:p>
        </p:txBody>
      </p:sp>
    </p:spTree>
    <p:extLst>
      <p:ext uri="{BB962C8B-B14F-4D97-AF65-F5344CB8AC3E}">
        <p14:creationId xmlns:p14="http://schemas.microsoft.com/office/powerpoint/2010/main" val="5661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b="0" i="0" kern="1200">
          <a:solidFill>
            <a:schemeClr val="bg1"/>
          </a:solidFill>
          <a:latin typeface="Helvetica Light" charset="0"/>
          <a:ea typeface="Helvetica Light" charset="0"/>
          <a:cs typeface="Helvetica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4"/>
            <a:ext cx="12192000" cy="6858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-2"/>
            <a:ext cx="3919948" cy="144866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151958" y="-4"/>
            <a:ext cx="3900222" cy="144868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284190" y="0"/>
            <a:ext cx="3907809" cy="144864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15706"/>
            <a:ext cx="10515600" cy="70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3141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70" y="163582"/>
            <a:ext cx="615860" cy="788538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10600" y="64928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329009-5ACF-9B49-A090-FE26ACD75C75}" type="slidenum">
              <a:rPr lang="en-US" smtClean="0">
                <a:solidFill>
                  <a:srgbClr val="391378"/>
                </a:solidFill>
              </a:rPr>
              <a:pPr/>
              <a:t>‹#›</a:t>
            </a:fld>
            <a:endParaRPr lang="en-US" dirty="0">
              <a:solidFill>
                <a:srgbClr val="391378"/>
              </a:solidFill>
            </a:endParaRPr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1653904" y="6492871"/>
            <a:ext cx="4084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2">
                    <a:lumMod val="2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rgbClr val="391378"/>
                </a:solidFill>
                <a:latin typeface="Helvetica Regular" charset="0"/>
              </a:rPr>
              <a:t>©  2017 New York State Office of Mental Health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9" y="6292563"/>
            <a:ext cx="2103476" cy="52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Regular" charset="0"/>
          <a:ea typeface="Helvetica Regular" charset="0"/>
          <a:cs typeface="Helvetica Regular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Regular" charset="0"/>
          <a:ea typeface="Helvetica Regular" charset="0"/>
          <a:cs typeface="Helvetica Regular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Regular" charset="0"/>
          <a:ea typeface="Helvetica Regular" charset="0"/>
          <a:cs typeface="Helvetica Regular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Regular" charset="0"/>
          <a:ea typeface="Helvetica Regular" charset="0"/>
          <a:cs typeface="Helvetica Regular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Regular" charset="0"/>
          <a:ea typeface="Helvetica Regular" charset="0"/>
          <a:cs typeface="Helvetica Regular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jectteachny.org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B0E87D-D0AB-4795-A1FE-6F5D7DA6EC0F}"/>
              </a:ext>
            </a:extLst>
          </p:cNvPr>
          <p:cNvSpPr txBox="1"/>
          <p:nvPr/>
        </p:nvSpPr>
        <p:spPr>
          <a:xfrm>
            <a:off x="841248" y="1854732"/>
            <a:ext cx="10899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391378"/>
                </a:solidFill>
                <a:latin typeface="Helvetica Regular" charset="0"/>
                <a:ea typeface="Helvetica Regular" charset="0"/>
                <a:cs typeface="Helvetica Regular" charset="0"/>
              </a:rPr>
              <a:t>Attention-Deficit/Hyperactivity Disorder</a:t>
            </a:r>
            <a:br>
              <a:rPr lang="en-US" sz="4800" dirty="0">
                <a:solidFill>
                  <a:srgbClr val="391378"/>
                </a:solidFill>
                <a:latin typeface="Helvetica Regular" charset="0"/>
                <a:ea typeface="Helvetica Regular" charset="0"/>
                <a:cs typeface="Helvetica Regular" charset="0"/>
              </a:rPr>
            </a:br>
            <a:r>
              <a:rPr lang="en-US" sz="4800" dirty="0">
                <a:solidFill>
                  <a:srgbClr val="391378"/>
                </a:solidFill>
                <a:latin typeface="Helvetica Regular" charset="0"/>
                <a:ea typeface="Helvetica Regular" charset="0"/>
                <a:cs typeface="Helvetica Regular" charset="0"/>
              </a:rPr>
              <a:t>Assessment and Diagnosis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259B78-A2FC-4C55-B4BA-C0E9919E35F6}"/>
              </a:ext>
            </a:extLst>
          </p:cNvPr>
          <p:cNvSpPr txBox="1">
            <a:spLocks/>
          </p:cNvSpPr>
          <p:nvPr/>
        </p:nvSpPr>
        <p:spPr>
          <a:xfrm>
            <a:off x="82352" y="3845793"/>
            <a:ext cx="11999999" cy="18501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lnSpc>
                <a:spcPct val="160000"/>
              </a:lnSpc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997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909143"/>
            <a:ext cx="7772400" cy="690114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391378"/>
                </a:solidFill>
              </a:rPr>
              <a:t>DSM 5 Diagnosis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3336" y="1704155"/>
            <a:ext cx="10625328" cy="4636951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600" b="1" dirty="0">
                <a:solidFill>
                  <a:srgbClr val="391378"/>
                </a:solidFill>
              </a:rPr>
              <a:t>Inattention</a:t>
            </a:r>
            <a:r>
              <a:rPr lang="en-US" sz="2600" b="1" dirty="0"/>
              <a:t>: Six or more symptoms of inattention for children up to age 16, or five or more for adolescents 17 and older and adults; </a:t>
            </a:r>
          </a:p>
          <a:p>
            <a:pPr marL="342900" indent="-342900" algn="l">
              <a:buFont typeface="Arial"/>
              <a:buChar char="•"/>
            </a:pPr>
            <a:r>
              <a:rPr lang="en-US" sz="2600" b="1" dirty="0">
                <a:solidFill>
                  <a:srgbClr val="391378"/>
                </a:solidFill>
              </a:rPr>
              <a:t>Hyperactivity and Impulsivity</a:t>
            </a:r>
            <a:r>
              <a:rPr lang="en-US" sz="2600" b="1" dirty="0"/>
              <a:t>: Six or more symptoms of hyperactivity-impulsivity for children up to age 16, or five or more for adolescents 17 and older and adults</a:t>
            </a:r>
          </a:p>
          <a:p>
            <a:pPr marL="342900" indent="-342900" algn="l">
              <a:buFont typeface="Arial"/>
              <a:buChar char="•"/>
            </a:pPr>
            <a:r>
              <a:rPr lang="en-US" sz="2600" b="1" dirty="0">
                <a:solidFill>
                  <a:srgbClr val="391378"/>
                </a:solidFill>
              </a:rPr>
              <a:t>Onset: Several symptoms before age 12  </a:t>
            </a:r>
          </a:p>
          <a:p>
            <a:pPr marL="342900" indent="-342900" algn="l">
              <a:buFont typeface="Arial"/>
              <a:buChar char="•"/>
            </a:pPr>
            <a:r>
              <a:rPr lang="en-US" sz="2600" b="1" dirty="0">
                <a:solidFill>
                  <a:srgbClr val="391378"/>
                </a:solidFill>
              </a:rPr>
              <a:t>Duration at least 6 months</a:t>
            </a:r>
          </a:p>
          <a:p>
            <a:pPr marL="342900" indent="-342900" algn="l">
              <a:buFont typeface="Arial"/>
              <a:buChar char="•"/>
            </a:pPr>
            <a:r>
              <a:rPr lang="en-US" sz="2600" b="1" dirty="0">
                <a:solidFill>
                  <a:srgbClr val="391378"/>
                </a:solidFill>
              </a:rPr>
              <a:t>Symptoms present in two or more settings</a:t>
            </a:r>
          </a:p>
          <a:p>
            <a:pPr marL="342900" indent="-342900" algn="l">
              <a:buFont typeface="Arial"/>
              <a:buChar char="•"/>
            </a:pPr>
            <a:r>
              <a:rPr lang="en-US" sz="2600" b="1" dirty="0">
                <a:solidFill>
                  <a:srgbClr val="391378"/>
                </a:solidFill>
              </a:rPr>
              <a:t>Interferes</a:t>
            </a:r>
            <a:r>
              <a:rPr lang="en-US" sz="2600" dirty="0">
                <a:solidFill>
                  <a:srgbClr val="391378"/>
                </a:solidFill>
              </a:rPr>
              <a:t> </a:t>
            </a:r>
            <a:r>
              <a:rPr lang="en-US" sz="2600" dirty="0"/>
              <a:t>with social, school, or work functioning</a:t>
            </a:r>
          </a:p>
          <a:p>
            <a:pPr marL="342900" indent="-342900" algn="l">
              <a:buFont typeface="Arial"/>
              <a:buChar char="•"/>
            </a:pPr>
            <a:r>
              <a:rPr lang="en-US" sz="2600" dirty="0"/>
              <a:t>NOT only during schizophrenia/psychosis, not better explained by another disorder (e.g. anxiety, PTSD, mood, dissociative disorders)</a:t>
            </a:r>
          </a:p>
        </p:txBody>
      </p:sp>
    </p:spTree>
    <p:extLst>
      <p:ext uri="{BB962C8B-B14F-4D97-AF65-F5344CB8AC3E}">
        <p14:creationId xmlns:p14="http://schemas.microsoft.com/office/powerpoint/2010/main" val="3108076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077894"/>
            <a:ext cx="7772400" cy="1470025"/>
          </a:xfrm>
        </p:spPr>
        <p:txBody>
          <a:bodyPr/>
          <a:lstStyle/>
          <a:p>
            <a:r>
              <a:rPr lang="en-US" sz="4400" b="1" dirty="0">
                <a:solidFill>
                  <a:srgbClr val="391378"/>
                </a:solidFill>
              </a:rPr>
              <a:t>ADHD Diagnostic Types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8459" y="2807540"/>
            <a:ext cx="7884826" cy="2831261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sz="3200" dirty="0"/>
              <a:t>Combined type (60%)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Predominantly Inattentive type (25%)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Predominantly Hyperactive-impulsive type (15%)</a:t>
            </a:r>
          </a:p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90979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17" y="350838"/>
            <a:ext cx="7772400" cy="1470025"/>
          </a:xfrm>
        </p:spPr>
        <p:txBody>
          <a:bodyPr/>
          <a:lstStyle/>
          <a:p>
            <a:r>
              <a:rPr lang="en-US" sz="4400" b="1" dirty="0">
                <a:solidFill>
                  <a:srgbClr val="391378"/>
                </a:solidFill>
              </a:rPr>
              <a:t>Epidemiology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2246" y="2054068"/>
            <a:ext cx="8419343" cy="4453094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sz="3200" dirty="0"/>
              <a:t>2-3% preschoolers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5-8% school age 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Note: recent 11% probably overestimate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3-4% adolescents and adults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Seen around the world 3-7%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Boys:Girls 2:1 (adults:  1.6:1)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Girls more likely to have inattentive type</a:t>
            </a:r>
          </a:p>
          <a:p>
            <a:pPr marL="457200" indent="-457200" algn="l"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1562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904097"/>
            <a:ext cx="7772400" cy="566519"/>
          </a:xfrm>
        </p:spPr>
        <p:txBody>
          <a:bodyPr>
            <a:normAutofit fontScale="90000"/>
          </a:bodyPr>
          <a:lstStyle/>
          <a:p>
            <a:br>
              <a:rPr lang="en-US" sz="4400" b="1" dirty="0">
                <a:solidFill>
                  <a:srgbClr val="391378"/>
                </a:solidFill>
              </a:rPr>
            </a:br>
            <a:r>
              <a:rPr lang="en-US" sz="4400" b="1" dirty="0">
                <a:solidFill>
                  <a:srgbClr val="391378"/>
                </a:solidFill>
              </a:rPr>
              <a:t>Risk Factors:  Genetics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5942" y="1470616"/>
            <a:ext cx="8512974" cy="5147156"/>
          </a:xfrm>
        </p:spPr>
        <p:txBody>
          <a:bodyPr/>
          <a:lstStyle/>
          <a:p>
            <a:pPr marL="800100" lvl="1" indent="-342900" algn="l">
              <a:buFont typeface="Arial"/>
              <a:buChar char="•"/>
            </a:pPr>
            <a:r>
              <a:rPr lang="en-US" sz="3200" dirty="0"/>
              <a:t>75% heritable</a:t>
            </a:r>
          </a:p>
          <a:p>
            <a:pPr marL="1257300" lvl="2" indent="-342900" algn="l">
              <a:buFont typeface="Arial"/>
              <a:buChar char="•"/>
            </a:pPr>
            <a:r>
              <a:rPr lang="en-US" sz="2800" dirty="0"/>
              <a:t>Breast cancer 25%</a:t>
            </a:r>
          </a:p>
          <a:p>
            <a:pPr marL="1257300" lvl="2" indent="-342900" algn="l">
              <a:buFont typeface="Arial"/>
              <a:buChar char="•"/>
            </a:pPr>
            <a:r>
              <a:rPr lang="en-US" sz="2800" dirty="0"/>
              <a:t>Asthma 38%</a:t>
            </a:r>
          </a:p>
          <a:p>
            <a:pPr marL="1257300" lvl="2" indent="-342900" algn="l">
              <a:buFont typeface="Arial"/>
              <a:buChar char="•"/>
            </a:pPr>
            <a:r>
              <a:rPr lang="en-US" sz="2800" dirty="0"/>
              <a:t>Height 88%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3200" dirty="0"/>
              <a:t>25% have a parent with ADHD; 30% sibs; 40-50% children of parent with ADHD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3200" dirty="0"/>
              <a:t>many specific genes hypothesized with some evidence, but none confirmed and no “single bullet” 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3200" dirty="0"/>
              <a:t>Candidate genes focused on dopamine and serotonin receptors and transporter</a:t>
            </a:r>
          </a:p>
          <a:p>
            <a:pPr marL="800100" lvl="1" indent="-342900" algn="l">
              <a:buFont typeface="Arial"/>
              <a:buChar char="•"/>
            </a:pPr>
            <a:endParaRPr lang="en-US" sz="3200" dirty="0"/>
          </a:p>
          <a:p>
            <a:pPr marL="800100" lvl="1" indent="-342900" algn="l"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8632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9633" y="199377"/>
            <a:ext cx="8972733" cy="1470025"/>
          </a:xfrm>
        </p:spPr>
        <p:txBody>
          <a:bodyPr/>
          <a:lstStyle/>
          <a:p>
            <a:r>
              <a:rPr lang="en-US" sz="4400" b="1" dirty="0">
                <a:solidFill>
                  <a:srgbClr val="391378"/>
                </a:solidFill>
              </a:rPr>
              <a:t>Risk Factors:  Environment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1854981"/>
            <a:ext cx="8972733" cy="4578964"/>
          </a:xfrm>
        </p:spPr>
        <p:txBody>
          <a:bodyPr/>
          <a:lstStyle/>
          <a:p>
            <a:pPr marL="914400" lvl="1" indent="-457200" algn="l">
              <a:buFont typeface="Arial"/>
              <a:buChar char="•"/>
            </a:pPr>
            <a:r>
              <a:rPr lang="en-US" sz="3200" dirty="0"/>
              <a:t>Brain injury (small % ADHD)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sz="2800" dirty="0"/>
              <a:t>Neurological insults (trauma, infection, tumor, toxins e.g. lead) 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sz="2800" dirty="0"/>
              <a:t>Pregnancy and delivery complications: </a:t>
            </a:r>
          </a:p>
          <a:p>
            <a:pPr marL="1828800" lvl="3" indent="-457200" algn="l">
              <a:buFont typeface="Arial"/>
              <a:buChar char="•"/>
            </a:pPr>
            <a:r>
              <a:rPr lang="en-US" sz="2800" dirty="0"/>
              <a:t>Toxemia, post-maturity, maternal age</a:t>
            </a:r>
          </a:p>
          <a:p>
            <a:pPr marL="1828800" lvl="3" indent="-457200" algn="l">
              <a:buFont typeface="Arial"/>
              <a:buChar char="•"/>
            </a:pPr>
            <a:r>
              <a:rPr lang="en-US" sz="2800" dirty="0"/>
              <a:t>Exposure to cigarette smoking, alcohol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3200" dirty="0"/>
              <a:t>Psychosocial:  Low SES and maltreatment (but seen in ALL SES, family backgrounds) and NO causal relationship</a:t>
            </a:r>
          </a:p>
        </p:txBody>
      </p:sp>
    </p:spTree>
    <p:extLst>
      <p:ext uri="{BB962C8B-B14F-4D97-AF65-F5344CB8AC3E}">
        <p14:creationId xmlns:p14="http://schemas.microsoft.com/office/powerpoint/2010/main" val="69501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2735" y="291043"/>
            <a:ext cx="8826529" cy="1470025"/>
          </a:xfrm>
        </p:spPr>
        <p:txBody>
          <a:bodyPr/>
          <a:lstStyle/>
          <a:p>
            <a:r>
              <a:rPr lang="en-US" sz="4400" b="1" dirty="0">
                <a:solidFill>
                  <a:srgbClr val="391378"/>
                </a:solidFill>
              </a:rPr>
              <a:t>ADHD: Medical “look-alikes”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1472" y="1943948"/>
            <a:ext cx="9204480" cy="4321935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3200" dirty="0"/>
              <a:t>Anemia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Thyroid disorders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Seizure disorders (e.g. absence)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Deafness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Sleep apnea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Medications:  antihistamines, sympathomimetics, steroids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b="1" dirty="0"/>
              <a:t>In practice: labs generally NOT necessary; only when indicated by physical symptoms, PE</a:t>
            </a:r>
          </a:p>
          <a:p>
            <a:pPr marL="342900" indent="-342900" algn="l"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4939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69726"/>
            <a:ext cx="7772400" cy="1470025"/>
          </a:xfrm>
        </p:spPr>
        <p:txBody>
          <a:bodyPr/>
          <a:lstStyle/>
          <a:p>
            <a:r>
              <a:rPr lang="en-US" sz="4400" b="1" dirty="0"/>
              <a:t>ADHD: Psychiatric DDx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2124636"/>
            <a:ext cx="8104094" cy="4154246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3200" dirty="0"/>
              <a:t>Anxiety disorders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Major Depression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Post-traumatic stress disorder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Adjustment disorder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Autism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Bipolar disorder (rare in childhood)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Psychosis (rare) 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Substance use disorder (rare in childhood)</a:t>
            </a:r>
          </a:p>
        </p:txBody>
      </p:sp>
    </p:spTree>
    <p:extLst>
      <p:ext uri="{BB962C8B-B14F-4D97-AF65-F5344CB8AC3E}">
        <p14:creationId xmlns:p14="http://schemas.microsoft.com/office/powerpoint/2010/main" val="715555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0C1CF-3732-4D44-95EA-DBD60FD0E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Key Questions for Differential Dx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3A284-73D0-7640-8949-6677C7EA0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Has the child been traumatized?</a:t>
            </a:r>
          </a:p>
          <a:p>
            <a:r>
              <a:rPr lang="en-US" sz="3200" dirty="0"/>
              <a:t>Is the onset of symptoms before age 6?</a:t>
            </a:r>
          </a:p>
          <a:p>
            <a:r>
              <a:rPr lang="en-US" sz="3200" dirty="0"/>
              <a:t>Are the symptoms persistent, present every day, all day for more than 6 months?</a:t>
            </a:r>
          </a:p>
          <a:p>
            <a:r>
              <a:rPr lang="en-US" sz="3200" dirty="0"/>
              <a:t>Are the symptoms causing problems in all or most situations?</a:t>
            </a:r>
          </a:p>
          <a:p>
            <a:r>
              <a:rPr lang="en-US" sz="3200" dirty="0"/>
              <a:t>If YES to last 3 questions it is likely ADHD; if NO it is highly unlikely that it is ADHD</a:t>
            </a:r>
          </a:p>
        </p:txBody>
      </p:sp>
    </p:spTree>
    <p:extLst>
      <p:ext uri="{BB962C8B-B14F-4D97-AF65-F5344CB8AC3E}">
        <p14:creationId xmlns:p14="http://schemas.microsoft.com/office/powerpoint/2010/main" val="4056955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62153"/>
            <a:ext cx="7772400" cy="1470025"/>
          </a:xfrm>
        </p:spPr>
        <p:txBody>
          <a:bodyPr/>
          <a:lstStyle/>
          <a:p>
            <a:r>
              <a:rPr lang="en-US" sz="4400" b="1" dirty="0">
                <a:solidFill>
                  <a:srgbClr val="391378"/>
                </a:solidFill>
              </a:rPr>
              <a:t>Comorbidity is the rule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2312"/>
            <a:ext cx="8199120" cy="3929690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3200" dirty="0"/>
              <a:t>67% clinical samples have at least one (probably lower in primary care settings)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ODD 50%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Conduct disorder 33%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Depression 33%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Anxiety 20-30%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Learning disorders 20-60%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Sleep problems</a:t>
            </a:r>
          </a:p>
        </p:txBody>
      </p:sp>
    </p:spTree>
    <p:extLst>
      <p:ext uri="{BB962C8B-B14F-4D97-AF65-F5344CB8AC3E}">
        <p14:creationId xmlns:p14="http://schemas.microsoft.com/office/powerpoint/2010/main" val="1537706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391378"/>
                </a:solidFill>
              </a:rPr>
              <a:t>Making the Diagnosis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897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448592" y="4084221"/>
            <a:ext cx="6743408" cy="2272129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latin typeface="Helvetica Regular" charset="0"/>
              </a:rPr>
              <a:t>Speaker:</a:t>
            </a:r>
          </a:p>
        </p:txBody>
      </p:sp>
      <p:sp>
        <p:nvSpPr>
          <p:cNvPr id="8" name="Subtitle 6"/>
          <p:cNvSpPr txBox="1">
            <a:spLocks/>
          </p:cNvSpPr>
          <p:nvPr/>
        </p:nvSpPr>
        <p:spPr>
          <a:xfrm>
            <a:off x="5238896" y="3280695"/>
            <a:ext cx="6743408" cy="445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1"/>
                </a:solidFill>
                <a:latin typeface="Myriad Pro Cond" panose="020B0506030403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Myriad Pro Cond" panose="020B0506030403020204" pitchFamily="34" charset="0"/>
              <a:buNone/>
              <a:defRPr sz="1800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Myriad Pro Cond" panose="020B0506030403020204" pitchFamily="34" charset="0"/>
              <a:buNone/>
              <a:defRPr sz="1600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r>
              <a:rPr lang="en-US" sz="4000" dirty="0">
                <a:latin typeface="Helvetica Regular" charset="0"/>
              </a:rPr>
              <a:t>Molly P. Scharf, </a:t>
            </a:r>
            <a:r>
              <a:rPr lang="en-US" sz="2800" dirty="0">
                <a:latin typeface="Helvetica Regular" charset="0"/>
              </a:rPr>
              <a:t>MD</a:t>
            </a:r>
            <a:endParaRPr lang="en-US" sz="4000" dirty="0">
              <a:latin typeface="Helvetica Regular" charset="0"/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6096001" y="4159731"/>
            <a:ext cx="5726590" cy="21211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Myriad Pro Cond" panose="020B0506030403020204" pitchFamily="34" charset="0"/>
                <a:ea typeface="Kozuka Gothic Pr6N B" panose="020B0800000000000000" pitchFamily="34" charset="-128"/>
                <a:cs typeface="Myriad Arabic" panose="01010101010101010101" pitchFamily="50" charset="-78"/>
              </a:defRPr>
            </a:lvl1pPr>
          </a:lstStyle>
          <a:p>
            <a:pPr algn="l"/>
            <a:r>
              <a:rPr lang="en-US" sz="1800" dirty="0">
                <a:latin typeface="Helvetica Regular"/>
              </a:rPr>
              <a:t>Student Health Center</a:t>
            </a:r>
          </a:p>
          <a:p>
            <a:pPr algn="l"/>
            <a:r>
              <a:rPr lang="en-US" sz="1800" dirty="0">
                <a:latin typeface="Helvetica Regular"/>
              </a:rPr>
              <a:t>Rochester Institute of Technology</a:t>
            </a:r>
          </a:p>
          <a:p>
            <a:pPr algn="l"/>
            <a:endParaRPr lang="en-US" sz="1800" dirty="0">
              <a:latin typeface="Helvetic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5036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2974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391378"/>
                </a:solidFill>
              </a:rPr>
              <a:t>AAP Process of Care</a:t>
            </a:r>
            <a:br>
              <a:rPr lang="en-US" sz="4400" b="1" dirty="0">
                <a:solidFill>
                  <a:srgbClr val="391378"/>
                </a:solidFill>
              </a:rPr>
            </a:br>
            <a:r>
              <a:rPr lang="en-US" sz="1600" dirty="0"/>
              <a:t>Wolraich ML, Hagan JF, Allan C, et al. Clinical Practice Guideline for the Diagnosis, Evaluation, and Treatment of Attention-Deficit/Hyperactivity Disorder in Children and Adolescents. Pediatrics. 2019;144(4): e20192528 </a:t>
            </a:r>
            <a:br>
              <a:rPr lang="en-US" sz="4400" dirty="0"/>
            </a:br>
            <a:endParaRPr lang="en-US" sz="4400" b="1" dirty="0">
              <a:solidFill>
                <a:srgbClr val="391378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6424" y="2027916"/>
            <a:ext cx="9979152" cy="4437415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3200" dirty="0"/>
              <a:t>Don’t do this alone: use office staff and review procedure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Use longitudinal knowledge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Interview parent(s) and child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Need input from others (e.g. teachers)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Use DSM 5 criteria: symptoms + persistence + functional impairment + age of onset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Use checklists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Assess for comorbidity</a:t>
            </a:r>
          </a:p>
          <a:p>
            <a:pPr marL="342900" indent="-342900" algn="l">
              <a:buFont typeface="Arial"/>
              <a:buChar char="•"/>
            </a:pPr>
            <a:endParaRPr lang="en-US" sz="3200" dirty="0"/>
          </a:p>
          <a:p>
            <a:pPr marL="342900" indent="-342900" algn="l">
              <a:buFont typeface="Arial"/>
              <a:buChar char="•"/>
            </a:pPr>
            <a:endParaRPr lang="en-US" sz="3200" dirty="0"/>
          </a:p>
          <a:p>
            <a:pPr marL="342900" indent="-342900" algn="l"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5813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928362"/>
            <a:ext cx="7772400" cy="1470025"/>
          </a:xfrm>
        </p:spPr>
        <p:txBody>
          <a:bodyPr/>
          <a:lstStyle/>
          <a:p>
            <a:r>
              <a:rPr lang="en-US" sz="4400" b="1" dirty="0">
                <a:solidFill>
                  <a:srgbClr val="391378"/>
                </a:solidFill>
              </a:rPr>
              <a:t>Note: How ADHD is NOT Diagnosed!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8786" y="2398386"/>
            <a:ext cx="8849215" cy="4269665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sz="3200" dirty="0"/>
              <a:t>Despite claims to contrary there is no lab, EEG, or imaging test that diagnoses ADHD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There is no psychological or neuropsychological test that is diagnostic although these can be helpful in assessing strengths and weaknesses, advocating in schools</a:t>
            </a:r>
          </a:p>
          <a:p>
            <a:pPr marL="457200" indent="-457200" algn="l"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2385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54242"/>
            <a:ext cx="7772400" cy="1470025"/>
          </a:xfrm>
        </p:spPr>
        <p:txBody>
          <a:bodyPr/>
          <a:lstStyle/>
          <a:p>
            <a:r>
              <a:rPr lang="en-US" sz="4400" b="1" dirty="0">
                <a:solidFill>
                  <a:srgbClr val="391378"/>
                </a:solidFill>
              </a:rPr>
              <a:t>Use Rating Scales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6039" y="1919635"/>
            <a:ext cx="9359922" cy="4453094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3200" dirty="0"/>
              <a:t>Many standardized forms (Conners, ACTers) 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Vanderbilt free and validated; 6-17; keyed to DSM 5 symptoms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Parent, teacher, self reports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Available at </a:t>
            </a:r>
            <a:r>
              <a:rPr lang="en-US" sz="3200" dirty="0">
                <a:hlinkClick r:id="rId2"/>
              </a:rPr>
              <a:t>www.projectteachny.org</a:t>
            </a:r>
            <a:r>
              <a:rPr lang="en-US" sz="3200" dirty="0"/>
              <a:t>  </a:t>
            </a:r>
            <a:endParaRPr lang="en-US" sz="3200" dirty="0">
              <a:solidFill>
                <a:srgbClr val="FFFF00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Useful for efficiently obtaining information, confirming diagnosis, tracking treatment response</a:t>
            </a:r>
          </a:p>
          <a:p>
            <a:pPr algn="l"/>
            <a:endParaRPr lang="en-US" sz="3200" dirty="0">
              <a:solidFill>
                <a:srgbClr val="FFFF00"/>
              </a:solidFill>
            </a:endParaRPr>
          </a:p>
          <a:p>
            <a:pPr algn="l"/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950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6265" y="376215"/>
            <a:ext cx="10818055" cy="1273292"/>
          </a:xfrm>
        </p:spPr>
        <p:txBody>
          <a:bodyPr/>
          <a:lstStyle/>
          <a:p>
            <a:r>
              <a:rPr lang="en-US" sz="4400" b="1" dirty="0">
                <a:solidFill>
                  <a:srgbClr val="391378"/>
                </a:solidFill>
              </a:rPr>
              <a:t>Vanderbilt Parent and Teacher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3341" y="1846239"/>
            <a:ext cx="9753600" cy="5011761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3200" dirty="0"/>
              <a:t>Count 2’s, 3’s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Inattention (1-9): 6+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Hyperactivity-impulsivity (10-18): 6+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ODD(19-26P or 19-28T): 4+ (parent), 3+ (teacher)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Conduct Disorder (27-40P ONLY); 3+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Internalizing screen (41-47P or 29-35T): 3+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PLUS:  at least one area of impairment (4 or 5) items 36-43</a:t>
            </a:r>
          </a:p>
          <a:p>
            <a:pPr marL="342900" indent="-342900" algn="l"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6631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916238"/>
            <a:ext cx="8229600" cy="1143000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rgbClr val="391378"/>
                </a:solidFill>
              </a:rPr>
              <a:t>Back to </a:t>
            </a:r>
            <a:r>
              <a:rPr lang="en-US" b="1" dirty="0">
                <a:solidFill>
                  <a:srgbClr val="391378"/>
                </a:solidFill>
              </a:rPr>
              <a:t>Bart</a:t>
            </a:r>
            <a:r>
              <a:rPr lang="is-IS" sz="4400" b="1">
                <a:solidFill>
                  <a:srgbClr val="391378"/>
                </a:solidFill>
              </a:rPr>
              <a:t>…..</a:t>
            </a:r>
            <a:endParaRPr lang="en-US" sz="4400" b="1" dirty="0">
              <a:solidFill>
                <a:srgbClr val="391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64921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8F9A6-5BE5-814D-A9EF-6E4CBE845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3" name="Picture 1" descr="page3image1039523840">
            <a:extLst>
              <a:ext uri="{FF2B5EF4-FFF2-40B4-BE49-F238E27FC236}">
                <a16:creationId xmlns:a16="http://schemas.microsoft.com/office/drawing/2014/main" id="{5D6D5130-26CA-C843-9C22-ED8A1907C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611" y="275008"/>
            <a:ext cx="5863390" cy="658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page1image1918955888">
            <a:extLst>
              <a:ext uri="{FF2B5EF4-FFF2-40B4-BE49-F238E27FC236}">
                <a16:creationId xmlns:a16="http://schemas.microsoft.com/office/drawing/2014/main" id="{9A474037-89CF-B140-9819-1734410FC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5" y="275008"/>
            <a:ext cx="6136106" cy="658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823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131" y="621791"/>
            <a:ext cx="8533738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391378"/>
                </a:solidFill>
              </a:rPr>
              <a:t>Bart</a:t>
            </a:r>
            <a:r>
              <a:rPr lang="en-US" sz="4400" b="1" dirty="0">
                <a:solidFill>
                  <a:srgbClr val="391378"/>
                </a:solidFill>
              </a:rPr>
              <a:t>’s Teacher Vanderbilt</a:t>
            </a: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209800" y="2070610"/>
            <a:ext cx="3810000" cy="416559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/>
              <a:t>Inattention: 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Hyperactive-impulsive: 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ODD: 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Internalizing: 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Impairments: 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Diagnosis: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69477"/>
            <a:ext cx="4997548" cy="42667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+6</a:t>
            </a:r>
            <a:endParaRPr lang="en-US" dirty="0"/>
          </a:p>
          <a:p>
            <a:pPr marL="0" indent="0">
              <a:buNone/>
            </a:pPr>
            <a:r>
              <a:rPr lang="en-US" sz="3200" b="1" dirty="0"/>
              <a:t>+8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+1</a:t>
            </a:r>
          </a:p>
          <a:p>
            <a:pPr marL="0" indent="0">
              <a:buNone/>
            </a:pPr>
            <a:r>
              <a:rPr lang="en-US" sz="3200" b="1" dirty="0"/>
              <a:t>+0</a:t>
            </a:r>
          </a:p>
          <a:p>
            <a:pPr marL="0" indent="0">
              <a:buNone/>
            </a:pPr>
            <a:r>
              <a:rPr lang="en-US" sz="3200" b="1" dirty="0"/>
              <a:t>+7</a:t>
            </a:r>
          </a:p>
          <a:p>
            <a:endParaRPr lang="en-US" sz="3200" b="1" dirty="0"/>
          </a:p>
          <a:p>
            <a:r>
              <a:rPr lang="en-US" sz="3200" b="1" dirty="0"/>
              <a:t>ADHD, Combined type </a:t>
            </a:r>
          </a:p>
        </p:txBody>
      </p:sp>
    </p:spTree>
    <p:extLst>
      <p:ext uri="{BB962C8B-B14F-4D97-AF65-F5344CB8AC3E}">
        <p14:creationId xmlns:p14="http://schemas.microsoft.com/office/powerpoint/2010/main" val="422739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95942"/>
            <a:ext cx="7772400" cy="1470025"/>
          </a:xfrm>
        </p:spPr>
        <p:txBody>
          <a:bodyPr/>
          <a:lstStyle/>
          <a:p>
            <a:r>
              <a:rPr lang="en-US" sz="4400" b="1" dirty="0">
                <a:solidFill>
                  <a:srgbClr val="391378"/>
                </a:solidFill>
              </a:rPr>
              <a:t>Outcome:  General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0777" y="2003711"/>
            <a:ext cx="9749223" cy="5107715"/>
          </a:xfrm>
        </p:spPr>
        <p:txBody>
          <a:bodyPr/>
          <a:lstStyle/>
          <a:p>
            <a:pPr marL="342900" indent="-342900" algn="l">
              <a:buFont typeface="Arial"/>
              <a:buChar char="•"/>
            </a:pPr>
            <a:r>
              <a:rPr lang="en-US" sz="3200" dirty="0"/>
              <a:t>75% childhood ADHD persists into adolescence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50% persist into adulthood (residual </a:t>
            </a:r>
            <a:r>
              <a:rPr lang="en-US" sz="3200" dirty="0" err="1"/>
              <a:t>sx</a:t>
            </a:r>
            <a:r>
              <a:rPr lang="en-US" sz="3200" dirty="0"/>
              <a:t>. 67%)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33% outgrow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Comorbidity critical to prognosis 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Bottom line:  </a:t>
            </a:r>
            <a:r>
              <a:rPr lang="en-US" sz="3200" i="1" dirty="0"/>
              <a:t>for most this is a chronic, lifelong condition=</a:t>
            </a:r>
            <a:r>
              <a:rPr lang="en-US" sz="3200" dirty="0"/>
              <a:t> neurodevelopmental disorder and prevention and chronic care model principles relevant  </a:t>
            </a:r>
          </a:p>
          <a:p>
            <a:pPr marL="342900" indent="-342900" algn="l">
              <a:buFont typeface="Arial"/>
              <a:buChar char="•"/>
            </a:pPr>
            <a:endParaRPr lang="en-US" sz="3200" dirty="0"/>
          </a:p>
          <a:p>
            <a:pPr algn="l"/>
            <a:endParaRPr lang="en-US" sz="3200" dirty="0"/>
          </a:p>
          <a:p>
            <a:pPr marL="800100" lvl="1" indent="-342900" algn="l">
              <a:buFont typeface="Arial"/>
              <a:buChar char="•"/>
            </a:pPr>
            <a:endParaRPr lang="en-US" sz="3200" dirty="0"/>
          </a:p>
          <a:p>
            <a:pPr marL="800100" lvl="1" indent="-342900" algn="l"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4274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23406"/>
            <a:ext cx="7772400" cy="1470025"/>
          </a:xfrm>
        </p:spPr>
        <p:txBody>
          <a:bodyPr/>
          <a:lstStyle/>
          <a:p>
            <a:r>
              <a:rPr lang="en-US" sz="4400" b="1" dirty="0">
                <a:solidFill>
                  <a:srgbClr val="391378"/>
                </a:solidFill>
              </a:rPr>
              <a:t>Outcome:  Risks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3244" y="1693431"/>
            <a:ext cx="9519556" cy="4941163"/>
          </a:xfrm>
        </p:spPr>
        <p:txBody>
          <a:bodyPr/>
          <a:lstStyle/>
          <a:p>
            <a:pPr marL="800100" lvl="1" indent="-342900" algn="l">
              <a:buFont typeface="Arial"/>
              <a:buChar char="•"/>
            </a:pPr>
            <a:r>
              <a:rPr lang="en-US" sz="3200" dirty="0"/>
              <a:t>Poor school achievement and failure to complete HS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3200" dirty="0"/>
              <a:t>Un- or under-employment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3200" dirty="0"/>
              <a:t>Smoking and substance abuse (mediated by Comorbid Conduct Disorder; NOT treatment)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3200" dirty="0"/>
              <a:t>Divorce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3200" dirty="0"/>
              <a:t>TBI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3200" dirty="0"/>
              <a:t>MVAs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3200" dirty="0"/>
              <a:t>Premature death (suicide, MVAs?)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640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6839" y="0"/>
            <a:ext cx="7772400" cy="1470025"/>
          </a:xfrm>
        </p:spPr>
        <p:txBody>
          <a:bodyPr/>
          <a:lstStyle/>
          <a:p>
            <a:r>
              <a:rPr lang="en-US" sz="4400" b="1" dirty="0">
                <a:solidFill>
                  <a:srgbClr val="391378"/>
                </a:solidFill>
              </a:rPr>
              <a:t>Conclusions on Assessment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160" y="1660855"/>
            <a:ext cx="8845001" cy="4652629"/>
          </a:xfrm>
        </p:spPr>
        <p:txBody>
          <a:bodyPr/>
          <a:lstStyle/>
          <a:p>
            <a:pPr marL="342900" indent="-342900" algn="l">
              <a:buFont typeface="Arial"/>
              <a:buChar char="•"/>
            </a:pPr>
            <a:r>
              <a:rPr lang="en-US" sz="3200" dirty="0"/>
              <a:t>ADHD is a serious, often lifelong, common public health problem recognized around the world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PCPs are positioned well to diagnose early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For assessment use 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800" dirty="0"/>
              <a:t>multiple informants 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800" dirty="0"/>
              <a:t>DSM 5 criteria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Rating scales are your friend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Look for comorbidity </a:t>
            </a:r>
          </a:p>
        </p:txBody>
      </p:sp>
    </p:spTree>
    <p:extLst>
      <p:ext uri="{BB962C8B-B14F-4D97-AF65-F5344CB8AC3E}">
        <p14:creationId xmlns:p14="http://schemas.microsoft.com/office/powerpoint/2010/main" val="218886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532" y="2822233"/>
            <a:ext cx="9927772" cy="2338413"/>
          </a:xfrm>
        </p:spPr>
        <p:txBody>
          <a:bodyPr>
            <a:normAutofit/>
          </a:bodyPr>
          <a:lstStyle/>
          <a:p>
            <a:r>
              <a:rPr lang="en-US" b="1" dirty="0">
                <a:ea typeface="+mn-ea"/>
                <a:cs typeface="+mn-cs"/>
              </a:rPr>
              <a:t>The REACH Institute – </a:t>
            </a:r>
            <a:r>
              <a:rPr lang="en-US" dirty="0">
                <a:ea typeface="+mn-ea"/>
                <a:cs typeface="+mn-cs"/>
              </a:rPr>
              <a:t>Faculty honoraria (per diem)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95828" y="1189522"/>
            <a:ext cx="5800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49FDA"/>
                </a:solidFill>
                <a:latin typeface="Helvetica Regular" charset="0"/>
                <a:ea typeface="Helvetica Regular" charset="0"/>
                <a:cs typeface="Helvetica Regular" charset="0"/>
              </a:rPr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575091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2688" y="721480"/>
            <a:ext cx="1069848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Selected School Age ADHD Bibliography </a:t>
            </a:r>
            <a:endParaRPr lang="en-US" dirty="0"/>
          </a:p>
          <a:p>
            <a:r>
              <a:rPr lang="en-US" sz="1600" dirty="0"/>
              <a:t>Barbaresi WJ, Campbell L, Diekroger E, et al.  Society for Developmental and Behavioral Pediatrics Clinical Practice Guideline for the Assessment and Treatment of Children and Adolescents with Complex Attention- Deficit/Hyperactivity Disorder.  J Dev Behav Pediatr. 2020; 41:S35–S57</a:t>
            </a:r>
          </a:p>
          <a:p>
            <a:endParaRPr lang="en-US" sz="1600" dirty="0"/>
          </a:p>
          <a:p>
            <a:r>
              <a:rPr lang="en-US" sz="1600" dirty="0"/>
              <a:t>Cortese S, Asherson P, Sonuga-Barke E, et al, for the European ADHD Guidelines Group. ADHD management during the COVID-19 pandemic: guidance from the European ADHD Guidelines Group. </a:t>
            </a:r>
            <a:r>
              <a:rPr lang="en-US" sz="1600" i="1" dirty="0"/>
              <a:t>Lancet Child Adolesc Health </a:t>
            </a:r>
            <a:r>
              <a:rPr lang="en-US" sz="1600" dirty="0"/>
              <a:t>2019; published online April 17. http://dx.doi.org/10.1016/S2352-4642(20)30110-3. </a:t>
            </a:r>
          </a:p>
          <a:p>
            <a:endParaRPr lang="en-US" sz="1600" dirty="0"/>
          </a:p>
          <a:p>
            <a:r>
              <a:rPr lang="en-US" sz="1600" dirty="0"/>
              <a:t>Cortese S, Holtmann M, Banaschewski T et al.  Practitioner Review: Current best practice in the management of adverse events during treatment with ADHD medications in children and adolescents.  Journal of Child Psychology and Psychiatry 54:3 (2013), pp 227–246 </a:t>
            </a:r>
          </a:p>
          <a:p>
            <a:endParaRPr lang="en-US" sz="1600" dirty="0"/>
          </a:p>
          <a:p>
            <a:r>
              <a:rPr lang="en-US" sz="1600" dirty="0"/>
              <a:t>Goode AP, Coeytaux RR, Maslow GR, et al. Nonpharmacologic Treatments for Attention-Deficit/Hyperactivity Disorder: A Systematic Review. Pediatrics</a:t>
            </a:r>
            <a:r>
              <a:rPr lang="en-US" sz="1600" i="1" dirty="0"/>
              <a:t>. </a:t>
            </a:r>
            <a:r>
              <a:rPr lang="en-US" sz="1600" dirty="0"/>
              <a:t>2018;141(6): e20180094 </a:t>
            </a:r>
          </a:p>
          <a:p>
            <a:endParaRPr lang="en-US" sz="1600" dirty="0"/>
          </a:p>
          <a:p>
            <a:r>
              <a:rPr lang="en-US" sz="1600" dirty="0"/>
              <a:t>Posner J, Polaczyk G, Sonuga-Barke E.  ADHD.  Lancet 2020; 395: 450–62 </a:t>
            </a:r>
          </a:p>
          <a:p>
            <a:endParaRPr lang="en-US" sz="1600" dirty="0"/>
          </a:p>
          <a:p>
            <a:r>
              <a:rPr lang="en-US" sz="1600" b="1" dirty="0"/>
              <a:t>*Wolraich ML, Hagan JF, Allan C, et al. AAP SUBCOMMITTEE ON CHILDREN AND ADOLESCENTS WITH ATTENTION-DEFICIT/HYPERACTIVE DISORDER. Clinical Practice Guideline for the Diagnosis, Evaluation, and Treatment of Attention-Deficit/Hyperactivity Disorder in Children and Adolescents. Pediatrics. 2019;144(4): e20192528 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 </a:t>
            </a:r>
          </a:p>
          <a:p>
            <a:endParaRPr lang="en-US" sz="1400" dirty="0"/>
          </a:p>
          <a:p>
            <a:r>
              <a:rPr lang="en-US" sz="1400" dirty="0"/>
              <a:t> </a:t>
            </a:r>
          </a:p>
          <a:p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891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697873"/>
            <a:ext cx="7772400" cy="1470025"/>
          </a:xfrm>
        </p:spPr>
        <p:txBody>
          <a:bodyPr/>
          <a:lstStyle/>
          <a:p>
            <a:r>
              <a:rPr lang="en-US" sz="4400" b="1" dirty="0">
                <a:solidFill>
                  <a:srgbClr val="391378"/>
                </a:solidFill>
              </a:rPr>
              <a:t>Goals and Objectives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2505461"/>
            <a:ext cx="8113903" cy="3654666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US" sz="3200" dirty="0"/>
              <a:t>Recognize the presenting symptoms of ADHD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/>
              <a:t>Discuss the core concept and DSM 5 criteria for diagnosing ADHD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/>
              <a:t>Describe the AAP endorsed process of assessing ADHD, including the use of rating scales</a:t>
            </a:r>
          </a:p>
        </p:txBody>
      </p:sp>
    </p:spTree>
    <p:extLst>
      <p:ext uri="{BB962C8B-B14F-4D97-AF65-F5344CB8AC3E}">
        <p14:creationId xmlns:p14="http://schemas.microsoft.com/office/powerpoint/2010/main" val="3973729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6768D-25DA-A140-AA2D-CC49BC74B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739" y="483466"/>
            <a:ext cx="10363200" cy="1068243"/>
          </a:xfrm>
        </p:spPr>
        <p:txBody>
          <a:bodyPr/>
          <a:lstStyle/>
          <a:p>
            <a:r>
              <a:rPr lang="en-US" sz="4000" b="1" dirty="0">
                <a:solidFill>
                  <a:srgbClr val="7030A0"/>
                </a:solidFill>
              </a:rPr>
              <a:t>2019 AAP ADHD Guidelines: What’s new?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C5CC36-1E1F-384F-93DA-4A9265B1E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6924" y="1838579"/>
            <a:ext cx="9355015" cy="3567138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Changes in DSM 5 criteria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Onset &lt;12 years old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5 symptoms for 17+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More emphasis on multimodal treatment, building the “team”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Highlights that ADHD is chronic -&gt; use chronic care model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More emphasis on assessing for comorbidity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First line treatment for preschoolers is behavior management</a:t>
            </a:r>
            <a:endParaRPr lang="en-US" sz="1800" b="1" dirty="0"/>
          </a:p>
          <a:p>
            <a:pPr algn="l"/>
            <a:endParaRPr lang="en-US" sz="1800" b="1" dirty="0"/>
          </a:p>
          <a:p>
            <a:pPr algn="l"/>
            <a:r>
              <a:rPr lang="en-US" sz="1800" b="1" dirty="0"/>
              <a:t>Wolraich ML, Hagan JF, Allan C, et al. AAP SUBCOMMITTEE ON CHILDREN AND ADOLESCENTS WITH ATTENTION-DEFICIT/HYPERACTIVE DISORDER. Clinical Practice Guideline for the Diagnosis, Evaluation, and Treatment of Attention-Deficit/Hyperactivity Disorder in Children and Adolescents. Pediatrics. 2019;144(4): e20192528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17170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799" y="173642"/>
            <a:ext cx="7772400" cy="1470025"/>
          </a:xfrm>
        </p:spPr>
        <p:txBody>
          <a:bodyPr/>
          <a:lstStyle/>
          <a:p>
            <a:r>
              <a:rPr lang="en-US" sz="4400" b="1" dirty="0">
                <a:solidFill>
                  <a:srgbClr val="391378"/>
                </a:solidFill>
              </a:rPr>
              <a:t>Your Patient: Bart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6901" y="1859631"/>
            <a:ext cx="9778197" cy="4089714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/>
              <a:t>8 y.o. boy who you’ve known all his life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/>
              <a:t>Intact, college-educated family who care about boy and “argue like everyone”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/>
              <a:t>Early milestones unremarkable, early talker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/>
              <a:t>Mom brings in after one month in 2</a:t>
            </a:r>
            <a:r>
              <a:rPr lang="en-US" sz="2800" baseline="30000" dirty="0"/>
              <a:t>nd</a:t>
            </a:r>
            <a:r>
              <a:rPr lang="en-US" sz="2800" dirty="0"/>
              <a:t> grade; teacher reports “trouble paying attention”; as a result grades are fair-poor 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/>
              <a:t>Mom says he has always been really active, “just like his father”, preschool teacher said he was “handful”</a:t>
            </a:r>
          </a:p>
          <a:p>
            <a:pPr marL="457200" indent="-457200" algn="l">
              <a:buFont typeface="Arial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1439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53747"/>
            <a:ext cx="7772400" cy="1166394"/>
          </a:xfrm>
        </p:spPr>
        <p:txBody>
          <a:bodyPr/>
          <a:lstStyle/>
          <a:p>
            <a:r>
              <a:rPr lang="en-US" sz="4400" b="1" dirty="0">
                <a:solidFill>
                  <a:srgbClr val="391378"/>
                </a:solidFill>
              </a:rPr>
              <a:t>More on Bart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7760" y="1620141"/>
            <a:ext cx="9936480" cy="4550338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/>
              <a:t>With his sibs he often interrupts and “can’t wait for anything”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/>
              <a:t>Easily distracted 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/>
              <a:t>Speaks up in class and disrupts frequently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/>
              <a:t>Difficulty settling and falling asleep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/>
              <a:t>“Good kid” and no physical aggression but have to watch him “all the time” or he can get hurt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/>
              <a:t>Last year in school he struggled also but parents thought due to teacher who “yelled a lot”</a:t>
            </a:r>
          </a:p>
          <a:p>
            <a:pPr marL="457200" indent="-457200" algn="l">
              <a:buFont typeface="Arial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3969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694308"/>
            <a:ext cx="7772400" cy="1470025"/>
          </a:xfrm>
        </p:spPr>
        <p:txBody>
          <a:bodyPr/>
          <a:lstStyle/>
          <a:p>
            <a:r>
              <a:rPr lang="en-US" sz="4400" b="1" dirty="0">
                <a:solidFill>
                  <a:srgbClr val="391378"/>
                </a:solidFill>
              </a:rPr>
              <a:t>What is the Differential?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2509123"/>
            <a:ext cx="6400800" cy="3654569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en-US" sz="3200" b="1" dirty="0"/>
              <a:t>ADHD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200" b="1" dirty="0"/>
              <a:t>Adjustment reaction/trauma/loss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200" b="1" dirty="0"/>
              <a:t>Anxiety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200" b="1" dirty="0"/>
              <a:t>Learning disability/disorder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200" b="1" dirty="0"/>
              <a:t>Depression (crying)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200" b="1" dirty="0"/>
              <a:t>Sleep disorder</a:t>
            </a:r>
          </a:p>
          <a:p>
            <a:pPr algn="l"/>
            <a:endParaRPr lang="en-US" sz="3200" b="1" dirty="0"/>
          </a:p>
          <a:p>
            <a:pPr marL="457200" indent="-457200" algn="l">
              <a:buFont typeface="+mj-lt"/>
              <a:buAutoNum type="arabicPeriod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6422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3403"/>
            <a:ext cx="7772400" cy="1470025"/>
          </a:xfrm>
        </p:spPr>
        <p:txBody>
          <a:bodyPr/>
          <a:lstStyle/>
          <a:p>
            <a:r>
              <a:rPr lang="en-US" sz="4400" b="1" dirty="0">
                <a:solidFill>
                  <a:srgbClr val="391378"/>
                </a:solidFill>
              </a:rPr>
              <a:t>First:  What is ADHD?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8652" y="2151529"/>
            <a:ext cx="8356198" cy="4263068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3200" dirty="0"/>
              <a:t>Internal deficit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800" dirty="0"/>
              <a:t>Inability to stop, look, listen, and think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800" dirty="0"/>
              <a:t>Intention deficit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800" dirty="0"/>
              <a:t>Problem of modulation =“response organization and inhibition”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800" dirty="0"/>
              <a:t>Problem of executive functioning 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External dopamine stimulation of reward system can improve attention!</a:t>
            </a:r>
          </a:p>
          <a:p>
            <a:pPr marL="457200" indent="-457200" algn="l"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2744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oject TEACH">
      <a:dk1>
        <a:srgbClr val="3A3838"/>
      </a:dk1>
      <a:lt1>
        <a:sysClr val="window" lastClr="FFFFFF"/>
      </a:lt1>
      <a:dk2>
        <a:srgbClr val="039FDA"/>
      </a:dk2>
      <a:lt2>
        <a:srgbClr val="E7E6E6"/>
      </a:lt2>
      <a:accent1>
        <a:srgbClr val="039FDA"/>
      </a:accent1>
      <a:accent2>
        <a:srgbClr val="7BBF43"/>
      </a:accent2>
      <a:accent3>
        <a:srgbClr val="3A0E79"/>
      </a:accent3>
      <a:accent4>
        <a:srgbClr val="A5A5A5"/>
      </a:accent4>
      <a:accent5>
        <a:srgbClr val="5B9BD5"/>
      </a:accent5>
      <a:accent6>
        <a:srgbClr val="6F3B55"/>
      </a:accent6>
      <a:hlink>
        <a:srgbClr val="002060"/>
      </a:hlink>
      <a:folHlink>
        <a:srgbClr val="7E35E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10108</TotalTime>
  <Words>1581</Words>
  <Application>Microsoft Office PowerPoint</Application>
  <PresentationFormat>Widescreen</PresentationFormat>
  <Paragraphs>206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Helvetica Light</vt:lpstr>
      <vt:lpstr>Helvetica Regular</vt:lpstr>
      <vt:lpstr>Kozuka Gothic Pr6N B</vt:lpstr>
      <vt:lpstr>Myriad Arabic</vt:lpstr>
      <vt:lpstr>Myriad Pro Cond</vt:lpstr>
      <vt:lpstr>Office Theme</vt:lpstr>
      <vt:lpstr>2_Custom Design</vt:lpstr>
      <vt:lpstr>1_Custom Design</vt:lpstr>
      <vt:lpstr>PowerPoint Presentation</vt:lpstr>
      <vt:lpstr>Speaker:</vt:lpstr>
      <vt:lpstr>PowerPoint Presentation</vt:lpstr>
      <vt:lpstr>Goals and Objectives</vt:lpstr>
      <vt:lpstr>2019 AAP ADHD Guidelines: What’s new?</vt:lpstr>
      <vt:lpstr>Your Patient: Bart</vt:lpstr>
      <vt:lpstr>More on Bart</vt:lpstr>
      <vt:lpstr>What is the Differential?</vt:lpstr>
      <vt:lpstr>First:  What is ADHD?</vt:lpstr>
      <vt:lpstr>DSM 5 Diagnosis</vt:lpstr>
      <vt:lpstr>ADHD Diagnostic Types</vt:lpstr>
      <vt:lpstr>Epidemiology</vt:lpstr>
      <vt:lpstr> Risk Factors:  Genetics</vt:lpstr>
      <vt:lpstr>Risk Factors:  Environment</vt:lpstr>
      <vt:lpstr>ADHD: Medical “look-alikes”</vt:lpstr>
      <vt:lpstr>ADHD: Psychiatric DDx</vt:lpstr>
      <vt:lpstr>Key Questions for Differential Dx</vt:lpstr>
      <vt:lpstr>Comorbidity is the rule</vt:lpstr>
      <vt:lpstr>Making the Diagnosis</vt:lpstr>
      <vt:lpstr>AAP Process of Care Wolraich ML, Hagan JF, Allan C, et al. Clinical Practice Guideline for the Diagnosis, Evaluation, and Treatment of Attention-Deficit/Hyperactivity Disorder in Children and Adolescents. Pediatrics. 2019;144(4): e20192528  </vt:lpstr>
      <vt:lpstr>Note: How ADHD is NOT Diagnosed!</vt:lpstr>
      <vt:lpstr>Use Rating Scales</vt:lpstr>
      <vt:lpstr>Vanderbilt Parent and Teacher</vt:lpstr>
      <vt:lpstr>Back to Bart…..</vt:lpstr>
      <vt:lpstr>PowerPoint Presentation</vt:lpstr>
      <vt:lpstr>Bart’s Teacher Vanderbilt</vt:lpstr>
      <vt:lpstr>Outcome:  General</vt:lpstr>
      <vt:lpstr>Outcome:  Risks</vt:lpstr>
      <vt:lpstr>Conclusions on Assessment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Romanos</dc:creator>
  <cp:lastModifiedBy>Bhatia, Ira</cp:lastModifiedBy>
  <cp:revision>210</cp:revision>
  <cp:lastPrinted>2017-09-12T14:03:58Z</cp:lastPrinted>
  <dcterms:created xsi:type="dcterms:W3CDTF">2017-05-18T20:49:26Z</dcterms:created>
  <dcterms:modified xsi:type="dcterms:W3CDTF">2024-03-20T19:25:02Z</dcterms:modified>
</cp:coreProperties>
</file>