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522" r:id="rId3"/>
    <p:sldId id="496" r:id="rId4"/>
    <p:sldId id="293" r:id="rId5"/>
    <p:sldId id="542" r:id="rId6"/>
    <p:sldId id="545" r:id="rId7"/>
    <p:sldId id="551" r:id="rId8"/>
    <p:sldId id="524" r:id="rId9"/>
    <p:sldId id="548" r:id="rId10"/>
    <p:sldId id="549" r:id="rId11"/>
    <p:sldId id="530" r:id="rId12"/>
    <p:sldId id="544" r:id="rId13"/>
    <p:sldId id="5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24"/>
    <p:restoredTop sz="77368"/>
  </p:normalViewPr>
  <p:slideViewPr>
    <p:cSldViewPr snapToGrid="0" snapToObjects="1">
      <p:cViewPr varScale="1">
        <p:scale>
          <a:sx n="36" d="100"/>
          <a:sy n="36" d="100"/>
        </p:scale>
        <p:origin x="216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595F0-4299-7648-B36C-2ED2C76F3DC0}" type="doc">
      <dgm:prSet loTypeId="urn:microsoft.com/office/officeart/2008/layout/VerticalCurved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B06B14C-3FA1-104F-8BED-DDAEE0DD1273}">
      <dgm:prSet phldrT="[Text]"/>
      <dgm:spPr/>
      <dgm:t>
        <a:bodyPr/>
        <a:lstStyle/>
        <a:p>
          <a:r>
            <a:rPr lang="en-US"/>
            <a:t>1. Practice managing stress through self-care exercises and group support. </a:t>
          </a:r>
        </a:p>
      </dgm:t>
    </dgm:pt>
    <dgm:pt modelId="{3354D9DA-34A0-BC47-B62B-FC2752EA9541}" type="parTrans" cxnId="{629D5DA4-12AB-F34B-A847-BFD001DB55B1}">
      <dgm:prSet/>
      <dgm:spPr/>
      <dgm:t>
        <a:bodyPr/>
        <a:lstStyle/>
        <a:p>
          <a:endParaRPr lang="en-US"/>
        </a:p>
      </dgm:t>
    </dgm:pt>
    <dgm:pt modelId="{BA8E1B75-F164-E94D-9C99-5D936D541A9C}" type="sibTrans" cxnId="{629D5DA4-12AB-F34B-A847-BFD001DB55B1}">
      <dgm:prSet/>
      <dgm:spPr/>
      <dgm:t>
        <a:bodyPr/>
        <a:lstStyle/>
        <a:p>
          <a:endParaRPr lang="en-US"/>
        </a:p>
      </dgm:t>
    </dgm:pt>
    <dgm:pt modelId="{332294AE-2A0F-564F-B2D2-8F7DA1A0D56E}">
      <dgm:prSet/>
      <dgm:spPr/>
      <dgm:t>
        <a:bodyPr/>
        <a:lstStyle/>
        <a:p>
          <a:r>
            <a:rPr lang="en-US" dirty="0"/>
            <a:t>2. Discuss difficult cases and strategize how to approach supporting resilient families.</a:t>
          </a:r>
        </a:p>
      </dgm:t>
    </dgm:pt>
    <dgm:pt modelId="{7EBE589C-DCEF-6948-AF7B-14EC579E25E2}" type="parTrans" cxnId="{26D901A9-E3BD-014B-96D3-CFE71F36F6C9}">
      <dgm:prSet/>
      <dgm:spPr/>
      <dgm:t>
        <a:bodyPr/>
        <a:lstStyle/>
        <a:p>
          <a:endParaRPr lang="en-US"/>
        </a:p>
      </dgm:t>
    </dgm:pt>
    <dgm:pt modelId="{E1D0BD14-CE62-5242-9C1F-1127CFCE6B58}" type="sibTrans" cxnId="{26D901A9-E3BD-014B-96D3-CFE71F36F6C9}">
      <dgm:prSet/>
      <dgm:spPr/>
      <dgm:t>
        <a:bodyPr/>
        <a:lstStyle/>
        <a:p>
          <a:endParaRPr lang="en-US"/>
        </a:p>
      </dgm:t>
    </dgm:pt>
    <dgm:pt modelId="{1F5252A6-4296-2D4C-87C0-3867D668B727}">
      <dgm:prSet/>
      <dgm:spPr/>
      <dgm:t>
        <a:bodyPr/>
        <a:lstStyle/>
        <a:p>
          <a:r>
            <a:rPr lang="en-US" dirty="0"/>
            <a:t>3. Take-away tools and resources for helping providers find resilience through compassion-based practice.</a:t>
          </a:r>
        </a:p>
      </dgm:t>
    </dgm:pt>
    <dgm:pt modelId="{D5FC86B4-AA86-C149-B399-799982B286DC}" type="parTrans" cxnId="{6124DEED-4E67-2D44-8AB9-5DA45384581B}">
      <dgm:prSet/>
      <dgm:spPr/>
      <dgm:t>
        <a:bodyPr/>
        <a:lstStyle/>
        <a:p>
          <a:endParaRPr lang="en-US"/>
        </a:p>
      </dgm:t>
    </dgm:pt>
    <dgm:pt modelId="{70E7A804-4DDC-014B-9B87-66BFC6FCD0CB}" type="sibTrans" cxnId="{6124DEED-4E67-2D44-8AB9-5DA45384581B}">
      <dgm:prSet/>
      <dgm:spPr/>
      <dgm:t>
        <a:bodyPr/>
        <a:lstStyle/>
        <a:p>
          <a:endParaRPr lang="en-US"/>
        </a:p>
      </dgm:t>
    </dgm:pt>
    <dgm:pt modelId="{837B8AB5-725E-3440-BD4A-BFD667575D97}" type="pres">
      <dgm:prSet presAssocID="{58E595F0-4299-7648-B36C-2ED2C76F3DC0}" presName="Name0" presStyleCnt="0">
        <dgm:presLayoutVars>
          <dgm:chMax val="7"/>
          <dgm:chPref val="7"/>
          <dgm:dir/>
        </dgm:presLayoutVars>
      </dgm:prSet>
      <dgm:spPr/>
    </dgm:pt>
    <dgm:pt modelId="{9802D0E7-B5C2-E14A-A995-15CCFCFB0EB2}" type="pres">
      <dgm:prSet presAssocID="{58E595F0-4299-7648-B36C-2ED2C76F3DC0}" presName="Name1" presStyleCnt="0"/>
      <dgm:spPr/>
    </dgm:pt>
    <dgm:pt modelId="{12F6529D-6915-984F-B6CF-464734094D04}" type="pres">
      <dgm:prSet presAssocID="{58E595F0-4299-7648-B36C-2ED2C76F3DC0}" presName="cycle" presStyleCnt="0"/>
      <dgm:spPr/>
    </dgm:pt>
    <dgm:pt modelId="{E567B607-D99F-B34E-A249-3C8009DAF09F}" type="pres">
      <dgm:prSet presAssocID="{58E595F0-4299-7648-B36C-2ED2C76F3DC0}" presName="srcNode" presStyleLbl="node1" presStyleIdx="0" presStyleCnt="3"/>
      <dgm:spPr/>
    </dgm:pt>
    <dgm:pt modelId="{4430BA92-92E8-6645-8E35-E368F56A325B}" type="pres">
      <dgm:prSet presAssocID="{58E595F0-4299-7648-B36C-2ED2C76F3DC0}" presName="conn" presStyleLbl="parChTrans1D2" presStyleIdx="0" presStyleCnt="1"/>
      <dgm:spPr/>
    </dgm:pt>
    <dgm:pt modelId="{513CBB50-E2F5-324A-87ED-1B72B4DD67F9}" type="pres">
      <dgm:prSet presAssocID="{58E595F0-4299-7648-B36C-2ED2C76F3DC0}" presName="extraNode" presStyleLbl="node1" presStyleIdx="0" presStyleCnt="3"/>
      <dgm:spPr/>
    </dgm:pt>
    <dgm:pt modelId="{6F0ACE84-CC5F-C640-8A08-1E62A742BC8A}" type="pres">
      <dgm:prSet presAssocID="{58E595F0-4299-7648-B36C-2ED2C76F3DC0}" presName="dstNode" presStyleLbl="node1" presStyleIdx="0" presStyleCnt="3"/>
      <dgm:spPr/>
    </dgm:pt>
    <dgm:pt modelId="{7A9DC62A-6DAC-D249-8F3A-4E27A73357A8}" type="pres">
      <dgm:prSet presAssocID="{FB06B14C-3FA1-104F-8BED-DDAEE0DD1273}" presName="text_1" presStyleLbl="node1" presStyleIdx="0" presStyleCnt="3">
        <dgm:presLayoutVars>
          <dgm:bulletEnabled val="1"/>
        </dgm:presLayoutVars>
      </dgm:prSet>
      <dgm:spPr/>
    </dgm:pt>
    <dgm:pt modelId="{695392C8-EAD6-DE43-A9FC-4BEF7B73C7F6}" type="pres">
      <dgm:prSet presAssocID="{FB06B14C-3FA1-104F-8BED-DDAEE0DD1273}" presName="accent_1" presStyleCnt="0"/>
      <dgm:spPr/>
    </dgm:pt>
    <dgm:pt modelId="{7B741EE1-4A03-4145-B839-D6F2A42D6E00}" type="pres">
      <dgm:prSet presAssocID="{FB06B14C-3FA1-104F-8BED-DDAEE0DD1273}" presName="accentRepeatNode" presStyleLbl="solidFgAcc1" presStyleIdx="0" presStyleCnt="3"/>
      <dgm:spPr/>
    </dgm:pt>
    <dgm:pt modelId="{00CF792D-D8DD-834D-8648-9057772A4455}" type="pres">
      <dgm:prSet presAssocID="{332294AE-2A0F-564F-B2D2-8F7DA1A0D56E}" presName="text_2" presStyleLbl="node1" presStyleIdx="1" presStyleCnt="3">
        <dgm:presLayoutVars>
          <dgm:bulletEnabled val="1"/>
        </dgm:presLayoutVars>
      </dgm:prSet>
      <dgm:spPr/>
    </dgm:pt>
    <dgm:pt modelId="{8EA2C3E8-F5B5-5A4C-B02D-302752B1CF33}" type="pres">
      <dgm:prSet presAssocID="{332294AE-2A0F-564F-B2D2-8F7DA1A0D56E}" presName="accent_2" presStyleCnt="0"/>
      <dgm:spPr/>
    </dgm:pt>
    <dgm:pt modelId="{EBA63DA0-CE84-5240-8248-106EEC074B34}" type="pres">
      <dgm:prSet presAssocID="{332294AE-2A0F-564F-B2D2-8F7DA1A0D56E}" presName="accentRepeatNode" presStyleLbl="solidFgAcc1" presStyleIdx="1" presStyleCnt="3"/>
      <dgm:spPr/>
    </dgm:pt>
    <dgm:pt modelId="{B0EA5CB0-5ECF-D54A-A857-5FF10C579F41}" type="pres">
      <dgm:prSet presAssocID="{1F5252A6-4296-2D4C-87C0-3867D668B727}" presName="text_3" presStyleLbl="node1" presStyleIdx="2" presStyleCnt="3">
        <dgm:presLayoutVars>
          <dgm:bulletEnabled val="1"/>
        </dgm:presLayoutVars>
      </dgm:prSet>
      <dgm:spPr/>
    </dgm:pt>
    <dgm:pt modelId="{0CE7CBF0-2BB3-A344-9F38-FB6401424A86}" type="pres">
      <dgm:prSet presAssocID="{1F5252A6-4296-2D4C-87C0-3867D668B727}" presName="accent_3" presStyleCnt="0"/>
      <dgm:spPr/>
    </dgm:pt>
    <dgm:pt modelId="{147DABD6-5995-5641-87F3-0F84C6A8EAA8}" type="pres">
      <dgm:prSet presAssocID="{1F5252A6-4296-2D4C-87C0-3867D668B727}" presName="accentRepeatNode" presStyleLbl="solidFgAcc1" presStyleIdx="2" presStyleCnt="3"/>
      <dgm:spPr/>
    </dgm:pt>
  </dgm:ptLst>
  <dgm:cxnLst>
    <dgm:cxn modelId="{80880311-F1C6-4945-9F36-35A58FAA4169}" type="presOf" srcId="{332294AE-2A0F-564F-B2D2-8F7DA1A0D56E}" destId="{00CF792D-D8DD-834D-8648-9057772A4455}" srcOrd="0" destOrd="0" presId="urn:microsoft.com/office/officeart/2008/layout/VerticalCurvedList"/>
    <dgm:cxn modelId="{69F13419-5E0E-184E-AF2F-F2C542DE2755}" type="presOf" srcId="{FB06B14C-3FA1-104F-8BED-DDAEE0DD1273}" destId="{7A9DC62A-6DAC-D249-8F3A-4E27A73357A8}" srcOrd="0" destOrd="0" presId="urn:microsoft.com/office/officeart/2008/layout/VerticalCurvedList"/>
    <dgm:cxn modelId="{8FB5093C-17A5-5C40-B873-85D9622AC63F}" type="presOf" srcId="{1F5252A6-4296-2D4C-87C0-3867D668B727}" destId="{B0EA5CB0-5ECF-D54A-A857-5FF10C579F41}" srcOrd="0" destOrd="0" presId="urn:microsoft.com/office/officeart/2008/layout/VerticalCurvedList"/>
    <dgm:cxn modelId="{EB3F9453-584A-A846-ADC7-BB000D542C03}" type="presOf" srcId="{58E595F0-4299-7648-B36C-2ED2C76F3DC0}" destId="{837B8AB5-725E-3440-BD4A-BFD667575D97}" srcOrd="0" destOrd="0" presId="urn:microsoft.com/office/officeart/2008/layout/VerticalCurvedList"/>
    <dgm:cxn modelId="{629D5DA4-12AB-F34B-A847-BFD001DB55B1}" srcId="{58E595F0-4299-7648-B36C-2ED2C76F3DC0}" destId="{FB06B14C-3FA1-104F-8BED-DDAEE0DD1273}" srcOrd="0" destOrd="0" parTransId="{3354D9DA-34A0-BC47-B62B-FC2752EA9541}" sibTransId="{BA8E1B75-F164-E94D-9C99-5D936D541A9C}"/>
    <dgm:cxn modelId="{26D901A9-E3BD-014B-96D3-CFE71F36F6C9}" srcId="{58E595F0-4299-7648-B36C-2ED2C76F3DC0}" destId="{332294AE-2A0F-564F-B2D2-8F7DA1A0D56E}" srcOrd="1" destOrd="0" parTransId="{7EBE589C-DCEF-6948-AF7B-14EC579E25E2}" sibTransId="{E1D0BD14-CE62-5242-9C1F-1127CFCE6B58}"/>
    <dgm:cxn modelId="{6124DEED-4E67-2D44-8AB9-5DA45384581B}" srcId="{58E595F0-4299-7648-B36C-2ED2C76F3DC0}" destId="{1F5252A6-4296-2D4C-87C0-3867D668B727}" srcOrd="2" destOrd="0" parTransId="{D5FC86B4-AA86-C149-B399-799982B286DC}" sibTransId="{70E7A804-4DDC-014B-9B87-66BFC6FCD0CB}"/>
    <dgm:cxn modelId="{CBB42EF0-FAC8-2F42-8AA7-599A90783A63}" type="presOf" srcId="{BA8E1B75-F164-E94D-9C99-5D936D541A9C}" destId="{4430BA92-92E8-6645-8E35-E368F56A325B}" srcOrd="0" destOrd="0" presId="urn:microsoft.com/office/officeart/2008/layout/VerticalCurvedList"/>
    <dgm:cxn modelId="{4BE76C52-EAB6-5F41-A5A6-F8191DF07C9B}" type="presParOf" srcId="{837B8AB5-725E-3440-BD4A-BFD667575D97}" destId="{9802D0E7-B5C2-E14A-A995-15CCFCFB0EB2}" srcOrd="0" destOrd="0" presId="urn:microsoft.com/office/officeart/2008/layout/VerticalCurvedList"/>
    <dgm:cxn modelId="{8CD38D68-75A0-9244-BABA-CCD2125A738C}" type="presParOf" srcId="{9802D0E7-B5C2-E14A-A995-15CCFCFB0EB2}" destId="{12F6529D-6915-984F-B6CF-464734094D04}" srcOrd="0" destOrd="0" presId="urn:microsoft.com/office/officeart/2008/layout/VerticalCurvedList"/>
    <dgm:cxn modelId="{D7473668-F15A-4340-8C73-48D44C248F47}" type="presParOf" srcId="{12F6529D-6915-984F-B6CF-464734094D04}" destId="{E567B607-D99F-B34E-A249-3C8009DAF09F}" srcOrd="0" destOrd="0" presId="urn:microsoft.com/office/officeart/2008/layout/VerticalCurvedList"/>
    <dgm:cxn modelId="{C540AF43-0613-6540-9E32-2DDD56E810C2}" type="presParOf" srcId="{12F6529D-6915-984F-B6CF-464734094D04}" destId="{4430BA92-92E8-6645-8E35-E368F56A325B}" srcOrd="1" destOrd="0" presId="urn:microsoft.com/office/officeart/2008/layout/VerticalCurvedList"/>
    <dgm:cxn modelId="{445A4486-B618-A74D-B61F-E26084973F5C}" type="presParOf" srcId="{12F6529D-6915-984F-B6CF-464734094D04}" destId="{513CBB50-E2F5-324A-87ED-1B72B4DD67F9}" srcOrd="2" destOrd="0" presId="urn:microsoft.com/office/officeart/2008/layout/VerticalCurvedList"/>
    <dgm:cxn modelId="{A545AB7A-EF9C-F748-A8C6-3835F65C5FAB}" type="presParOf" srcId="{12F6529D-6915-984F-B6CF-464734094D04}" destId="{6F0ACE84-CC5F-C640-8A08-1E62A742BC8A}" srcOrd="3" destOrd="0" presId="urn:microsoft.com/office/officeart/2008/layout/VerticalCurvedList"/>
    <dgm:cxn modelId="{ACB98302-CE2E-754C-966E-F3BD2B7724A9}" type="presParOf" srcId="{9802D0E7-B5C2-E14A-A995-15CCFCFB0EB2}" destId="{7A9DC62A-6DAC-D249-8F3A-4E27A73357A8}" srcOrd="1" destOrd="0" presId="urn:microsoft.com/office/officeart/2008/layout/VerticalCurvedList"/>
    <dgm:cxn modelId="{14879B31-F7EC-8344-A7FD-E83F345D74C6}" type="presParOf" srcId="{9802D0E7-B5C2-E14A-A995-15CCFCFB0EB2}" destId="{695392C8-EAD6-DE43-A9FC-4BEF7B73C7F6}" srcOrd="2" destOrd="0" presId="urn:microsoft.com/office/officeart/2008/layout/VerticalCurvedList"/>
    <dgm:cxn modelId="{7644C7B4-BBF4-7546-8B71-187F14085711}" type="presParOf" srcId="{695392C8-EAD6-DE43-A9FC-4BEF7B73C7F6}" destId="{7B741EE1-4A03-4145-B839-D6F2A42D6E00}" srcOrd="0" destOrd="0" presId="urn:microsoft.com/office/officeart/2008/layout/VerticalCurvedList"/>
    <dgm:cxn modelId="{9CA5B406-2D59-8244-88DE-9FAB93AB5ADC}" type="presParOf" srcId="{9802D0E7-B5C2-E14A-A995-15CCFCFB0EB2}" destId="{00CF792D-D8DD-834D-8648-9057772A4455}" srcOrd="3" destOrd="0" presId="urn:microsoft.com/office/officeart/2008/layout/VerticalCurvedList"/>
    <dgm:cxn modelId="{973AB303-B8C1-AE4A-AAAF-44F90A93611B}" type="presParOf" srcId="{9802D0E7-B5C2-E14A-A995-15CCFCFB0EB2}" destId="{8EA2C3E8-F5B5-5A4C-B02D-302752B1CF33}" srcOrd="4" destOrd="0" presId="urn:microsoft.com/office/officeart/2008/layout/VerticalCurvedList"/>
    <dgm:cxn modelId="{C5CB559E-EF08-224B-BFD5-C5208AF0B864}" type="presParOf" srcId="{8EA2C3E8-F5B5-5A4C-B02D-302752B1CF33}" destId="{EBA63DA0-CE84-5240-8248-106EEC074B34}" srcOrd="0" destOrd="0" presId="urn:microsoft.com/office/officeart/2008/layout/VerticalCurvedList"/>
    <dgm:cxn modelId="{9829C660-B08D-4548-BCEE-285270B626D4}" type="presParOf" srcId="{9802D0E7-B5C2-E14A-A995-15CCFCFB0EB2}" destId="{B0EA5CB0-5ECF-D54A-A857-5FF10C579F41}" srcOrd="5" destOrd="0" presId="urn:microsoft.com/office/officeart/2008/layout/VerticalCurvedList"/>
    <dgm:cxn modelId="{5F9F98AF-0D41-3C4D-9F6A-A56002D1F308}" type="presParOf" srcId="{9802D0E7-B5C2-E14A-A995-15CCFCFB0EB2}" destId="{0CE7CBF0-2BB3-A344-9F38-FB6401424A86}" srcOrd="6" destOrd="0" presId="urn:microsoft.com/office/officeart/2008/layout/VerticalCurvedList"/>
    <dgm:cxn modelId="{CE064E48-74A2-F847-9043-D178F7C5BE23}" type="presParOf" srcId="{0CE7CBF0-2BB3-A344-9F38-FB6401424A86}" destId="{147DABD6-5995-5641-87F3-0F84C6A8EA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C2605B-20BB-FC4A-9FEC-8732B5A50E8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151B9C-07FD-9843-B317-634F7AC81B16}">
      <dgm:prSet phldrT="[Text]"/>
      <dgm:spPr/>
      <dgm:t>
        <a:bodyPr/>
        <a:lstStyle/>
        <a:p>
          <a:r>
            <a:rPr lang="en-US" dirty="0"/>
            <a:t>Up</a:t>
          </a:r>
        </a:p>
      </dgm:t>
    </dgm:pt>
    <dgm:pt modelId="{3658C424-1271-E248-B55F-266D36B48378}" type="parTrans" cxnId="{137EC86F-DCE9-4D4E-A379-2B98A3AAF2DC}">
      <dgm:prSet/>
      <dgm:spPr/>
      <dgm:t>
        <a:bodyPr/>
        <a:lstStyle/>
        <a:p>
          <a:endParaRPr lang="en-US"/>
        </a:p>
      </dgm:t>
    </dgm:pt>
    <dgm:pt modelId="{996A1E97-B824-AE41-B547-AEA073CD26DD}" type="sibTrans" cxnId="{137EC86F-DCE9-4D4E-A379-2B98A3AAF2DC}">
      <dgm:prSet/>
      <dgm:spPr/>
      <dgm:t>
        <a:bodyPr/>
        <a:lstStyle/>
        <a:p>
          <a:endParaRPr lang="en-US"/>
        </a:p>
      </dgm:t>
    </dgm:pt>
    <dgm:pt modelId="{DC4DCAC6-8194-A143-BEA5-03225AB99352}">
      <dgm:prSet phldrT="[Text]"/>
      <dgm:spPr/>
      <dgm:t>
        <a:bodyPr/>
        <a:lstStyle/>
        <a:p>
          <a:r>
            <a:rPr lang="en-US" dirty="0"/>
            <a:t>Down</a:t>
          </a:r>
        </a:p>
      </dgm:t>
    </dgm:pt>
    <dgm:pt modelId="{6D4299DA-BBCA-BD4F-BEF5-07A68503AD3E}" type="parTrans" cxnId="{05446BEA-5B58-5E44-9F30-9D08488E86A2}">
      <dgm:prSet/>
      <dgm:spPr/>
      <dgm:t>
        <a:bodyPr/>
        <a:lstStyle/>
        <a:p>
          <a:endParaRPr lang="en-US"/>
        </a:p>
      </dgm:t>
    </dgm:pt>
    <dgm:pt modelId="{9B2744F1-67AF-5544-9662-424995D9FC16}" type="sibTrans" cxnId="{05446BEA-5B58-5E44-9F30-9D08488E86A2}">
      <dgm:prSet/>
      <dgm:spPr/>
      <dgm:t>
        <a:bodyPr/>
        <a:lstStyle/>
        <a:p>
          <a:endParaRPr lang="en-US"/>
        </a:p>
      </dgm:t>
    </dgm:pt>
    <dgm:pt modelId="{99F7E15B-75D1-B442-AA6D-3E8E4CB58F8C}">
      <dgm:prSet phldrT="[Text]"/>
      <dgm:spPr/>
      <dgm:t>
        <a:bodyPr/>
        <a:lstStyle/>
        <a:p>
          <a:r>
            <a:rPr lang="en-US" dirty="0"/>
            <a:t>Reflect on &amp; draw from philosophic, ethical, spiritual, religious values.</a:t>
          </a:r>
        </a:p>
      </dgm:t>
    </dgm:pt>
    <dgm:pt modelId="{C62CDDDD-7D31-CC4A-BFE5-27DEFF474CBC}" type="parTrans" cxnId="{76BE6A06-8272-024E-B70E-5E1983204266}">
      <dgm:prSet/>
      <dgm:spPr/>
      <dgm:t>
        <a:bodyPr/>
        <a:lstStyle/>
        <a:p>
          <a:endParaRPr lang="en-US"/>
        </a:p>
      </dgm:t>
    </dgm:pt>
    <dgm:pt modelId="{5E5A935A-7381-FD45-9594-0A8CB1F0522D}" type="sibTrans" cxnId="{76BE6A06-8272-024E-B70E-5E1983204266}">
      <dgm:prSet/>
      <dgm:spPr/>
      <dgm:t>
        <a:bodyPr/>
        <a:lstStyle/>
        <a:p>
          <a:endParaRPr lang="en-US"/>
        </a:p>
      </dgm:t>
    </dgm:pt>
    <dgm:pt modelId="{63070BD3-6D48-D845-816F-2395E1720CBF}">
      <dgm:prSet phldrT="[Text]"/>
      <dgm:spPr/>
      <dgm:t>
        <a:bodyPr/>
        <a:lstStyle/>
        <a:p>
          <a:r>
            <a:rPr lang="en-US" dirty="0"/>
            <a:t>In</a:t>
          </a:r>
        </a:p>
      </dgm:t>
    </dgm:pt>
    <dgm:pt modelId="{39F1F244-D32A-9340-BACE-A6D2FC19EFA8}" type="parTrans" cxnId="{79FB13C1-A0F1-834F-8285-3F13F6B5D954}">
      <dgm:prSet/>
      <dgm:spPr/>
      <dgm:t>
        <a:bodyPr/>
        <a:lstStyle/>
        <a:p>
          <a:endParaRPr lang="en-US"/>
        </a:p>
      </dgm:t>
    </dgm:pt>
    <dgm:pt modelId="{60829739-9CEC-664C-A65C-B52ACEED160F}" type="sibTrans" cxnId="{79FB13C1-A0F1-834F-8285-3F13F6B5D954}">
      <dgm:prSet/>
      <dgm:spPr/>
      <dgm:t>
        <a:bodyPr/>
        <a:lstStyle/>
        <a:p>
          <a:endParaRPr lang="en-US"/>
        </a:p>
      </dgm:t>
    </dgm:pt>
    <dgm:pt modelId="{4C8DDA66-1432-C34E-AF15-26C7510E0787}">
      <dgm:prSet phldrT="[Text]"/>
      <dgm:spPr/>
      <dgm:t>
        <a:bodyPr/>
        <a:lstStyle/>
        <a:p>
          <a:r>
            <a:rPr lang="en-US" dirty="0"/>
            <a:t>Ground to earth, place, relationship to environment.</a:t>
          </a:r>
        </a:p>
      </dgm:t>
    </dgm:pt>
    <dgm:pt modelId="{71BF4204-EE77-A141-9188-0E1D1E8910EE}" type="parTrans" cxnId="{AA4C286A-065A-BE4F-9607-1542FD8CDA58}">
      <dgm:prSet/>
      <dgm:spPr/>
      <dgm:t>
        <a:bodyPr/>
        <a:lstStyle/>
        <a:p>
          <a:endParaRPr lang="en-US"/>
        </a:p>
      </dgm:t>
    </dgm:pt>
    <dgm:pt modelId="{2CEF9869-8941-4347-9A46-115782AAB8FA}" type="sibTrans" cxnId="{AA4C286A-065A-BE4F-9607-1542FD8CDA58}">
      <dgm:prSet/>
      <dgm:spPr/>
      <dgm:t>
        <a:bodyPr/>
        <a:lstStyle/>
        <a:p>
          <a:endParaRPr lang="en-US"/>
        </a:p>
      </dgm:t>
    </dgm:pt>
    <dgm:pt modelId="{C208E919-4F51-CD44-B9A2-F6F360476436}">
      <dgm:prSet phldrT="[Text]"/>
      <dgm:spPr/>
      <dgm:t>
        <a:bodyPr/>
        <a:lstStyle/>
        <a:p>
          <a:r>
            <a:rPr lang="en-US" dirty="0"/>
            <a:t>Around</a:t>
          </a:r>
        </a:p>
      </dgm:t>
    </dgm:pt>
    <dgm:pt modelId="{21D4E0E5-3DC2-254E-BA74-4F3DA769C122}" type="parTrans" cxnId="{1224CF9D-D58B-6E40-A1C3-A43E38752E39}">
      <dgm:prSet/>
      <dgm:spPr/>
      <dgm:t>
        <a:bodyPr/>
        <a:lstStyle/>
        <a:p>
          <a:endParaRPr lang="en-US"/>
        </a:p>
      </dgm:t>
    </dgm:pt>
    <dgm:pt modelId="{84594014-56D6-2545-BAD4-D81A5016C14F}" type="sibTrans" cxnId="{1224CF9D-D58B-6E40-A1C3-A43E38752E39}">
      <dgm:prSet/>
      <dgm:spPr/>
      <dgm:t>
        <a:bodyPr/>
        <a:lstStyle/>
        <a:p>
          <a:endParaRPr lang="en-US"/>
        </a:p>
      </dgm:t>
    </dgm:pt>
    <dgm:pt modelId="{83A369B9-6995-A54B-B854-44D0B08BE5B1}">
      <dgm:prSet phldrT="[Text]"/>
      <dgm:spPr/>
      <dgm:t>
        <a:bodyPr/>
        <a:lstStyle/>
        <a:p>
          <a:r>
            <a:rPr lang="en-US" dirty="0"/>
            <a:t>Turn towards internal means of engaging in pleasurable experiences, practicing gratitude.</a:t>
          </a:r>
        </a:p>
      </dgm:t>
    </dgm:pt>
    <dgm:pt modelId="{B58CE183-0EA8-464B-9789-27B6AFFB8092}" type="parTrans" cxnId="{F29C3086-061F-594B-9A7D-B23D25A013BB}">
      <dgm:prSet/>
      <dgm:spPr/>
      <dgm:t>
        <a:bodyPr/>
        <a:lstStyle/>
        <a:p>
          <a:endParaRPr lang="en-US"/>
        </a:p>
      </dgm:t>
    </dgm:pt>
    <dgm:pt modelId="{FD65F864-20E6-F640-962D-5B45AAF91CD2}" type="sibTrans" cxnId="{F29C3086-061F-594B-9A7D-B23D25A013BB}">
      <dgm:prSet/>
      <dgm:spPr/>
      <dgm:t>
        <a:bodyPr/>
        <a:lstStyle/>
        <a:p>
          <a:endParaRPr lang="en-US"/>
        </a:p>
      </dgm:t>
    </dgm:pt>
    <dgm:pt modelId="{956F9F18-B7FC-284B-A05C-840F093FFFA5}">
      <dgm:prSet phldrT="[Text]"/>
      <dgm:spPr/>
      <dgm:t>
        <a:bodyPr/>
        <a:lstStyle/>
        <a:p>
          <a:r>
            <a:rPr lang="en-US" dirty="0"/>
            <a:t>Utilize technology &amp; creativity to foster social support and connection.</a:t>
          </a:r>
        </a:p>
      </dgm:t>
    </dgm:pt>
    <dgm:pt modelId="{FFC32345-BE79-9642-9436-A00C0A021D07}" type="parTrans" cxnId="{D26BD9D3-42EF-AE45-98D4-70EFE5C9C8F5}">
      <dgm:prSet/>
      <dgm:spPr/>
      <dgm:t>
        <a:bodyPr/>
        <a:lstStyle/>
        <a:p>
          <a:endParaRPr lang="en-US"/>
        </a:p>
      </dgm:t>
    </dgm:pt>
    <dgm:pt modelId="{30B574B7-C511-7A43-A8FF-76EE7FDAFE24}" type="sibTrans" cxnId="{D26BD9D3-42EF-AE45-98D4-70EFE5C9C8F5}">
      <dgm:prSet/>
      <dgm:spPr/>
      <dgm:t>
        <a:bodyPr/>
        <a:lstStyle/>
        <a:p>
          <a:endParaRPr lang="en-US"/>
        </a:p>
      </dgm:t>
    </dgm:pt>
    <dgm:pt modelId="{29683BCA-E298-E240-901D-982DA0E91A8A}" type="pres">
      <dgm:prSet presAssocID="{88C2605B-20BB-FC4A-9FEC-8732B5A50E8D}" presName="Name0" presStyleCnt="0">
        <dgm:presLayoutVars>
          <dgm:dir/>
          <dgm:animLvl val="lvl"/>
          <dgm:resizeHandles val="exact"/>
        </dgm:presLayoutVars>
      </dgm:prSet>
      <dgm:spPr/>
    </dgm:pt>
    <dgm:pt modelId="{EE669286-A5E2-904F-8BE6-DEDCB0B7BF11}" type="pres">
      <dgm:prSet presAssocID="{1C151B9C-07FD-9843-B317-634F7AC81B16}" presName="composite" presStyleCnt="0"/>
      <dgm:spPr/>
    </dgm:pt>
    <dgm:pt modelId="{7FA81BCB-E1D3-8A46-AB13-FD8C567E0B01}" type="pres">
      <dgm:prSet presAssocID="{1C151B9C-07FD-9843-B317-634F7AC81B1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BDBF843E-ECED-8A4A-9BB3-86549CC10485}" type="pres">
      <dgm:prSet presAssocID="{1C151B9C-07FD-9843-B317-634F7AC81B16}" presName="desTx" presStyleLbl="alignAccFollowNode1" presStyleIdx="0" presStyleCnt="4">
        <dgm:presLayoutVars>
          <dgm:bulletEnabled val="1"/>
        </dgm:presLayoutVars>
      </dgm:prSet>
      <dgm:spPr/>
    </dgm:pt>
    <dgm:pt modelId="{13C86848-7ECE-C647-9F0B-D3E031859BDF}" type="pres">
      <dgm:prSet presAssocID="{996A1E97-B824-AE41-B547-AEA073CD26DD}" presName="space" presStyleCnt="0"/>
      <dgm:spPr/>
    </dgm:pt>
    <dgm:pt modelId="{BF30C393-A004-C34E-9218-78542F4AE904}" type="pres">
      <dgm:prSet presAssocID="{DC4DCAC6-8194-A143-BEA5-03225AB99352}" presName="composite" presStyleCnt="0"/>
      <dgm:spPr/>
    </dgm:pt>
    <dgm:pt modelId="{921A5805-B5E4-AB4C-A861-EB2A7017BE4B}" type="pres">
      <dgm:prSet presAssocID="{DC4DCAC6-8194-A143-BEA5-03225AB9935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0D78A9F-255E-754B-8416-F2E43A54C789}" type="pres">
      <dgm:prSet presAssocID="{DC4DCAC6-8194-A143-BEA5-03225AB99352}" presName="desTx" presStyleLbl="alignAccFollowNode1" presStyleIdx="1" presStyleCnt="4">
        <dgm:presLayoutVars>
          <dgm:bulletEnabled val="1"/>
        </dgm:presLayoutVars>
      </dgm:prSet>
      <dgm:spPr/>
    </dgm:pt>
    <dgm:pt modelId="{4E367696-0500-D94E-9443-C13EDFF2B076}" type="pres">
      <dgm:prSet presAssocID="{9B2744F1-67AF-5544-9662-424995D9FC16}" presName="space" presStyleCnt="0"/>
      <dgm:spPr/>
    </dgm:pt>
    <dgm:pt modelId="{F3D145B1-F6CD-8741-8DB3-636DB9AF22F8}" type="pres">
      <dgm:prSet presAssocID="{63070BD3-6D48-D845-816F-2395E1720CBF}" presName="composite" presStyleCnt="0"/>
      <dgm:spPr/>
    </dgm:pt>
    <dgm:pt modelId="{313B1E5D-CA4B-3345-BC22-B8F2FA43AB8B}" type="pres">
      <dgm:prSet presAssocID="{63070BD3-6D48-D845-816F-2395E1720CB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B74E08E-FCE3-9F41-AA3E-24CF373DE2F4}" type="pres">
      <dgm:prSet presAssocID="{63070BD3-6D48-D845-816F-2395E1720CBF}" presName="desTx" presStyleLbl="alignAccFollowNode1" presStyleIdx="2" presStyleCnt="4">
        <dgm:presLayoutVars>
          <dgm:bulletEnabled val="1"/>
        </dgm:presLayoutVars>
      </dgm:prSet>
      <dgm:spPr/>
    </dgm:pt>
    <dgm:pt modelId="{D980553F-067F-744F-B79E-E19F4A0C1DD0}" type="pres">
      <dgm:prSet presAssocID="{60829739-9CEC-664C-A65C-B52ACEED160F}" presName="space" presStyleCnt="0"/>
      <dgm:spPr/>
    </dgm:pt>
    <dgm:pt modelId="{7B8E5363-3424-084B-8AD1-8CCF8E0825C2}" type="pres">
      <dgm:prSet presAssocID="{C208E919-4F51-CD44-B9A2-F6F360476436}" presName="composite" presStyleCnt="0"/>
      <dgm:spPr/>
    </dgm:pt>
    <dgm:pt modelId="{CE889BFA-0764-064F-A983-F8C0C346F9AE}" type="pres">
      <dgm:prSet presAssocID="{C208E919-4F51-CD44-B9A2-F6F36047643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05D9285-52FF-A442-837A-3E6F7A80AD9F}" type="pres">
      <dgm:prSet presAssocID="{C208E919-4F51-CD44-B9A2-F6F36047643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6BE6A06-8272-024E-B70E-5E1983204266}" srcId="{1C151B9C-07FD-9843-B317-634F7AC81B16}" destId="{99F7E15B-75D1-B442-AA6D-3E8E4CB58F8C}" srcOrd="0" destOrd="0" parTransId="{C62CDDDD-7D31-CC4A-BFE5-27DEFF474CBC}" sibTransId="{5E5A935A-7381-FD45-9594-0A8CB1F0522D}"/>
    <dgm:cxn modelId="{B8027A2E-85A6-1741-8543-3D315808AB91}" type="presOf" srcId="{99F7E15B-75D1-B442-AA6D-3E8E4CB58F8C}" destId="{BDBF843E-ECED-8A4A-9BB3-86549CC10485}" srcOrd="0" destOrd="0" presId="urn:microsoft.com/office/officeart/2005/8/layout/hList1"/>
    <dgm:cxn modelId="{08A55745-0524-DA46-B0C2-98FFF136C947}" type="presOf" srcId="{DC4DCAC6-8194-A143-BEA5-03225AB99352}" destId="{921A5805-B5E4-AB4C-A861-EB2A7017BE4B}" srcOrd="0" destOrd="0" presId="urn:microsoft.com/office/officeart/2005/8/layout/hList1"/>
    <dgm:cxn modelId="{FA9E7A47-5C8E-D04D-A00F-7E79029D2BD7}" type="presOf" srcId="{1C151B9C-07FD-9843-B317-634F7AC81B16}" destId="{7FA81BCB-E1D3-8A46-AB13-FD8C567E0B01}" srcOrd="0" destOrd="0" presId="urn:microsoft.com/office/officeart/2005/8/layout/hList1"/>
    <dgm:cxn modelId="{AA4C286A-065A-BE4F-9607-1542FD8CDA58}" srcId="{DC4DCAC6-8194-A143-BEA5-03225AB99352}" destId="{4C8DDA66-1432-C34E-AF15-26C7510E0787}" srcOrd="0" destOrd="0" parTransId="{71BF4204-EE77-A141-9188-0E1D1E8910EE}" sibTransId="{2CEF9869-8941-4347-9A46-115782AAB8FA}"/>
    <dgm:cxn modelId="{D08FCC6C-2E82-8543-B568-D55F7C21844C}" type="presOf" srcId="{C208E919-4F51-CD44-B9A2-F6F360476436}" destId="{CE889BFA-0764-064F-A983-F8C0C346F9AE}" srcOrd="0" destOrd="0" presId="urn:microsoft.com/office/officeart/2005/8/layout/hList1"/>
    <dgm:cxn modelId="{137EC86F-DCE9-4D4E-A379-2B98A3AAF2DC}" srcId="{88C2605B-20BB-FC4A-9FEC-8732B5A50E8D}" destId="{1C151B9C-07FD-9843-B317-634F7AC81B16}" srcOrd="0" destOrd="0" parTransId="{3658C424-1271-E248-B55F-266D36B48378}" sibTransId="{996A1E97-B824-AE41-B547-AEA073CD26DD}"/>
    <dgm:cxn modelId="{BAAF7C7A-0403-9A48-8424-3477AA103836}" type="presOf" srcId="{4C8DDA66-1432-C34E-AF15-26C7510E0787}" destId="{50D78A9F-255E-754B-8416-F2E43A54C789}" srcOrd="0" destOrd="0" presId="urn:microsoft.com/office/officeart/2005/8/layout/hList1"/>
    <dgm:cxn modelId="{F29C3086-061F-594B-9A7D-B23D25A013BB}" srcId="{63070BD3-6D48-D845-816F-2395E1720CBF}" destId="{83A369B9-6995-A54B-B854-44D0B08BE5B1}" srcOrd="0" destOrd="0" parTransId="{B58CE183-0EA8-464B-9789-27B6AFFB8092}" sibTransId="{FD65F864-20E6-F640-962D-5B45AAF91CD2}"/>
    <dgm:cxn modelId="{1224CF9D-D58B-6E40-A1C3-A43E38752E39}" srcId="{88C2605B-20BB-FC4A-9FEC-8732B5A50E8D}" destId="{C208E919-4F51-CD44-B9A2-F6F360476436}" srcOrd="3" destOrd="0" parTransId="{21D4E0E5-3DC2-254E-BA74-4F3DA769C122}" sibTransId="{84594014-56D6-2545-BAD4-D81A5016C14F}"/>
    <dgm:cxn modelId="{F65EDAB3-FD7B-4C4B-8860-E5750F2A1B9F}" type="presOf" srcId="{63070BD3-6D48-D845-816F-2395E1720CBF}" destId="{313B1E5D-CA4B-3345-BC22-B8F2FA43AB8B}" srcOrd="0" destOrd="0" presId="urn:microsoft.com/office/officeart/2005/8/layout/hList1"/>
    <dgm:cxn modelId="{79FB13C1-A0F1-834F-8285-3F13F6B5D954}" srcId="{88C2605B-20BB-FC4A-9FEC-8732B5A50E8D}" destId="{63070BD3-6D48-D845-816F-2395E1720CBF}" srcOrd="2" destOrd="0" parTransId="{39F1F244-D32A-9340-BACE-A6D2FC19EFA8}" sibTransId="{60829739-9CEC-664C-A65C-B52ACEED160F}"/>
    <dgm:cxn modelId="{54793DC5-9AC5-144F-925E-B754AE00AF66}" type="presOf" srcId="{956F9F18-B7FC-284B-A05C-840F093FFFA5}" destId="{005D9285-52FF-A442-837A-3E6F7A80AD9F}" srcOrd="0" destOrd="0" presId="urn:microsoft.com/office/officeart/2005/8/layout/hList1"/>
    <dgm:cxn modelId="{D26BD9D3-42EF-AE45-98D4-70EFE5C9C8F5}" srcId="{C208E919-4F51-CD44-B9A2-F6F360476436}" destId="{956F9F18-B7FC-284B-A05C-840F093FFFA5}" srcOrd="0" destOrd="0" parTransId="{FFC32345-BE79-9642-9436-A00C0A021D07}" sibTransId="{30B574B7-C511-7A43-A8FF-76EE7FDAFE24}"/>
    <dgm:cxn modelId="{0F6E5DD4-9EA8-9F4D-9948-F902EBCC0041}" type="presOf" srcId="{88C2605B-20BB-FC4A-9FEC-8732B5A50E8D}" destId="{29683BCA-E298-E240-901D-982DA0E91A8A}" srcOrd="0" destOrd="0" presId="urn:microsoft.com/office/officeart/2005/8/layout/hList1"/>
    <dgm:cxn modelId="{C88E85E2-7E2D-CA4A-81F2-F7788BB0841E}" type="presOf" srcId="{83A369B9-6995-A54B-B854-44D0B08BE5B1}" destId="{AB74E08E-FCE3-9F41-AA3E-24CF373DE2F4}" srcOrd="0" destOrd="0" presId="urn:microsoft.com/office/officeart/2005/8/layout/hList1"/>
    <dgm:cxn modelId="{05446BEA-5B58-5E44-9F30-9D08488E86A2}" srcId="{88C2605B-20BB-FC4A-9FEC-8732B5A50E8D}" destId="{DC4DCAC6-8194-A143-BEA5-03225AB99352}" srcOrd="1" destOrd="0" parTransId="{6D4299DA-BBCA-BD4F-BEF5-07A68503AD3E}" sibTransId="{9B2744F1-67AF-5544-9662-424995D9FC16}"/>
    <dgm:cxn modelId="{23EA60EC-6284-5C4E-A7A1-75039D4745A4}" type="presParOf" srcId="{29683BCA-E298-E240-901D-982DA0E91A8A}" destId="{EE669286-A5E2-904F-8BE6-DEDCB0B7BF11}" srcOrd="0" destOrd="0" presId="urn:microsoft.com/office/officeart/2005/8/layout/hList1"/>
    <dgm:cxn modelId="{A562C8E6-AA3C-4046-8D70-1788779AEC34}" type="presParOf" srcId="{EE669286-A5E2-904F-8BE6-DEDCB0B7BF11}" destId="{7FA81BCB-E1D3-8A46-AB13-FD8C567E0B01}" srcOrd="0" destOrd="0" presId="urn:microsoft.com/office/officeart/2005/8/layout/hList1"/>
    <dgm:cxn modelId="{9FD17DF9-030B-D74F-965B-73C4A3074D1B}" type="presParOf" srcId="{EE669286-A5E2-904F-8BE6-DEDCB0B7BF11}" destId="{BDBF843E-ECED-8A4A-9BB3-86549CC10485}" srcOrd="1" destOrd="0" presId="urn:microsoft.com/office/officeart/2005/8/layout/hList1"/>
    <dgm:cxn modelId="{6A4B780F-9919-6545-BAE6-5CE94D65C90D}" type="presParOf" srcId="{29683BCA-E298-E240-901D-982DA0E91A8A}" destId="{13C86848-7ECE-C647-9F0B-D3E031859BDF}" srcOrd="1" destOrd="0" presId="urn:microsoft.com/office/officeart/2005/8/layout/hList1"/>
    <dgm:cxn modelId="{2F8E27D7-34D6-2A4D-9567-09B30D0732B2}" type="presParOf" srcId="{29683BCA-E298-E240-901D-982DA0E91A8A}" destId="{BF30C393-A004-C34E-9218-78542F4AE904}" srcOrd="2" destOrd="0" presId="urn:microsoft.com/office/officeart/2005/8/layout/hList1"/>
    <dgm:cxn modelId="{A6657B47-D35D-8E41-850B-4D012F57F5B7}" type="presParOf" srcId="{BF30C393-A004-C34E-9218-78542F4AE904}" destId="{921A5805-B5E4-AB4C-A861-EB2A7017BE4B}" srcOrd="0" destOrd="0" presId="urn:microsoft.com/office/officeart/2005/8/layout/hList1"/>
    <dgm:cxn modelId="{DA3B6518-5AA0-4849-ABE3-CA4572333ED3}" type="presParOf" srcId="{BF30C393-A004-C34E-9218-78542F4AE904}" destId="{50D78A9F-255E-754B-8416-F2E43A54C789}" srcOrd="1" destOrd="0" presId="urn:microsoft.com/office/officeart/2005/8/layout/hList1"/>
    <dgm:cxn modelId="{744C66D6-8810-9B4F-89ED-A39245F23194}" type="presParOf" srcId="{29683BCA-E298-E240-901D-982DA0E91A8A}" destId="{4E367696-0500-D94E-9443-C13EDFF2B076}" srcOrd="3" destOrd="0" presId="urn:microsoft.com/office/officeart/2005/8/layout/hList1"/>
    <dgm:cxn modelId="{87CCBFD7-735A-F445-A84C-B93C7AF6AA4E}" type="presParOf" srcId="{29683BCA-E298-E240-901D-982DA0E91A8A}" destId="{F3D145B1-F6CD-8741-8DB3-636DB9AF22F8}" srcOrd="4" destOrd="0" presId="urn:microsoft.com/office/officeart/2005/8/layout/hList1"/>
    <dgm:cxn modelId="{045914A6-686F-A947-8098-7C50C1ACB88F}" type="presParOf" srcId="{F3D145B1-F6CD-8741-8DB3-636DB9AF22F8}" destId="{313B1E5D-CA4B-3345-BC22-B8F2FA43AB8B}" srcOrd="0" destOrd="0" presId="urn:microsoft.com/office/officeart/2005/8/layout/hList1"/>
    <dgm:cxn modelId="{04213D93-CBAD-6C44-96EE-EF10BA3D8A43}" type="presParOf" srcId="{F3D145B1-F6CD-8741-8DB3-636DB9AF22F8}" destId="{AB74E08E-FCE3-9F41-AA3E-24CF373DE2F4}" srcOrd="1" destOrd="0" presId="urn:microsoft.com/office/officeart/2005/8/layout/hList1"/>
    <dgm:cxn modelId="{CF2476AB-27B9-F24C-AF8A-288E10D5AF58}" type="presParOf" srcId="{29683BCA-E298-E240-901D-982DA0E91A8A}" destId="{D980553F-067F-744F-B79E-E19F4A0C1DD0}" srcOrd="5" destOrd="0" presId="urn:microsoft.com/office/officeart/2005/8/layout/hList1"/>
    <dgm:cxn modelId="{967C0521-66F8-8848-A180-48D5C8DDB870}" type="presParOf" srcId="{29683BCA-E298-E240-901D-982DA0E91A8A}" destId="{7B8E5363-3424-084B-8AD1-8CCF8E0825C2}" srcOrd="6" destOrd="0" presId="urn:microsoft.com/office/officeart/2005/8/layout/hList1"/>
    <dgm:cxn modelId="{0ED66750-9F84-134F-8D25-C7B5A8280544}" type="presParOf" srcId="{7B8E5363-3424-084B-8AD1-8CCF8E0825C2}" destId="{CE889BFA-0764-064F-A983-F8C0C346F9AE}" srcOrd="0" destOrd="0" presId="urn:microsoft.com/office/officeart/2005/8/layout/hList1"/>
    <dgm:cxn modelId="{1C6D8999-2C13-C445-9236-36787A4570DC}" type="presParOf" srcId="{7B8E5363-3424-084B-8AD1-8CCF8E0825C2}" destId="{005D9285-52FF-A442-837A-3E6F7A80AD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0BA92-92E8-6645-8E35-E368F56A325B}">
      <dsp:nvSpPr>
        <dsp:cNvPr id="0" name=""/>
        <dsp:cNvSpPr/>
      </dsp:nvSpPr>
      <dsp:spPr>
        <a:xfrm>
          <a:off x="-4547637" y="-697308"/>
          <a:ext cx="5417342" cy="5417342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DC62A-6DAC-D249-8F3A-4E27A73357A8}">
      <dsp:nvSpPr>
        <dsp:cNvPr id="0" name=""/>
        <dsp:cNvSpPr/>
      </dsp:nvSpPr>
      <dsp:spPr>
        <a:xfrm>
          <a:off x="559333" y="402272"/>
          <a:ext cx="9106394" cy="8045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60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1. Practice managing stress through self-care exercises and group support. </a:t>
          </a:r>
        </a:p>
      </dsp:txBody>
      <dsp:txXfrm>
        <a:off x="559333" y="402272"/>
        <a:ext cx="9106394" cy="804545"/>
      </dsp:txXfrm>
    </dsp:sp>
    <dsp:sp modelId="{7B741EE1-4A03-4145-B839-D6F2A42D6E00}">
      <dsp:nvSpPr>
        <dsp:cNvPr id="0" name=""/>
        <dsp:cNvSpPr/>
      </dsp:nvSpPr>
      <dsp:spPr>
        <a:xfrm>
          <a:off x="56492" y="301704"/>
          <a:ext cx="1005681" cy="100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F792D-D8DD-834D-8648-9057772A4455}">
      <dsp:nvSpPr>
        <dsp:cNvPr id="0" name=""/>
        <dsp:cNvSpPr/>
      </dsp:nvSpPr>
      <dsp:spPr>
        <a:xfrm>
          <a:off x="851785" y="1609089"/>
          <a:ext cx="8813942" cy="8045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60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2. Discuss difficult cases and strategize how to approach supporting resilient families.</a:t>
          </a:r>
        </a:p>
      </dsp:txBody>
      <dsp:txXfrm>
        <a:off x="851785" y="1609089"/>
        <a:ext cx="8813942" cy="804545"/>
      </dsp:txXfrm>
    </dsp:sp>
    <dsp:sp modelId="{EBA63DA0-CE84-5240-8248-106EEC074B34}">
      <dsp:nvSpPr>
        <dsp:cNvPr id="0" name=""/>
        <dsp:cNvSpPr/>
      </dsp:nvSpPr>
      <dsp:spPr>
        <a:xfrm>
          <a:off x="348944" y="1508521"/>
          <a:ext cx="1005681" cy="100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A5CB0-5ECF-D54A-A857-5FF10C579F41}">
      <dsp:nvSpPr>
        <dsp:cNvPr id="0" name=""/>
        <dsp:cNvSpPr/>
      </dsp:nvSpPr>
      <dsp:spPr>
        <a:xfrm>
          <a:off x="559333" y="2815907"/>
          <a:ext cx="9106394" cy="8045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608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3. Take-away tools and resources for helping providers find resilience through compassion-based practice.</a:t>
          </a:r>
        </a:p>
      </dsp:txBody>
      <dsp:txXfrm>
        <a:off x="559333" y="2815907"/>
        <a:ext cx="9106394" cy="804545"/>
      </dsp:txXfrm>
    </dsp:sp>
    <dsp:sp modelId="{147DABD6-5995-5641-87F3-0F84C6A8EAA8}">
      <dsp:nvSpPr>
        <dsp:cNvPr id="0" name=""/>
        <dsp:cNvSpPr/>
      </dsp:nvSpPr>
      <dsp:spPr>
        <a:xfrm>
          <a:off x="56492" y="2715339"/>
          <a:ext cx="1005681" cy="100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81BCB-E1D3-8A46-AB13-FD8C567E0B01}">
      <dsp:nvSpPr>
        <dsp:cNvPr id="0" name=""/>
        <dsp:cNvSpPr/>
      </dsp:nvSpPr>
      <dsp:spPr>
        <a:xfrm>
          <a:off x="3654" y="223104"/>
          <a:ext cx="219750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Up</a:t>
          </a:r>
        </a:p>
      </dsp:txBody>
      <dsp:txXfrm>
        <a:off x="3654" y="223104"/>
        <a:ext cx="2197500" cy="720000"/>
      </dsp:txXfrm>
    </dsp:sp>
    <dsp:sp modelId="{BDBF843E-ECED-8A4A-9BB3-86549CC10485}">
      <dsp:nvSpPr>
        <dsp:cNvPr id="0" name=""/>
        <dsp:cNvSpPr/>
      </dsp:nvSpPr>
      <dsp:spPr>
        <a:xfrm>
          <a:off x="3654" y="943104"/>
          <a:ext cx="2197500" cy="2856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Reflect on &amp; draw from philosophic, ethical, spiritual, religious values.</a:t>
          </a:r>
        </a:p>
      </dsp:txBody>
      <dsp:txXfrm>
        <a:off x="3654" y="943104"/>
        <a:ext cx="2197500" cy="2856515"/>
      </dsp:txXfrm>
    </dsp:sp>
    <dsp:sp modelId="{921A5805-B5E4-AB4C-A861-EB2A7017BE4B}">
      <dsp:nvSpPr>
        <dsp:cNvPr id="0" name=""/>
        <dsp:cNvSpPr/>
      </dsp:nvSpPr>
      <dsp:spPr>
        <a:xfrm>
          <a:off x="2508805" y="223104"/>
          <a:ext cx="219750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Down</a:t>
          </a:r>
        </a:p>
      </dsp:txBody>
      <dsp:txXfrm>
        <a:off x="2508805" y="223104"/>
        <a:ext cx="2197500" cy="720000"/>
      </dsp:txXfrm>
    </dsp:sp>
    <dsp:sp modelId="{50D78A9F-255E-754B-8416-F2E43A54C789}">
      <dsp:nvSpPr>
        <dsp:cNvPr id="0" name=""/>
        <dsp:cNvSpPr/>
      </dsp:nvSpPr>
      <dsp:spPr>
        <a:xfrm>
          <a:off x="2508805" y="943104"/>
          <a:ext cx="2197500" cy="2856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Ground to earth, place, relationship to environment.</a:t>
          </a:r>
        </a:p>
      </dsp:txBody>
      <dsp:txXfrm>
        <a:off x="2508805" y="943104"/>
        <a:ext cx="2197500" cy="2856515"/>
      </dsp:txXfrm>
    </dsp:sp>
    <dsp:sp modelId="{313B1E5D-CA4B-3345-BC22-B8F2FA43AB8B}">
      <dsp:nvSpPr>
        <dsp:cNvPr id="0" name=""/>
        <dsp:cNvSpPr/>
      </dsp:nvSpPr>
      <dsp:spPr>
        <a:xfrm>
          <a:off x="5013956" y="223104"/>
          <a:ext cx="219750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</a:t>
          </a:r>
        </a:p>
      </dsp:txBody>
      <dsp:txXfrm>
        <a:off x="5013956" y="223104"/>
        <a:ext cx="2197500" cy="720000"/>
      </dsp:txXfrm>
    </dsp:sp>
    <dsp:sp modelId="{AB74E08E-FCE3-9F41-AA3E-24CF373DE2F4}">
      <dsp:nvSpPr>
        <dsp:cNvPr id="0" name=""/>
        <dsp:cNvSpPr/>
      </dsp:nvSpPr>
      <dsp:spPr>
        <a:xfrm>
          <a:off x="5013956" y="943104"/>
          <a:ext cx="2197500" cy="2856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Turn towards internal means of engaging in pleasurable experiences, practicing gratitude.</a:t>
          </a:r>
        </a:p>
      </dsp:txBody>
      <dsp:txXfrm>
        <a:off x="5013956" y="943104"/>
        <a:ext cx="2197500" cy="2856515"/>
      </dsp:txXfrm>
    </dsp:sp>
    <dsp:sp modelId="{CE889BFA-0764-064F-A983-F8C0C346F9AE}">
      <dsp:nvSpPr>
        <dsp:cNvPr id="0" name=""/>
        <dsp:cNvSpPr/>
      </dsp:nvSpPr>
      <dsp:spPr>
        <a:xfrm>
          <a:off x="7519106" y="223104"/>
          <a:ext cx="219750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Around</a:t>
          </a:r>
        </a:p>
      </dsp:txBody>
      <dsp:txXfrm>
        <a:off x="7519106" y="223104"/>
        <a:ext cx="2197500" cy="720000"/>
      </dsp:txXfrm>
    </dsp:sp>
    <dsp:sp modelId="{005D9285-52FF-A442-837A-3E6F7A80AD9F}">
      <dsp:nvSpPr>
        <dsp:cNvPr id="0" name=""/>
        <dsp:cNvSpPr/>
      </dsp:nvSpPr>
      <dsp:spPr>
        <a:xfrm>
          <a:off x="7519106" y="943104"/>
          <a:ext cx="2197500" cy="2856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Utilize technology &amp; creativity to foster social support and connection.</a:t>
          </a:r>
        </a:p>
      </dsp:txBody>
      <dsp:txXfrm>
        <a:off x="7519106" y="943104"/>
        <a:ext cx="2197500" cy="2856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3F513-8E14-EE47-8BE3-D727A2EF5155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375C7-0D31-A64C-B68C-6F972629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7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Epstein+RM&amp;cauthor_id=2344243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1097/acm.0b013e318280cff0" TargetMode="External"/><Relationship Id="rId4" Type="http://schemas.openxmlformats.org/officeDocument/2006/relationships/hyperlink" Target="https://pubmed.ncbi.nlm.nih.gov/?term=Krasner+MS&amp;cauthor_id=23442430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Epstein+RM&amp;cauthor_id=2344243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i.org/10.1097/acm.0b013e318280cff0" TargetMode="External"/><Relationship Id="rId4" Type="http://schemas.openxmlformats.org/officeDocument/2006/relationships/hyperlink" Target="https://pubmed.ncbi.nlm.nih.gov/?term=Krasner+MS&amp;cauthor_id=2344243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famp.1257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virtual meeting will include anxiety relief strategies to share with patients, discussion of difficult cases and related issues, and practice skills for self-care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Anyone need anything for themselves here? </a:t>
            </a:r>
          </a:p>
          <a:p>
            <a:pPr marL="171450" indent="-171450">
              <a:buFontTx/>
              <a:buChar char="-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 intentions.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9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chrisgermer.com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-content/uploads/2017/02/Giving-and-Receiving-Compassion_2017.pdf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in particular that you might need right now – whether to share a particular case or personal experience or to get support with something?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5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 do you have time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linger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just a little while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 of your busy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very important day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goldfinches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have gathered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field of thistles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musical battle,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see who can sing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highest note,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 lowest,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 most expressive of mirth,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 most tender?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strong, blunt beaks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drink the air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they strive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melodiously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for your sake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for mine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for the sake of winning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for sheer delight and gratitude –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believe us, they say,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serious thing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to be alive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this fresh morning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broken world.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beg of you,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walk by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pausing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attend to this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ridiculous performance.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could mean something.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could mean everything.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could be what Rilke meant, when he wrote: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must change your life.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8520-8069-D847-AD86-67C568E10C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8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8520-8069-D847-AD86-67C568E10C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 factors of resilience include the capacity for mindfulness, self-monitoring, limit setting, and attitudes that promote constructive and healthy engagement with (rather than withdrawal from) the often-difficult challenges at work. Cultivating these specific skills, habits, and attitudes that promote resilience is possible for medical students and practicing clinicians alike. Resilience-promoting programs should also strive to build community among clinicians and other members of the health care workforce. 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2013 Mar;88(3):301-3.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10.1097/ACM.0b013e318280cff0.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Physician resilience: what it means, why it matters, and how to promote it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Ronald M Epstein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Michael S Krasner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PMID: 23442430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DOI: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10.1097/ACM.0b013e318280cff0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https://</a:t>
            </a:r>
            <a:r>
              <a:rPr lang="en-US" b="0" dirty="0" err="1"/>
              <a:t>jamanetwork.com</a:t>
            </a:r>
            <a:r>
              <a:rPr lang="en-US" b="0" dirty="0"/>
              <a:t>/journals/</a:t>
            </a:r>
            <a:r>
              <a:rPr lang="en-US" b="0" dirty="0" err="1"/>
              <a:t>jamanetworkopen</a:t>
            </a:r>
            <a:r>
              <a:rPr lang="en-US" b="0" dirty="0"/>
              <a:t>/</a:t>
            </a:r>
            <a:r>
              <a:rPr lang="en-US" b="0" dirty="0" err="1"/>
              <a:t>fullarticle</a:t>
            </a:r>
            <a:r>
              <a:rPr lang="en-US" b="0" dirty="0"/>
              <a:t>/2767829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1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 factors of resilience include the capacity for mindfulness, self-monitoring, limit setting, and attitudes that promote constructive and healthy engagement with (rather than withdrawal from) the often-difficult challenges at work. Cultivating these specific skills, habits, and attitudes that promote resilience is possible for medical students and practicing clinicians alike. Resilience-promoting programs should also strive to build community among clinicians and other members of the health care workforce. 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2013 Mar;88(3):301-3.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10.1097/ACM.0b013e318280cff0.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Physician resilience: what it means, why it matters, and how to promote it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Ronald M Epstein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Michael S Krasner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PMID: 23442430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DOI: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10.1097/ACM.0b013e318280cff0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https://</a:t>
            </a:r>
            <a:r>
              <a:rPr lang="en-US" b="0" dirty="0" err="1"/>
              <a:t>jamanetwork.com</a:t>
            </a:r>
            <a:r>
              <a:rPr lang="en-US" b="0" dirty="0"/>
              <a:t>/journals/</a:t>
            </a:r>
            <a:r>
              <a:rPr lang="en-US" b="0" dirty="0" err="1"/>
              <a:t>jamanetworkopen</a:t>
            </a:r>
            <a:r>
              <a:rPr lang="en-US" b="0" dirty="0"/>
              <a:t>/</a:t>
            </a:r>
            <a:r>
              <a:rPr lang="en-US" b="0" dirty="0" err="1"/>
              <a:t>fullarticle</a:t>
            </a:r>
            <a:r>
              <a:rPr lang="en-US" b="0" dirty="0"/>
              <a:t>/2767829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6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Fraenkel, P &amp; Cho, WL. (2020). Reaching up, down, in, and around: couple and family coping during the coronavirus pandemic. Family Process.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https://doi.org/10.1111/famp.12570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Bio-psycho-social-spiritual framework or cultural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9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chrisgermer.com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-content/uploads/2017/02/MSC-Finding-</a:t>
            </a:r>
            <a:r>
              <a:rPr lang="en-US" dirty="0" err="1"/>
              <a:t>Phrases.pdf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2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Meta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21 RCT studies with n=1,285 participants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Significant effects for </a:t>
            </a:r>
            <a:r>
              <a:rPr lang="en-US" b="1" dirty="0"/>
              <a:t>compassion, self-compassion, mindfulness, depression, anxiety, psychological distress and well being</a:t>
            </a:r>
          </a:p>
          <a:p>
            <a:pPr>
              <a:defRPr/>
            </a:pPr>
            <a:r>
              <a:rPr lang="en-US" dirty="0"/>
              <a:t>(Kirby, 2017)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375C7-0D31-A64C-B68C-6F972629B6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7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65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0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1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5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9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2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96F0031-77B1-C742-B5BB-E2B33407D040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AE753A1-84A4-C346-8D63-B9557BDA9F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0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germer.com/wp-content/uploads/2017/02/MSC-Finding-Phrases.pdf" TargetMode="External"/><Relationship Id="rId2" Type="http://schemas.openxmlformats.org/officeDocument/2006/relationships/hyperlink" Target="https://doi.org/10.1111/famp.1257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260A-FE03-DD4F-AF6F-2A94F62F62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Pcp</a:t>
            </a:r>
            <a:r>
              <a:rPr lang="en-US" dirty="0"/>
              <a:t> virtual drop-ins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C7F73-2D7C-F846-A4CA-1F2A1B0500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Strengthening provider resilience through compassion-based practice.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25929-3E3D-FC46-86D3-0074FFEC2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80428"/>
            <a:ext cx="4127500" cy="9822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252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2BD1-70A1-414B-A689-97D01453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Compassion &amp; self-compassion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9CD3F-F9BF-0948-AFE0-B01EB0891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88" y="2084832"/>
            <a:ext cx="10131552" cy="45720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altLang="ja-JP" sz="2400" dirty="0">
                <a:ea typeface="ＭＳ Ｐゴシック" panose="020B0600070205080204" pitchFamily="34" charset="-128"/>
              </a:rPr>
              <a:t>Compassion:</a:t>
            </a:r>
          </a:p>
          <a:p>
            <a:pPr>
              <a:buNone/>
              <a:defRPr/>
            </a:pPr>
            <a:r>
              <a:rPr lang="en-US" altLang="ja-JP" sz="2400" dirty="0">
                <a:ea typeface="ＭＳ Ｐゴシック" panose="020B0600070205080204" pitchFamily="34" charset="-128"/>
              </a:rPr>
              <a:t>Deep awareness of the suffering of oneself and other living beings, coupled with the wish and effort to alleviate it.               </a:t>
            </a:r>
          </a:p>
          <a:p>
            <a:pPr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~Paul Gilbert</a:t>
            </a:r>
          </a:p>
          <a:p>
            <a:endParaRPr lang="en-US" dirty="0"/>
          </a:p>
          <a:p>
            <a:r>
              <a:rPr lang="en-US" dirty="0"/>
              <a:t>Self compassion: </a:t>
            </a:r>
          </a:p>
          <a:p>
            <a:pPr lvl="1"/>
            <a:r>
              <a:rPr lang="en-US" dirty="0"/>
              <a:t>Being open to and moved by one’s own suffering.</a:t>
            </a:r>
          </a:p>
          <a:p>
            <a:pPr lvl="1"/>
            <a:r>
              <a:rPr lang="en-US" dirty="0"/>
              <a:t>Experiencing feelings of caring and kindness towards oneself.</a:t>
            </a:r>
          </a:p>
          <a:p>
            <a:pPr lvl="1"/>
            <a:r>
              <a:rPr lang="en-US" dirty="0"/>
              <a:t>Taking an understanding, non-judgmental attitude towards one’s inadequacies and failures</a:t>
            </a:r>
          </a:p>
          <a:p>
            <a:pPr lvl="1"/>
            <a:r>
              <a:rPr lang="en-US" dirty="0"/>
              <a:t>Recognizing that one’s experience is part of the human experience</a:t>
            </a:r>
          </a:p>
          <a:p>
            <a:pPr marL="128016" lvl="1" indent="0">
              <a:buNone/>
            </a:pPr>
            <a:r>
              <a:rPr lang="en-US" dirty="0"/>
              <a:t>~Neff, 2003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0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9398-DB39-534A-9C4A-5DA88730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in: One for me, one for you.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7688E-104E-7D45-911B-62F95AA110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Giving and receiving compassion practices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Savoring the breath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Warming  up awareness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/>
              <a:t>In for me, out for you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96B35F-B8A0-B543-A105-2084AE63DA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33CAB-7541-8B45-9F7B-024A95972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30" y="2286000"/>
            <a:ext cx="4829451" cy="3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0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A37D-E17F-0F4F-BF02-8155B2E3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compassion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18BE3-7273-484F-8BAC-0FC4AFDAD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Compassion is not a relationship between the healer and the wounded. It's a relationship between equals. Only when we know our own darkness well can we be present with the darkness of others. Compassion becomes real when we recognize our shared humanity.</a:t>
            </a:r>
          </a:p>
          <a:p>
            <a:endParaRPr lang="en-US" dirty="0"/>
          </a:p>
          <a:p>
            <a:r>
              <a:rPr lang="en-US" dirty="0"/>
              <a:t>~Pema Chodron</a:t>
            </a:r>
          </a:p>
        </p:txBody>
      </p:sp>
    </p:spTree>
    <p:extLst>
      <p:ext uri="{BB962C8B-B14F-4D97-AF65-F5344CB8AC3E}">
        <p14:creationId xmlns:p14="http://schemas.microsoft.com/office/powerpoint/2010/main" val="84777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FDAB-0B2D-0242-A6BC-082E2A11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99073-86FF-E94F-A13D-E51E0DC5A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Epstein, RM &amp; Krasner, MS. (2013) Physician Resilience: what it means, why it matters &amp; how to promote it. </a:t>
            </a:r>
            <a:r>
              <a:rPr lang="en-US" sz="2400" dirty="0" err="1"/>
              <a:t>Acad</a:t>
            </a:r>
            <a:r>
              <a:rPr lang="en-US" sz="2400" dirty="0"/>
              <a:t> med. 88(3):301-3.</a:t>
            </a:r>
          </a:p>
          <a:p>
            <a:endParaRPr lang="en-US" dirty="0"/>
          </a:p>
          <a:p>
            <a:r>
              <a:rPr lang="en-US" dirty="0"/>
              <a:t>Fraenkel, P &amp; Cho, WL. (2020). Reaching up, down, in, and around: couple and family coping during the coronavirus pandemic. Family Process. </a:t>
            </a:r>
            <a:r>
              <a:rPr lang="en-US" sz="2400" b="1" dirty="0">
                <a:hlinkClick r:id="rId2"/>
              </a:rPr>
              <a:t>https://doi.org/10.1111/famp.12570</a:t>
            </a:r>
            <a:endParaRPr lang="en-US" sz="2400" b="1" dirty="0"/>
          </a:p>
          <a:p>
            <a:endParaRPr lang="en-US" dirty="0"/>
          </a:p>
          <a:p>
            <a:r>
              <a:rPr lang="en-US" dirty="0" err="1"/>
              <a:t>Germer</a:t>
            </a:r>
            <a:r>
              <a:rPr lang="en-US" dirty="0"/>
              <a:t>, Christopher. Self compassion practices: </a:t>
            </a:r>
          </a:p>
          <a:p>
            <a:r>
              <a:rPr lang="en-US" dirty="0">
                <a:hlinkClick r:id="rId3"/>
              </a:rPr>
              <a:t>https://chrisgermer.com/wp-content/uploads/2017/02/MSC-Finding-Phrases.pdf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chrisgermer.com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-content/uploads/2017/02/MSC-Finding-</a:t>
            </a:r>
            <a:r>
              <a:rPr lang="en-US" dirty="0" err="1"/>
              <a:t>Phrases.pdf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2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219C-B6C3-DA49-8613-40509B60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517E7E-77CB-2142-8A63-15BF7B8CA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38574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866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289AE0-50FF-C84B-92C4-CC59E4E7E389}"/>
              </a:ext>
            </a:extLst>
          </p:cNvPr>
          <p:cNvSpPr txBox="1"/>
          <p:nvPr/>
        </p:nvSpPr>
        <p:spPr>
          <a:xfrm>
            <a:off x="3049524" y="2676316"/>
            <a:ext cx="5669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is a serious thing</a:t>
            </a:r>
          </a:p>
          <a:p>
            <a:endParaRPr lang="en-US" sz="2800" dirty="0"/>
          </a:p>
          <a:p>
            <a:r>
              <a:rPr lang="en-US" sz="2800" dirty="0"/>
              <a:t>Just to be alive</a:t>
            </a:r>
          </a:p>
          <a:p>
            <a:r>
              <a:rPr lang="en-US" sz="2800" dirty="0"/>
              <a:t>On this fresh morning</a:t>
            </a:r>
          </a:p>
          <a:p>
            <a:r>
              <a:rPr lang="en-US" sz="2800" dirty="0"/>
              <a:t>In the broken world.</a:t>
            </a:r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FE7B6-6C71-404F-A9D2-77352E873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112" y="2676316"/>
            <a:ext cx="2259888" cy="2266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0F5D9-18BC-1448-BA8D-3DAE1068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Invitation by </a:t>
            </a:r>
            <a:r>
              <a:rPr lang="en-US" dirty="0" err="1"/>
              <a:t>mary</a:t>
            </a:r>
            <a:r>
              <a:rPr lang="en-US" dirty="0"/>
              <a:t> </a:t>
            </a:r>
            <a:r>
              <a:rPr lang="en-US" dirty="0" err="1"/>
              <a:t>oliver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9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6B609440-DD8C-EC4B-BBF4-AB5FB59C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260614"/>
            <a:ext cx="11872913" cy="79375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Essential Elements for Recovery Post-Trauma</a:t>
            </a:r>
          </a:p>
        </p:txBody>
      </p:sp>
      <p:sp>
        <p:nvSpPr>
          <p:cNvPr id="31748" name="Slide Number Placeholder 4">
            <a:extLst>
              <a:ext uri="{FF2B5EF4-FFF2-40B4-BE49-F238E27FC236}">
                <a16:creationId xmlns:a16="http://schemas.microsoft.com/office/drawing/2014/main" id="{BAA3DFF4-F7F4-664F-AC1D-270D52D781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53BD02-D146-9040-A51D-623769245E82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31749" name="Picture 3">
            <a:extLst>
              <a:ext uri="{FF2B5EF4-FFF2-40B4-BE49-F238E27FC236}">
                <a16:creationId xmlns:a16="http://schemas.microsoft.com/office/drawing/2014/main" id="{AF7F2EC2-6B7D-5647-90E5-891AF896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49313"/>
            <a:ext cx="683577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7">
            <a:extLst>
              <a:ext uri="{FF2B5EF4-FFF2-40B4-BE49-F238E27FC236}">
                <a16:creationId xmlns:a16="http://schemas.microsoft.com/office/drawing/2014/main" id="{50686D81-A46C-664A-ACC8-D968BC41E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6399213"/>
            <a:ext cx="5813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Slide reproduced with permission from Patricia Watson, PhD NCPTSD </a:t>
            </a:r>
          </a:p>
        </p:txBody>
      </p:sp>
    </p:spTree>
    <p:extLst>
      <p:ext uri="{BB962C8B-B14F-4D97-AF65-F5344CB8AC3E}">
        <p14:creationId xmlns:p14="http://schemas.microsoft.com/office/powerpoint/2010/main" val="198874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CDC0-8B7A-8C4F-BA6F-C5169121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874DA-1B94-0742-9B20-B6FBE65574D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1458E-E774-244D-BC00-E8D751163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E7F46-3CC6-5344-AFBA-B61852EB5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1" y="152479"/>
            <a:ext cx="8778240" cy="632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B104-A18B-524B-ADA9-88DC024A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in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A6691-D8FB-6D42-B9FE-89990B46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 Capacity to respond to stress in a healthy way such that goals are achieved at minimal psychological and physical cost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Key to enhancing quality of care, caring &amp; sustainability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Individual factors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Capacity for mindfulness, self-monitoring, limit setting, healthy attitudes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Systemic factors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Structural support, realistic demands, processes that promote self-efficacy &amp; autonomy,  community-building practices, work flexibility</a:t>
            </a:r>
          </a:p>
          <a:p>
            <a:pPr marL="0" indent="0">
              <a:buNone/>
            </a:pPr>
            <a:r>
              <a:rPr lang="en-US" dirty="0"/>
              <a:t>(Epstein &amp; Krasner, 2013)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1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B104-A18B-524B-ADA9-88DC024A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in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A6691-D8FB-6D42-B9FE-89990B46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5999"/>
            <a:ext cx="9720072" cy="423203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 Capacity to respond to stress in a healthy way such that goals are achieved at minimal psychological and physical cost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Key to enhancing quality of care, caring &amp; sustainability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Individual factors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Capacity for mindfulness, self-monitoring, limit setting, healthy attitudes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Systemic factors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Structural support, realistic demands, processes that promote self-efficacy &amp; autonomy,  community-building practices, work flexibility</a:t>
            </a:r>
            <a:endParaRPr lang="en-US" i="1" dirty="0"/>
          </a:p>
          <a:p>
            <a:pPr marL="0" indent="0" algn="ctr">
              <a:buNone/>
            </a:pPr>
            <a:r>
              <a:rPr lang="en-US" b="1" i="1" dirty="0"/>
              <a:t>How is your individual &amp; group practice supporting resilience at this time? </a:t>
            </a:r>
          </a:p>
          <a:p>
            <a:pPr marL="0" indent="0" algn="ctr">
              <a:buNone/>
            </a:pPr>
            <a:r>
              <a:rPr lang="en-US" b="1" i="1" dirty="0"/>
              <a:t>What gets in the way?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8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17F2-BECA-1144-B772-09F8F04E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up, reaching down…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D943DB-73C0-AA49-A8F4-F650A8414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8074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600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2DD4-5CA4-2942-A690-F8E28039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in: finding loving-kindness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F323-0ADC-ED41-81DD-ED1D03957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reflection exercise. </a:t>
            </a:r>
          </a:p>
          <a:p>
            <a:endParaRPr lang="en-US" dirty="0"/>
          </a:p>
          <a:p>
            <a:r>
              <a:rPr lang="en-US" dirty="0"/>
              <a:t>What do I need?</a:t>
            </a:r>
          </a:p>
          <a:p>
            <a:endParaRPr lang="en-US" dirty="0"/>
          </a:p>
          <a:p>
            <a:r>
              <a:rPr lang="en-US" dirty="0"/>
              <a:t>What do I long to hear?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BD0BD-E63A-8342-B349-7A36C399E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23" y="2286000"/>
            <a:ext cx="4235663" cy="35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45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{5D0C940E-063B-B04D-AA54-E7F25C090338}tf10001061</Template>
  <TotalTime>3374</TotalTime>
  <Words>1282</Words>
  <Application>Microsoft Macintosh PowerPoint</Application>
  <PresentationFormat>Widescreen</PresentationFormat>
  <Paragraphs>137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Pcp virtual drop-ins</vt:lpstr>
      <vt:lpstr>objectives</vt:lpstr>
      <vt:lpstr>Invitation by mary oliver</vt:lpstr>
      <vt:lpstr>Essential Elements for Recovery Post-Trauma</vt:lpstr>
      <vt:lpstr>PowerPoint Presentation</vt:lpstr>
      <vt:lpstr>Resilience in health care</vt:lpstr>
      <vt:lpstr>Resilience in health care</vt:lpstr>
      <vt:lpstr>Reaching up, reaching down… </vt:lpstr>
      <vt:lpstr>Reaching in: finding loving-kindness</vt:lpstr>
      <vt:lpstr>Compassion &amp; self-compassion</vt:lpstr>
      <vt:lpstr>Reaching in: One for me, one for you.</vt:lpstr>
      <vt:lpstr>On compassion</vt:lpstr>
      <vt:lpstr>References &amp; resources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Nayla Khoury</dc:creator>
  <cp:lastModifiedBy>Nayla Khoury</cp:lastModifiedBy>
  <cp:revision>43</cp:revision>
  <dcterms:created xsi:type="dcterms:W3CDTF">2020-09-20T19:43:01Z</dcterms:created>
  <dcterms:modified xsi:type="dcterms:W3CDTF">2020-10-26T17:36:28Z</dcterms:modified>
</cp:coreProperties>
</file>